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ctiveX/activeX2.xml" ContentType="application/vnd.ms-office.activeX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ctiveX/activeX3.xml" ContentType="application/vnd.ms-office.activeX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64" r:id="rId2"/>
    <p:sldId id="507" r:id="rId3"/>
    <p:sldId id="553" r:id="rId4"/>
    <p:sldId id="555" r:id="rId5"/>
    <p:sldId id="556" r:id="rId6"/>
    <p:sldId id="557" r:id="rId7"/>
    <p:sldId id="558" r:id="rId8"/>
    <p:sldId id="559" r:id="rId9"/>
    <p:sldId id="552" r:id="rId10"/>
    <p:sldId id="560" r:id="rId11"/>
    <p:sldId id="561" r:id="rId12"/>
    <p:sldId id="562" r:id="rId13"/>
    <p:sldId id="563" r:id="rId14"/>
    <p:sldId id="542" r:id="rId15"/>
    <p:sldId id="544" r:id="rId16"/>
    <p:sldId id="549" r:id="rId17"/>
    <p:sldId id="523" r:id="rId18"/>
    <p:sldId id="545" r:id="rId19"/>
    <p:sldId id="564" r:id="rId20"/>
    <p:sldId id="565" r:id="rId21"/>
    <p:sldId id="566" r:id="rId22"/>
    <p:sldId id="568" r:id="rId23"/>
    <p:sldId id="437" r:id="rId24"/>
    <p:sldId id="301" r:id="rId25"/>
    <p:sldId id="524" r:id="rId26"/>
    <p:sldId id="445" r:id="rId27"/>
    <p:sldId id="323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66"/>
    <a:srgbClr val="64C937"/>
    <a:srgbClr val="08EDE8"/>
    <a:srgbClr val="3366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5115" autoAdjust="0"/>
    <p:restoredTop sz="72810" autoAdjust="0"/>
  </p:normalViewPr>
  <p:slideViewPr>
    <p:cSldViewPr>
      <p:cViewPr varScale="1">
        <p:scale>
          <a:sx n="64" d="100"/>
          <a:sy n="64" d="100"/>
        </p:scale>
        <p:origin x="-15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7" d="100"/>
        <a:sy n="9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2A5C3D2-8E6E-47B1-B5F2-2B8087231B1F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C6E9390-ED33-44AC-9D72-472B5590F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697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/>
              <a:t>学生了解了</a:t>
            </a:r>
            <a:r>
              <a:rPr lang="en-US" altLang="zh-CN" b="0" dirty="0" smtClean="0"/>
              <a:t>these </a:t>
            </a:r>
            <a:r>
              <a:rPr lang="zh-CN" altLang="en-US" b="0" dirty="0" smtClean="0"/>
              <a:t>与 </a:t>
            </a:r>
            <a:r>
              <a:rPr lang="en-US" altLang="zh-CN" b="0" dirty="0" smtClean="0"/>
              <a:t>those </a:t>
            </a:r>
            <a:r>
              <a:rPr lang="zh-CN" altLang="en-US" b="0" dirty="0" smtClean="0"/>
              <a:t>的区别之后，接下来，教师继续播放课件，呈现题目，学生阅读文章，给题目选择正确的答案，在这个环节，教师还应当帮助学生理解 </a:t>
            </a:r>
            <a:r>
              <a:rPr lang="en-US" altLang="zh-CN" b="0" dirty="0" smtClean="0"/>
              <a:t>a lot of </a:t>
            </a:r>
            <a:r>
              <a:rPr lang="zh-CN" altLang="en-US" b="0" dirty="0" smtClean="0"/>
              <a:t>的含义。</a:t>
            </a:r>
            <a:endParaRPr lang="en-US" altLang="zh-CN" b="0" dirty="0" smtClean="0"/>
          </a:p>
          <a:p>
            <a:pPr>
              <a:lnSpc>
                <a:spcPct val="150000"/>
              </a:lnSpc>
            </a:pPr>
            <a:r>
              <a:rPr lang="en-US" altLang="zh-CN" sz="1200" b="0" dirty="0" err="1" smtClean="0">
                <a:latin typeface="Times New Roman" pitchFamily="18" charset="0"/>
                <a:cs typeface="Times New Roman" pitchFamily="18" charset="0"/>
              </a:rPr>
              <a:t>Mr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Old MacDonald has </a:t>
            </a:r>
            <a:r>
              <a:rPr lang="en-US" altLang="zh-CN" sz="1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lot of 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animals.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(1) How many horses do you have?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A. Sixteen.                  B. Seventeen.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(2) Are they hens?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A. Yes, they are.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B. No, they aren’t.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baseline="0" dirty="0" smtClean="0"/>
              <a:t>学生初步了解了课文内容之后，接下来，教师继续播放课件，播放课本</a:t>
            </a:r>
            <a:r>
              <a:rPr lang="en-US" altLang="zh-CN" baseline="0" dirty="0" smtClean="0"/>
              <a:t>P41 Let’s talk </a:t>
            </a:r>
            <a:r>
              <a:rPr lang="zh-CN" altLang="en-US" baseline="0" dirty="0" smtClean="0"/>
              <a:t>部分的视频，学生看视频，跟读句子，进一步理解课文内容。</a:t>
            </a: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接下来，教师继续播放课件，呈现课文内容，与断句的线条，学生根据提示，按照意群朗读课文，在这个环节，教师需要注意观察学生哪些句型不熟悉，针对学生不熟练的内容，加以引导。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Wow! You have  a lot of  animals.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What are  those?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They’re horses.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Cool! How many horses do you have?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err="1" smtClean="0">
                <a:latin typeface="Times New Roman" pitchFamily="18" charset="0"/>
                <a:cs typeface="Times New Roman" pitchFamily="18" charset="0"/>
              </a:rPr>
              <a:t>Mmm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… Seventeen.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What about  those?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Are they  hens?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No,  they aren’t.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They’re  ducks.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接下来，教师继续播放课件，播放玩游戏的视频，了解玩这个猜测游戏的基本步骤。</a:t>
            </a:r>
            <a:endParaRPr lang="en-US" altLang="zh-CN" dirty="0" smtClean="0"/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are those?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they …?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Yes, they are.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No, they aren’t.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学生了解了玩游戏的基本步骤之后，接下来，教师继续播放课件，出示范例，学生尝试玩猜测游戏。</a:t>
            </a:r>
            <a:endParaRPr lang="en-US" altLang="zh-CN" dirty="0" smtClean="0"/>
          </a:p>
          <a:p>
            <a:r>
              <a:rPr lang="en-US" altLang="zh-CN" dirty="0" smtClean="0"/>
              <a:t>What are those? Are they cats? Yes,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they</a:t>
            </a:r>
            <a:r>
              <a:rPr lang="en-US" altLang="zh-CN" baseline="0" dirty="0" smtClean="0"/>
              <a:t> are.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What are those? Are they hens? No,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they</a:t>
            </a:r>
            <a:r>
              <a:rPr lang="en-US" altLang="zh-CN" baseline="0" dirty="0" smtClean="0"/>
              <a:t> aren’t. They’re ducks.</a:t>
            </a:r>
          </a:p>
          <a:p>
            <a:r>
              <a:rPr lang="en-US" altLang="zh-CN" dirty="0" smtClean="0"/>
              <a:t>What are those? Are they dogs? Yes,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they</a:t>
            </a:r>
            <a:r>
              <a:rPr lang="en-US" altLang="zh-CN" baseline="0" dirty="0" smtClean="0"/>
              <a:t> are.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What are those? Are they ducks? No,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they</a:t>
            </a:r>
            <a:r>
              <a:rPr lang="en-US" altLang="zh-CN" baseline="0" dirty="0" smtClean="0"/>
              <a:t> aren’t. They’re hens.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What are those? Are they horses? Yes,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they</a:t>
            </a:r>
            <a:r>
              <a:rPr lang="en-US" altLang="zh-CN" baseline="0" dirty="0" smtClean="0"/>
              <a:t> are.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教师播放课件，播放歌曲视频“</a:t>
            </a:r>
            <a:r>
              <a:rPr lang="en-US" altLang="zh-CN" dirty="0" smtClean="0"/>
              <a:t>Old MacDonald</a:t>
            </a:r>
            <a:r>
              <a:rPr lang="zh-CN" altLang="en-US" dirty="0" smtClean="0"/>
              <a:t>”，学生看视频，唱歌曲，在美妙的音乐节奏中，愉快地开始本节课。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教师继续播放课件，呈现题目，学生为题目选择正确的答案，进一步巩固本节课的学习内容。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(1) What _____ those?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  A. am              B. are             C. is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(2) Are those _____?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 A. a hen          B. hens           C. hen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(3) How many ______ do you have?</a:t>
            </a:r>
          </a:p>
          <a:p>
            <a:pPr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     A. a horse       B. horse      C. horses</a:t>
            </a:r>
            <a:endParaRPr lang="zh-CN" altLang="en-US" sz="12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Sentences</a:t>
            </a:r>
            <a:r>
              <a:rPr lang="zh-CN" altLang="en-US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endParaRPr lang="en-US" altLang="zh-CN" sz="1200" b="0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What are those?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They’re horses.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How many horses do you have?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Seventeen.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What about those?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Are those hens?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No, they aren’t.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They’re ducks.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Words</a:t>
            </a:r>
            <a:r>
              <a:rPr lang="zh-CN" altLang="en-US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r>
              <a:rPr lang="en-US" altLang="zh-CN" sz="1200" b="0" dirty="0" smtClean="0">
                <a:latin typeface="Times New Roman" pitchFamily="18" charset="0"/>
                <a:ea typeface="+mn-ea"/>
                <a:cs typeface="Times New Roman" pitchFamily="18" charset="0"/>
              </a:rPr>
              <a:t>horses,</a:t>
            </a:r>
            <a:r>
              <a:rPr lang="en-US" altLang="zh-CN" sz="1200" b="0" baseline="0" dirty="0" smtClean="0">
                <a:latin typeface="Times New Roman" pitchFamily="18" charset="0"/>
                <a:ea typeface="+mn-ea"/>
                <a:cs typeface="Times New Roman" pitchFamily="18" charset="0"/>
              </a:rPr>
              <a:t> hens</a:t>
            </a:r>
            <a:endParaRPr lang="en-US" altLang="zh-CN" sz="1200" b="0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0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42950" indent="-742950"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、听录音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遍，跟读课文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P 41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、练习背诵课文，并背给组长听；</a:t>
            </a:r>
            <a:endParaRPr lang="en-US" altLang="zh-CN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、课本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P41 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的句子抄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次，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1+1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、完成练习册的练习题；</a:t>
            </a:r>
            <a:endParaRPr lang="en-US" altLang="zh-CN" sz="1200" b="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、预习课本</a:t>
            </a:r>
            <a:r>
              <a:rPr lang="en-US" altLang="zh-CN" sz="1200" b="0" dirty="0" smtClean="0">
                <a:latin typeface="Times New Roman" pitchFamily="18" charset="0"/>
                <a:cs typeface="Times New Roman" pitchFamily="18" charset="0"/>
              </a:rPr>
              <a:t>P42</a:t>
            </a:r>
            <a:r>
              <a:rPr lang="zh-CN" altLang="en-US" sz="1200" b="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1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学生唱完歌谣之后，接下来，教师继续播放课件，呈现图片，学生看图片，说词汇，复习已经学过的蔬菜词汇与动物词汇：</a:t>
            </a:r>
            <a:r>
              <a:rPr lang="en-US" altLang="zh-CN" dirty="0" smtClean="0"/>
              <a:t>carrots, green</a:t>
            </a:r>
            <a:r>
              <a:rPr lang="en-US" altLang="zh-CN" baseline="0" dirty="0" smtClean="0"/>
              <a:t> beans, </a:t>
            </a:r>
            <a:r>
              <a:rPr lang="en-US" altLang="zh-CN" dirty="0" smtClean="0"/>
              <a:t>tomatoes, potatoes, onions, ducks, cats,</a:t>
            </a:r>
            <a:r>
              <a:rPr lang="en-US" altLang="zh-CN" baseline="0" dirty="0" smtClean="0"/>
              <a:t> dogs</a:t>
            </a:r>
            <a:r>
              <a:rPr lang="zh-CN" altLang="en-US" baseline="0" dirty="0" smtClean="0"/>
              <a:t>，</a:t>
            </a:r>
            <a:r>
              <a:rPr lang="zh-CN" altLang="en-US" dirty="0" smtClean="0"/>
              <a:t>并学习本节课的新词汇：</a:t>
            </a:r>
            <a:r>
              <a:rPr lang="en-US" altLang="zh-CN" dirty="0" smtClean="0"/>
              <a:t>horses, hens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接下来，教师继续播放课件，复习已经学过的词汇和核心句型，并利用这个活动，引出本节课的有关词汇：</a:t>
            </a:r>
            <a:r>
              <a:rPr lang="en-US" altLang="zh-CN" dirty="0" smtClean="0"/>
              <a:t>those, horses, hens</a:t>
            </a:r>
            <a:r>
              <a:rPr lang="zh-CN" altLang="en-US" dirty="0" smtClean="0"/>
              <a:t>，在这个环节，教师需要通过图片的对比，展示</a:t>
            </a:r>
            <a:r>
              <a:rPr lang="en-US" altLang="zh-CN" dirty="0" smtClean="0"/>
              <a:t>these </a:t>
            </a:r>
            <a:r>
              <a:rPr lang="zh-CN" altLang="en-US" dirty="0" smtClean="0"/>
              <a:t>与</a:t>
            </a:r>
            <a:r>
              <a:rPr lang="en-US" altLang="zh-CN" dirty="0" smtClean="0"/>
              <a:t>those </a:t>
            </a:r>
            <a:r>
              <a:rPr lang="zh-CN" altLang="en-US" dirty="0" smtClean="0"/>
              <a:t>的区别。</a:t>
            </a:r>
            <a:endParaRPr lang="en-US" altLang="zh-CN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Look</a:t>
            </a:r>
            <a:r>
              <a:rPr lang="en-US" altLang="zh-CN" baseline="0" dirty="0" smtClean="0"/>
              <a:t> at these. What are these? They’re </a:t>
            </a:r>
            <a:r>
              <a:rPr lang="en-US" altLang="zh-CN" u="sng" baseline="0" dirty="0" smtClean="0"/>
              <a:t>carrots</a:t>
            </a:r>
            <a:r>
              <a:rPr lang="en-US" altLang="zh-CN" baseline="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These</a:t>
            </a:r>
            <a:r>
              <a:rPr lang="en-US" altLang="zh-CN" baseline="0" dirty="0" smtClean="0"/>
              <a:t> are carrots. What about those? Those are </a:t>
            </a:r>
            <a:r>
              <a:rPr lang="en-US" altLang="zh-CN" u="sng" baseline="0" dirty="0" smtClean="0"/>
              <a:t>tomatoes</a:t>
            </a:r>
            <a:r>
              <a:rPr lang="en-US" altLang="zh-CN" baseline="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These</a:t>
            </a:r>
            <a:r>
              <a:rPr lang="en-US" altLang="zh-CN" baseline="0" dirty="0" smtClean="0"/>
              <a:t> are tomatoes. What about those? Those are </a:t>
            </a:r>
            <a:r>
              <a:rPr lang="en-US" altLang="zh-CN" u="sng" baseline="0" dirty="0" smtClean="0"/>
              <a:t>potatoes</a:t>
            </a:r>
            <a:r>
              <a:rPr lang="en-US" altLang="zh-CN" baseline="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These</a:t>
            </a:r>
            <a:r>
              <a:rPr lang="en-US" altLang="zh-CN" baseline="0" dirty="0" smtClean="0"/>
              <a:t> are hens. What about those? Those are </a:t>
            </a:r>
            <a:r>
              <a:rPr lang="en-US" altLang="zh-CN" u="sng" baseline="0" dirty="0" smtClean="0"/>
              <a:t>ducks</a:t>
            </a:r>
            <a:r>
              <a:rPr lang="en-US" altLang="zh-CN" baseline="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These</a:t>
            </a:r>
            <a:r>
              <a:rPr lang="en-US" altLang="zh-CN" baseline="0" dirty="0" smtClean="0"/>
              <a:t> are dogs. What about those? Those are </a:t>
            </a:r>
            <a:r>
              <a:rPr lang="en-US" altLang="zh-CN" u="sng" baseline="0" dirty="0" smtClean="0"/>
              <a:t>horses</a:t>
            </a:r>
            <a:r>
              <a:rPr lang="en-US" altLang="zh-CN" baseline="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6E9390-ED33-44AC-9D72-472B5590FE3F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B0D24-799E-47CF-B5B5-660BB43F101B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D0EB5-3978-4227-B5A1-571D66970D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3F07F-EA94-481A-9C27-76A373B16BA8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9DABD-C5D4-418D-B6F1-D3BA0E9C44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E099-1293-4044-B66D-D051715CA5E3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5F1A6-3188-40FF-B9A8-CD68303010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3C33-2400-4F7B-83CF-499F8C465556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96067-9D5D-42FA-8C19-1933087539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82D98-066D-458A-AEAE-ADD3B814BC79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653A6-D054-4E24-A2B9-63530CD22B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3869C-4921-42F5-8DFE-B95BA0E6656B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1929F-BC5F-4759-AB69-DFE6FDA11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8576B-01AC-4EF0-88D6-346B03D6A37B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7495-C985-4AC7-8807-9FFA289739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C0580-7768-4497-AD64-A1CDFF7ADBF7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82A6A-21E3-496F-A992-C36724D46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9B798-10AF-40CC-9C0A-06EF84C53078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DAF3-4769-4792-8A39-A6807404C6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477A-0815-42FC-A7B3-81761A856C4D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F7206-1381-43A3-9AFE-A642E7240F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767CD-DBCE-49CC-AC4A-F8190D648D82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EC7DF-2D63-4F5C-B2A2-A9E5A9234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DCCDEB-4FC1-4709-95F4-6266CA315B06}" type="datetimeFigureOut">
              <a:rPr lang="zh-CN" altLang="en-US"/>
              <a:pPr>
                <a:defRPr/>
              </a:pPr>
              <a:t>2017/5/5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26E49F-0C8E-41E8-A98F-8287E8A870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13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 txBox="1">
            <a:spLocks/>
          </p:cNvSpPr>
          <p:nvPr/>
        </p:nvSpPr>
        <p:spPr bwMode="auto">
          <a:xfrm>
            <a:off x="2051050" y="2205038"/>
            <a:ext cx="64881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4000" b="1">
              <a:solidFill>
                <a:schemeClr val="bg1"/>
              </a:solidFill>
              <a:latin typeface="Browallia New"/>
              <a:ea typeface="Browallia New"/>
              <a:cs typeface="Browallia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800" y="2492896"/>
            <a:ext cx="361631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PB </a:t>
            </a:r>
            <a:r>
              <a:rPr lang="en-US" altLang="zh-CN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Let’s talk</a:t>
            </a:r>
            <a:endParaRPr lang="zh-CN" altLang="en-US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</a:endParaRPr>
          </a:p>
        </p:txBody>
      </p:sp>
      <p:sp>
        <p:nvSpPr>
          <p:cNvPr id="14340" name="标题 1"/>
          <p:cNvSpPr txBox="1">
            <a:spLocks/>
          </p:cNvSpPr>
          <p:nvPr/>
        </p:nvSpPr>
        <p:spPr bwMode="auto">
          <a:xfrm>
            <a:off x="395288" y="692150"/>
            <a:ext cx="8280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sz="4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704" y="620688"/>
            <a:ext cx="917270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人教版（</a:t>
            </a:r>
            <a:r>
              <a:rPr lang="en-US" altLang="zh-CN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PEP</a:t>
            </a:r>
            <a:r>
              <a:rPr lang="zh-CN" altLang="en-US" sz="4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）小学英语四年级下册</a:t>
            </a:r>
            <a:endParaRPr lang="zh-CN" altLang="en-US" sz="4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0671" y="1556792"/>
            <a:ext cx="500617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Unit 4 At the farm</a:t>
            </a:r>
            <a:endParaRPr lang="zh-CN" altLang="en-US" sz="4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</a:endParaRPr>
          </a:p>
        </p:txBody>
      </p:sp>
      <p:pic>
        <p:nvPicPr>
          <p:cNvPr id="24883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356992"/>
            <a:ext cx="7272808" cy="29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88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594015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Look, ask and answer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76265" y="3573016"/>
            <a:ext cx="5522794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Those are ________.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57159" y="3429000"/>
            <a:ext cx="2372765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potatoes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793" y="5301208"/>
            <a:ext cx="8777403" cy="9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are tomatoes. What about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363589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940152" y="1412776"/>
            <a:ext cx="2376264" cy="190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594015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Look, ask and answer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84041" y="3573016"/>
            <a:ext cx="490724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Those are ______.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04248" y="3501008"/>
            <a:ext cx="1725152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ducks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5702" y="5301208"/>
            <a:ext cx="780758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are hens. What about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37079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836712"/>
            <a:ext cx="273630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594015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Look, ask and answer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84041" y="3573016"/>
            <a:ext cx="490724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Those are ______.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37724" y="3501008"/>
            <a:ext cx="1858201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horses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5702" y="5301208"/>
            <a:ext cx="78075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 are dogs. What about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those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39959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508104" y="1412776"/>
            <a:ext cx="2626322" cy="217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76250"/>
            <a:ext cx="4571999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Read and choose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412776"/>
            <a:ext cx="94330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err="1" smtClean="0">
                <a:latin typeface="Times New Roman" pitchFamily="18" charset="0"/>
                <a:cs typeface="Times New Roman" pitchFamily="18" charset="0"/>
              </a:rPr>
              <a:t>Mr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Old MacDonald has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lot of </a:t>
            </a: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animals.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(1) How many horses do you have?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A. Sixteen.                  B. Seventeen.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(2) Are they hens?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A. Yes, they are.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B. No, they aren’t.</a:t>
            </a:r>
          </a:p>
        </p:txBody>
      </p:sp>
      <p:sp>
        <p:nvSpPr>
          <p:cNvPr id="4" name="椭圆 3"/>
          <p:cNvSpPr/>
          <p:nvPr/>
        </p:nvSpPr>
        <p:spPr>
          <a:xfrm>
            <a:off x="5004048" y="3212976"/>
            <a:ext cx="498356" cy="63952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7584" y="5733256"/>
            <a:ext cx="498356" cy="63952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04248" y="332656"/>
            <a:ext cx="1410963" cy="90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many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796136" y="1124744"/>
            <a:ext cx="936104" cy="576064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476672"/>
            <a:ext cx="4824536" cy="7201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Watch and follow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0035" name="ShockwaveFlash1" r:id="rId2" imgW="9144470" imgH="5589273"/>
        </mc:Choice>
        <mc:Fallback>
          <p:control name="ShockwaveFlash1" r:id="rId2" imgW="9144470" imgH="558927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268413"/>
                  <a:ext cx="9144000" cy="55895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672"/>
            <a:ext cx="2987675" cy="7905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read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340768"/>
            <a:ext cx="946854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Wow! You have  a lot of  animals.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 those?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They’re horses.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Cool! How many horses do you have?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err="1" smtClean="0">
                <a:latin typeface="Times New Roman" pitchFamily="18" charset="0"/>
                <a:cs typeface="Times New Roman" pitchFamily="18" charset="0"/>
              </a:rPr>
              <a:t>Mmm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… Seventeen.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779912" y="1556792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796136" y="1556792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724128" y="4653136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339752" y="2564904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88024" y="2492896"/>
            <a:ext cx="38164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672"/>
            <a:ext cx="2987675" cy="7905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read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340768"/>
            <a:ext cx="94685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What about  those?</a:t>
            </a: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Are they  hens?</a:t>
            </a: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No,  they aren’t.</a:t>
            </a: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They’re  ducks.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275856" y="1628800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39752" y="2708920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43608" y="3789040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195736" y="4941168"/>
            <a:ext cx="216024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16832"/>
            <a:ext cx="385192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3240360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watch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2083" name="ShockwaveFlash1" r:id="rId2" imgW="9144470" imgH="5589273"/>
        </mc:Choice>
        <mc:Fallback>
          <p:control name="ShockwaveFlash1" r:id="rId2" imgW="9144470" imgH="558927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268413"/>
                  <a:ext cx="9144000" cy="55895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2771799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48" y="1772816"/>
            <a:ext cx="3816424" cy="31683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12776"/>
            <a:ext cx="43204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those?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2708920"/>
            <a:ext cx="4752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Are they _______?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4149080"/>
            <a:ext cx="41044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988840"/>
            <a:ext cx="328446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15816" y="2564904"/>
            <a:ext cx="1208985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cats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2771799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48" y="1772816"/>
            <a:ext cx="3816424" cy="31683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12776"/>
            <a:ext cx="43204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those?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2708920"/>
            <a:ext cx="4752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Are they _______?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4149080"/>
            <a:ext cx="4104456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29254" y="2564904"/>
            <a:ext cx="1382110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hens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988840"/>
            <a:ext cx="33123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1560" y="5229200"/>
            <a:ext cx="49685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They’re ________.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888311" y="5013176"/>
            <a:ext cx="1725152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ducks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592" y="476672"/>
            <a:ext cx="27363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sing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46787" name="ShockwaveFlash1" r:id="rId2" imgW="9144470" imgH="5516487"/>
        </mc:Choice>
        <mc:Fallback>
          <p:control name="ShockwaveFlash1" r:id="rId2" imgW="9144470" imgH="551648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341438"/>
                  <a:ext cx="9144000" cy="5516562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2771799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48" y="1772816"/>
            <a:ext cx="3816424" cy="31683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12776"/>
            <a:ext cx="43204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those?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2708920"/>
            <a:ext cx="4752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Are they _______?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4149080"/>
            <a:ext cx="41044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29254" y="2564904"/>
            <a:ext cx="1382110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dogs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916832"/>
            <a:ext cx="338437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2771799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48" y="1772816"/>
            <a:ext cx="3816424" cy="31683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12776"/>
            <a:ext cx="43204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those?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2708920"/>
            <a:ext cx="4752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Are they _______?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4149080"/>
            <a:ext cx="4104456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No, they aren’t.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57733" y="2564904"/>
            <a:ext cx="1725152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ducks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1560" y="5229200"/>
            <a:ext cx="49685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They’re ________.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59832" y="5013176"/>
            <a:ext cx="1382110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hens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916832"/>
            <a:ext cx="324036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76672"/>
            <a:ext cx="2771799" cy="7185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Let’s </a:t>
            </a: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4048" y="1772816"/>
            <a:ext cx="3816424" cy="316835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12776"/>
            <a:ext cx="43204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What are those?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2708920"/>
            <a:ext cx="47525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Are they _______?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560" y="4149080"/>
            <a:ext cx="41044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Yes, they are.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91209" y="2564904"/>
            <a:ext cx="1858201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horses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20072" y="1988840"/>
            <a:ext cx="338437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76250"/>
            <a:ext cx="478631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Time for exercise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14282" y="1357298"/>
            <a:ext cx="766126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(1) What _____ those?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 A. am              B. are             C. is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(2) Are those _____?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A. a hen          B. hens           C. hen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(3) How many ______ do you have?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     A. a horse       B. horse      C. horses</a:t>
            </a:r>
            <a:endParaRPr lang="zh-CN" altLang="en-US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35896" y="2204864"/>
            <a:ext cx="498356" cy="85668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91880" y="3933056"/>
            <a:ext cx="437748" cy="85269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68144" y="5517232"/>
            <a:ext cx="457698" cy="83958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412875"/>
            <a:ext cx="91440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Sentences</a:t>
            </a:r>
            <a:r>
              <a:rPr lang="zh-CN" altLang="en-US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endParaRPr lang="en-US" altLang="zh-CN" sz="40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What are those?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They’re horses.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How many horses do you have?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Seventeen.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476250"/>
            <a:ext cx="4787900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Make a summary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27984" y="1556792"/>
            <a:ext cx="3888432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40768"/>
            <a:ext cx="615617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Sentences</a:t>
            </a:r>
            <a:r>
              <a:rPr lang="zh-CN" altLang="en-US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：</a:t>
            </a:r>
            <a:endParaRPr lang="en-US" altLang="zh-CN" sz="40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What about those?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Are those hens?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No, they aren’t.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They’re ducks.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476250"/>
            <a:ext cx="4787900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Make a summary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40152" y="2564904"/>
            <a:ext cx="1720343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horses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28184" y="5517232"/>
            <a:ext cx="1282723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hens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64088" y="620689"/>
            <a:ext cx="288032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717032"/>
            <a:ext cx="295232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672"/>
            <a:ext cx="327501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Times New Roman" pitchFamily="18" charset="0"/>
                <a:cs typeface="Times New Roman" pitchFamily="18" charset="0"/>
              </a:rPr>
              <a:t>Homework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484784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、听录音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遍，跟读课文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P 41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、练习背诵课文，并背给组长听；</a:t>
            </a:r>
            <a:endParaRPr lang="en-US" altLang="zh-CN" sz="4000" b="1" dirty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、课本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P41 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的句子抄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次，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1+1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、完成练习册的练习题；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lnSpc>
                <a:spcPct val="150000"/>
              </a:lnSpc>
            </a:pP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、预习课本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P42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谢谢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713"/>
            <a:ext cx="91440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37079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 and say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44824"/>
            <a:ext cx="417248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31640" y="5085184"/>
            <a:ext cx="2050691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carrots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844824"/>
            <a:ext cx="412115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64088" y="5085184"/>
            <a:ext cx="33010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green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beans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37079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 and say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85645" y="5085184"/>
            <a:ext cx="2542684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tomato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828222" y="5085184"/>
            <a:ext cx="2372765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potato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3528" y="1556792"/>
            <a:ext cx="410445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860032" y="1772816"/>
            <a:ext cx="403244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37079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 and say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8652" y="5085184"/>
            <a:ext cx="1896673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onion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52029" y="5085184"/>
            <a:ext cx="1725152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duck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3528" y="1700808"/>
            <a:ext cx="43204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484784"/>
            <a:ext cx="381642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37079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 and say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3648" y="5157192"/>
            <a:ext cx="1208985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cat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00192" y="5229200"/>
            <a:ext cx="1382110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dog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87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56792"/>
            <a:ext cx="44279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7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556792"/>
            <a:ext cx="399593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3707904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 and say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7886" y="5085184"/>
            <a:ext cx="1858201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hor</a:t>
            </a:r>
            <a:r>
              <a:rPr lang="en-US" altLang="zh-CN" sz="4800" b="1" u="sng" dirty="0" smtClean="0"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56176" y="5085184"/>
            <a:ext cx="1382109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hen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horses.wav">
            <a:hlinkClick r:id="" action="ppaction://media"/>
          </p:cNvPr>
          <p:cNvPicPr>
            <a:picLocks noRot="1" noChangeAspect="1"/>
          </p:cNvPicPr>
          <p:nvPr>
            <a:wavAudioFile r:embed="rId1" name="horses.wav"/>
          </p:nvPr>
        </p:nvPicPr>
        <p:blipFill>
          <a:blip r:embed="rId6" cstate="print"/>
          <a:stretch>
            <a:fillRect/>
          </a:stretch>
        </p:blipFill>
        <p:spPr>
          <a:xfrm>
            <a:off x="3779912" y="5373216"/>
            <a:ext cx="749672" cy="749672"/>
          </a:xfrm>
          <a:prstGeom prst="rect">
            <a:avLst/>
          </a:prstGeom>
        </p:spPr>
      </p:pic>
      <p:pic>
        <p:nvPicPr>
          <p:cNvPr id="6" name="hens.wav">
            <a:hlinkClick r:id="" action="ppaction://media"/>
          </p:cNvPr>
          <p:cNvPicPr>
            <a:picLocks noRot="1" noChangeAspect="1"/>
          </p:cNvPicPr>
          <p:nvPr>
            <a:wavAudioFile r:embed="rId2" name="hens.wav"/>
          </p:nvPr>
        </p:nvPicPr>
        <p:blipFill>
          <a:blip r:embed="rId7" cstate="print"/>
          <a:stretch>
            <a:fillRect/>
          </a:stretch>
        </p:blipFill>
        <p:spPr>
          <a:xfrm>
            <a:off x="8172400" y="5445224"/>
            <a:ext cx="749672" cy="749672"/>
          </a:xfrm>
          <a:prstGeom prst="rect">
            <a:avLst/>
          </a:prstGeom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51520" y="1628800"/>
            <a:ext cx="4104456" cy="339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682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1628800"/>
            <a:ext cx="41044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2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0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594015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Look, ask and answer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05328" y="5013176"/>
            <a:ext cx="50274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They’re ________.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90625" y="5013176"/>
            <a:ext cx="2050691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carrots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20888"/>
            <a:ext cx="3456384" cy="2624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95582" y="1268760"/>
            <a:ext cx="7590989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Look at these. What are these?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76250"/>
            <a:ext cx="5940152" cy="79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Look, ask and answer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76265" y="3573016"/>
            <a:ext cx="5522794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cs typeface="Times New Roman" pitchFamily="18" charset="0"/>
              </a:rPr>
              <a:t>Those are ________.</a:t>
            </a:r>
            <a:endParaRPr lang="zh-CN" alt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72200" y="3429000"/>
            <a:ext cx="2542684" cy="10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tomatoes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08920"/>
            <a:ext cx="3384376" cy="269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5301208"/>
            <a:ext cx="917898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These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 are carrots. What about 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those</a:t>
            </a:r>
            <a:r>
              <a:rPr lang="en-US" altLang="zh-CN" sz="4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556792"/>
            <a:ext cx="2595944" cy="186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5348</TotalTime>
  <Words>1245</Words>
  <Application>Microsoft Office PowerPoint</Application>
  <PresentationFormat>全屏显示(4:3)</PresentationFormat>
  <Paragraphs>201</Paragraphs>
  <Slides>27</Slides>
  <Notes>26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angela</dc:creator>
  <cp:lastModifiedBy>admin</cp:lastModifiedBy>
  <cp:revision>1317</cp:revision>
  <dcterms:created xsi:type="dcterms:W3CDTF">2016-08-15T07:57:31Z</dcterms:created>
  <dcterms:modified xsi:type="dcterms:W3CDTF">2017-05-05T00:46:56Z</dcterms:modified>
</cp:coreProperties>
</file>