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wmf"/><Relationship Id="rId5" Type="http://schemas.openxmlformats.org/officeDocument/2006/relationships/image" Target="../media/image28.jpeg"/><Relationship Id="rId4" Type="http://schemas.openxmlformats.org/officeDocument/2006/relationships/image" Target="../media/image27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38472;&#21326;&#31709;&#35838;&#20214;\&#20799;&#31461;&#27468;&#26354;%20-%20Ten%20Little%20Indian%20Boys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5.jpeg"/><Relationship Id="rId7" Type="http://schemas.openxmlformats.org/officeDocument/2006/relationships/image" Target="../media/image9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audio" Target="../media/audio2.wav"/><Relationship Id="rId7" Type="http://schemas.openxmlformats.org/officeDocument/2006/relationships/image" Target="../media/image12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6.gif"/><Relationship Id="rId4" Type="http://schemas.openxmlformats.org/officeDocument/2006/relationships/image" Target="../media/image5.jpeg"/><Relationship Id="rId9" Type="http://schemas.openxmlformats.org/officeDocument/2006/relationships/image" Target="../media/image1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18.emf"/><Relationship Id="rId7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wmf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52" name="Picture 4" descr="b1f9862719de8970c995596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395288" y="404813"/>
            <a:ext cx="817086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3600" b="1" i="1" dirty="0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</a:t>
            </a:r>
            <a:r>
              <a:rPr kumimoji="1" lang="en-US" altLang="zh-CN" sz="4800" b="1" i="1" dirty="0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Unit  7  </a:t>
            </a:r>
          </a:p>
          <a:p>
            <a:pPr>
              <a:defRPr/>
            </a:pPr>
            <a:r>
              <a:rPr kumimoji="1" lang="en-US" altLang="zh-CN" sz="4800" b="1" i="1" dirty="0">
                <a:solidFill>
                  <a:srgbClr val="D6009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How much are these pants?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382588" y="2362200"/>
            <a:ext cx="2514600" cy="3022600"/>
            <a:chOff x="308" y="1117"/>
            <a:chExt cx="1502" cy="2086"/>
          </a:xfrm>
        </p:grpSpPr>
        <p:pic>
          <p:nvPicPr>
            <p:cNvPr id="2058" name="Picture 7" descr="HH00802_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08" y="1117"/>
              <a:ext cx="1502" cy="20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626" y="1642"/>
              <a:ext cx="942" cy="408"/>
              <a:chOff x="996" y="3288"/>
              <a:chExt cx="1430" cy="591"/>
            </a:xfrm>
          </p:grpSpPr>
          <p:sp>
            <p:nvSpPr>
              <p:cNvPr id="2060" name="Rectangle 9"/>
              <p:cNvSpPr>
                <a:spLocks noChangeArrowheads="1"/>
              </p:cNvSpPr>
              <p:nvPr/>
            </p:nvSpPr>
            <p:spPr bwMode="auto">
              <a:xfrm>
                <a:off x="996" y="3289"/>
                <a:ext cx="1315" cy="589"/>
              </a:xfrm>
              <a:prstGeom prst="rect">
                <a:avLst/>
              </a:prstGeom>
              <a:solidFill>
                <a:srgbClr val="DDF7FB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06" name="Rectangle 10"/>
              <p:cNvSpPr>
                <a:spLocks noChangeArrowheads="1"/>
              </p:cNvSpPr>
              <p:nvPr/>
            </p:nvSpPr>
            <p:spPr bwMode="auto">
              <a:xfrm>
                <a:off x="1065" y="3288"/>
                <a:ext cx="1362" cy="5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kumimoji="1" lang="en-US" altLang="zh-CN" sz="5400" b="1" dirty="0">
                    <a:solidFill>
                      <a:srgbClr val="0000CC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MS PGothic" pitchFamily="34" charset="-128"/>
                  </a:rPr>
                  <a:t>$ 9</a:t>
                </a:r>
              </a:p>
            </p:txBody>
          </p:sp>
        </p:grpSp>
      </p:grpSp>
      <p:sp>
        <p:nvSpPr>
          <p:cNvPr id="2055" name="WordArt 11"/>
          <p:cNvSpPr>
            <a:spLocks noChangeArrowheads="1" noChangeShapeType="1" noTextEdit="1"/>
          </p:cNvSpPr>
          <p:nvPr/>
        </p:nvSpPr>
        <p:spPr bwMode="auto">
          <a:xfrm>
            <a:off x="755650" y="5229225"/>
            <a:ext cx="7343775" cy="1114425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4800" kern="10" normalizeH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Welcome to our class</a:t>
            </a:r>
            <a:endParaRPr lang="zh-CN" altLang="en-US" sz="4800" kern="10" normalizeH="1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000000"/>
              </a:solidFill>
              <a:latin typeface="宋体"/>
              <a:ea typeface="宋体"/>
            </a:endParaRPr>
          </a:p>
        </p:txBody>
      </p:sp>
      <p:sp>
        <p:nvSpPr>
          <p:cNvPr id="2056" name="Rectangle 13"/>
          <p:cNvSpPr>
            <a:spLocks noChangeArrowheads="1"/>
          </p:cNvSpPr>
          <p:nvPr/>
        </p:nvSpPr>
        <p:spPr bwMode="auto">
          <a:xfrm>
            <a:off x="3657600" y="1981200"/>
            <a:ext cx="2736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3333FF"/>
                </a:solidFill>
              </a:rPr>
              <a:t>     </a:t>
            </a:r>
            <a:r>
              <a:rPr lang="zh-CN" altLang="en-US" sz="2800" b="1">
                <a:solidFill>
                  <a:srgbClr val="3333FF"/>
                </a:solidFill>
              </a:rPr>
              <a:t>七年级 </a:t>
            </a:r>
            <a:r>
              <a:rPr lang="en-US" altLang="zh-CN" sz="2800" b="1">
                <a:solidFill>
                  <a:srgbClr val="3333FF"/>
                </a:solidFill>
              </a:rPr>
              <a:t>(</a:t>
            </a:r>
            <a:r>
              <a:rPr lang="zh-CN" altLang="en-US" sz="2800" b="1">
                <a:solidFill>
                  <a:srgbClr val="3333FF"/>
                </a:solidFill>
              </a:rPr>
              <a:t>上</a:t>
            </a:r>
            <a:r>
              <a:rPr lang="en-US" altLang="zh-CN" sz="2800" b="1">
                <a:solidFill>
                  <a:srgbClr val="3333FF"/>
                </a:solidFill>
              </a:rPr>
              <a:t>)</a:t>
            </a:r>
          </a:p>
        </p:txBody>
      </p:sp>
      <p:sp>
        <p:nvSpPr>
          <p:cNvPr id="2057" name="TextBox 15"/>
          <p:cNvSpPr txBox="1">
            <a:spLocks noChangeArrowheads="1"/>
          </p:cNvSpPr>
          <p:nvPr/>
        </p:nvSpPr>
        <p:spPr bwMode="auto">
          <a:xfrm>
            <a:off x="4876800" y="4800600"/>
            <a:ext cx="3429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/>
              <a:t>上课老师：陈华篝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1268" name="Picture 4" descr="497bd73971a327d43b87ce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 descr="1.gif (7377 bytes)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333375"/>
            <a:ext cx="1152525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179388" y="2636838"/>
            <a:ext cx="25209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b="1" i="1">
                <a:solidFill>
                  <a:srgbClr val="0000FF"/>
                </a:solidFill>
              </a:rPr>
              <a:t>d</a:t>
            </a:r>
            <a:r>
              <a:rPr lang="en-US" altLang="zh-CN" sz="5400" b="1" i="1">
                <a:solidFill>
                  <a:srgbClr val="FF0000"/>
                </a:solidFill>
              </a:rPr>
              <a:t>o</a:t>
            </a:r>
            <a:r>
              <a:rPr lang="en-US" altLang="zh-CN" sz="5400" b="1" i="1">
                <a:solidFill>
                  <a:srgbClr val="0000FF"/>
                </a:solidFill>
              </a:rPr>
              <a:t>ll</a:t>
            </a:r>
            <a:r>
              <a:rPr lang="en-US" altLang="zh-CN" sz="5400" b="1" i="1">
                <a:solidFill>
                  <a:srgbClr val="FF0000"/>
                </a:solidFill>
              </a:rPr>
              <a:t>ar</a:t>
            </a:r>
          </a:p>
        </p:txBody>
      </p:sp>
      <p:pic>
        <p:nvPicPr>
          <p:cNvPr id="23559" name="Picture 7" descr="2005093021212828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94038" y="1981200"/>
            <a:ext cx="6049962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2555875" y="836613"/>
            <a:ext cx="59039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9933FF"/>
                </a:solidFill>
              </a:rPr>
              <a:t>How much is it?</a:t>
            </a: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4140200" y="1341438"/>
            <a:ext cx="43195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 i="1">
                <a:solidFill>
                  <a:srgbClr val="FF00FF"/>
                </a:solidFill>
              </a:rPr>
              <a:t>It’s ten dollar</a:t>
            </a:r>
            <a:r>
              <a:rPr lang="en-US" altLang="zh-CN" sz="4000" b="1" i="1">
                <a:solidFill>
                  <a:srgbClr val="0000FF"/>
                </a:solidFill>
              </a:rPr>
              <a:t>s</a:t>
            </a:r>
            <a:r>
              <a:rPr lang="en-US" altLang="zh-CN" sz="4000" b="1" i="1">
                <a:solidFill>
                  <a:srgbClr val="FF00FF"/>
                </a:solidFill>
              </a:rPr>
              <a:t>.</a:t>
            </a:r>
          </a:p>
        </p:txBody>
      </p:sp>
      <p:pic>
        <p:nvPicPr>
          <p:cNvPr id="23562" name="Picture 10" descr="j028218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825" y="5057775"/>
            <a:ext cx="14986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1692275" y="0"/>
            <a:ext cx="4105275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b="1" i="1">
              <a:solidFill>
                <a:srgbClr val="FF0000"/>
              </a:solidFill>
            </a:endParaRPr>
          </a:p>
          <a:p>
            <a:r>
              <a:rPr lang="en-US" altLang="zh-CN" sz="3200" b="1" i="1"/>
              <a:t>$1=one dollar</a:t>
            </a:r>
          </a:p>
          <a:p>
            <a:endParaRPr lang="en-US" altLang="zh-CN" sz="3200" b="1"/>
          </a:p>
        </p:txBody>
      </p: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5292725" y="260350"/>
            <a:ext cx="34686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 i="1"/>
              <a:t>$2=two dollar</a:t>
            </a:r>
            <a:r>
              <a:rPr lang="en-US" altLang="zh-CN" sz="3200" b="1" i="1">
                <a:solidFill>
                  <a:srgbClr val="FF0000"/>
                </a:solidFill>
              </a:rPr>
              <a:t>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2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2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000"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4000"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000"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4000"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/>
      <p:bldP spid="23560" grpId="0"/>
      <p:bldP spid="23561" grpId="0"/>
      <p:bldP spid="23563" grpId="0"/>
      <p:bldP spid="2356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2292" name="Picture 4" descr="359e3a1f01ebf1c886d6b6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27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1295400"/>
            <a:ext cx="2971800" cy="2273300"/>
            <a:chOff x="444" y="527"/>
            <a:chExt cx="2161" cy="1627"/>
          </a:xfrm>
        </p:grpSpPr>
        <p:pic>
          <p:nvPicPr>
            <p:cNvPr id="12305" name="Picture 6" descr="BD07448_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44" y="527"/>
              <a:ext cx="2161" cy="16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1033" y="1162"/>
              <a:ext cx="953" cy="502"/>
              <a:chOff x="852" y="3067"/>
              <a:chExt cx="953" cy="502"/>
            </a:xfrm>
          </p:grpSpPr>
          <p:sp>
            <p:nvSpPr>
              <p:cNvPr id="12307" name="Rectangle 8"/>
              <p:cNvSpPr>
                <a:spLocks noChangeArrowheads="1"/>
              </p:cNvSpPr>
              <p:nvPr/>
            </p:nvSpPr>
            <p:spPr bwMode="auto">
              <a:xfrm>
                <a:off x="852" y="3113"/>
                <a:ext cx="953" cy="453"/>
              </a:xfrm>
              <a:prstGeom prst="rect">
                <a:avLst/>
              </a:prstGeom>
              <a:solidFill>
                <a:srgbClr val="DDF7FB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585" name="Text Box 9"/>
              <p:cNvSpPr txBox="1">
                <a:spLocks noChangeArrowheads="1"/>
              </p:cNvSpPr>
              <p:nvPr/>
            </p:nvSpPr>
            <p:spPr bwMode="auto">
              <a:xfrm>
                <a:off x="988" y="3067"/>
                <a:ext cx="726" cy="5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kumimoji="1" lang="en-US" altLang="zh-CN" sz="4000" b="1">
                    <a:solidFill>
                      <a:srgbClr val="003399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MS PGothic" pitchFamily="34" charset="-128"/>
                  </a:rPr>
                  <a:t>$ 7</a:t>
                </a:r>
              </a:p>
            </p:txBody>
          </p:sp>
        </p:grpSp>
      </p:grp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2590800" y="2133600"/>
            <a:ext cx="69103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/>
              <a:t>    How much is this T-shirt ?</a:t>
            </a:r>
          </a:p>
        </p:txBody>
      </p:sp>
      <p:sp>
        <p:nvSpPr>
          <p:cNvPr id="24587" name="Rectangle 11"/>
          <p:cNvSpPr>
            <a:spLocks noChangeArrowheads="1"/>
          </p:cNvSpPr>
          <p:nvPr/>
        </p:nvSpPr>
        <p:spPr bwMode="auto">
          <a:xfrm>
            <a:off x="3200400" y="2819400"/>
            <a:ext cx="47513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/>
              <a:t> It’s  seven dollar</a:t>
            </a:r>
            <a:r>
              <a:rPr lang="en-US" altLang="zh-CN" sz="3600" b="1">
                <a:solidFill>
                  <a:srgbClr val="FF3300"/>
                </a:solidFill>
              </a:rPr>
              <a:t>s</a:t>
            </a:r>
            <a:r>
              <a:rPr lang="en-US" altLang="zh-CN" sz="3600" b="1"/>
              <a:t>.</a:t>
            </a:r>
          </a:p>
        </p:txBody>
      </p:sp>
      <p:sp>
        <p:nvSpPr>
          <p:cNvPr id="24589" name="Rectangle 13"/>
          <p:cNvSpPr>
            <a:spLocks noChangeArrowheads="1"/>
          </p:cNvSpPr>
          <p:nvPr/>
        </p:nvSpPr>
        <p:spPr bwMode="auto">
          <a:xfrm>
            <a:off x="2843213" y="4437063"/>
            <a:ext cx="60848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/>
              <a:t>How much are these socks?</a:t>
            </a:r>
          </a:p>
        </p:txBody>
      </p:sp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3059113" y="5589588"/>
            <a:ext cx="60848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/>
              <a:t>They’re  one  dollar.</a:t>
            </a:r>
          </a:p>
        </p:txBody>
      </p:sp>
      <p:sp>
        <p:nvSpPr>
          <p:cNvPr id="24592" name="WordArt 16"/>
          <p:cNvSpPr>
            <a:spLocks noChangeArrowheads="1" noChangeShapeType="1" noTextEdit="1"/>
          </p:cNvSpPr>
          <p:nvPr/>
        </p:nvSpPr>
        <p:spPr bwMode="auto">
          <a:xfrm>
            <a:off x="3048000" y="0"/>
            <a:ext cx="2057400" cy="1371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how much </a:t>
            </a:r>
            <a:endParaRPr lang="zh-CN" alt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宋体"/>
              <a:ea typeface="宋体"/>
            </a:endParaRPr>
          </a:p>
        </p:txBody>
      </p:sp>
      <p:sp>
        <p:nvSpPr>
          <p:cNvPr id="24599" name="Rectangle 23"/>
          <p:cNvSpPr>
            <a:spLocks noChangeArrowheads="1"/>
          </p:cNvSpPr>
          <p:nvPr/>
        </p:nvSpPr>
        <p:spPr bwMode="auto">
          <a:xfrm>
            <a:off x="5029200" y="685800"/>
            <a:ext cx="3962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i="1">
                <a:solidFill>
                  <a:srgbClr val="000000"/>
                </a:solidFill>
              </a:rPr>
              <a:t>用来问（价钱）多少</a:t>
            </a:r>
          </a:p>
        </p:txBody>
      </p: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0" y="4572000"/>
            <a:ext cx="2508250" cy="2286000"/>
            <a:chOff x="4299" y="1071"/>
            <a:chExt cx="1724" cy="1542"/>
          </a:xfrm>
        </p:grpSpPr>
        <p:pic>
          <p:nvPicPr>
            <p:cNvPr id="12301" name="Picture 25" descr="图片19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299" y="1162"/>
              <a:ext cx="1451" cy="14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" name="Group 26"/>
            <p:cNvGrpSpPr>
              <a:grpSpLocks/>
            </p:cNvGrpSpPr>
            <p:nvPr/>
          </p:nvGrpSpPr>
          <p:grpSpPr bwMode="auto">
            <a:xfrm>
              <a:off x="5025" y="1071"/>
              <a:ext cx="998" cy="499"/>
              <a:chOff x="4390" y="2750"/>
              <a:chExt cx="1270" cy="636"/>
            </a:xfrm>
          </p:grpSpPr>
          <p:sp>
            <p:nvSpPr>
              <p:cNvPr id="24603" name="Rectangle 27"/>
              <p:cNvSpPr>
                <a:spLocks noChangeArrowheads="1"/>
              </p:cNvSpPr>
              <p:nvPr/>
            </p:nvSpPr>
            <p:spPr bwMode="auto">
              <a:xfrm>
                <a:off x="4390" y="2795"/>
                <a:ext cx="1270" cy="545"/>
              </a:xfrm>
              <a:prstGeom prst="rect">
                <a:avLst/>
              </a:prstGeom>
              <a:solidFill>
                <a:srgbClr val="DDF7FB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kumimoji="1" lang="zh-CN" altLang="zh-CN" sz="4400" b="1">
                  <a:effectLst>
                    <a:outerShdw blurRad="38100" dist="38100" dir="2700000" algn="tl">
                      <a:srgbClr val="FFFFFF"/>
                    </a:outerShdw>
                  </a:effectLst>
                  <a:ea typeface="MS PGothic" pitchFamily="34" charset="-128"/>
                </a:endParaRPr>
              </a:p>
            </p:txBody>
          </p:sp>
          <p:sp>
            <p:nvSpPr>
              <p:cNvPr id="24604" name="Rectangle 28"/>
              <p:cNvSpPr>
                <a:spLocks noChangeArrowheads="1"/>
              </p:cNvSpPr>
              <p:nvPr/>
            </p:nvSpPr>
            <p:spPr bwMode="auto">
              <a:xfrm>
                <a:off x="4390" y="2750"/>
                <a:ext cx="1226" cy="6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kumimoji="1" lang="en-US" altLang="zh-CN" sz="4400" b="1">
                    <a:solidFill>
                      <a:srgbClr val="0000CC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$ 1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4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000"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2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000"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1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000"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4000"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/>
      <p:bldP spid="24587" grpId="0"/>
      <p:bldP spid="24589" grpId="0"/>
      <p:bldP spid="24590" grpId="0"/>
      <p:bldP spid="24592" grpId="0" animBg="1"/>
      <p:bldP spid="2459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3316" name="Picture 4" descr="b6b0d83e835b09ad3c6d973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2700338" y="620713"/>
            <a:ext cx="59039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33CC"/>
                </a:solidFill>
              </a:rPr>
              <a:t>的用法</a:t>
            </a:r>
          </a:p>
        </p:txBody>
      </p:sp>
      <p:sp>
        <p:nvSpPr>
          <p:cNvPr id="25606" name="WordArt 6"/>
          <p:cNvSpPr>
            <a:spLocks noChangeArrowheads="1" noChangeShapeType="1" noTextEdit="1"/>
          </p:cNvSpPr>
          <p:nvPr/>
        </p:nvSpPr>
        <p:spPr bwMode="auto">
          <a:xfrm>
            <a:off x="611188" y="260350"/>
            <a:ext cx="2057400" cy="12192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how much </a:t>
            </a:r>
            <a:endParaRPr lang="zh-CN" alt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宋体"/>
              <a:ea typeface="宋体"/>
            </a:endParaRPr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539750" y="2492375"/>
            <a:ext cx="7920038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00"/>
                </a:solidFill>
              </a:rPr>
              <a:t>        eg.How much</a:t>
            </a:r>
            <a:r>
              <a:rPr lang="en-US" altLang="zh-CN" sz="3600"/>
              <a:t> </a:t>
            </a:r>
            <a:r>
              <a:rPr lang="en-US" altLang="zh-CN" sz="3600">
                <a:solidFill>
                  <a:srgbClr val="FF3300"/>
                </a:solidFill>
              </a:rPr>
              <a:t>is</a:t>
            </a:r>
            <a:r>
              <a:rPr lang="en-US" altLang="zh-CN" sz="3600"/>
              <a:t> </a:t>
            </a:r>
            <a:r>
              <a:rPr lang="en-US" altLang="zh-CN" sz="3600">
                <a:solidFill>
                  <a:srgbClr val="000000"/>
                </a:solidFill>
              </a:rPr>
              <a:t>this </a:t>
            </a:r>
            <a:r>
              <a:rPr lang="en-US" altLang="zh-CN" sz="3600" i="1">
                <a:solidFill>
                  <a:srgbClr val="000000"/>
                </a:solidFill>
              </a:rPr>
              <a:t>sweater</a:t>
            </a:r>
            <a:r>
              <a:rPr lang="en-US" altLang="zh-CN" sz="3600">
                <a:solidFill>
                  <a:srgbClr val="000000"/>
                </a:solidFill>
              </a:rPr>
              <a:t>?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     </a:t>
            </a:r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1403350" y="3141663"/>
            <a:ext cx="7416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</a:rPr>
              <a:t>      It is ten dollars</a:t>
            </a:r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1476375" y="1916113"/>
            <a:ext cx="6911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</a:rPr>
              <a:t>It is</a:t>
            </a:r>
            <a:r>
              <a:rPr lang="en-US" altLang="zh-CN" sz="3600"/>
              <a:t> +</a:t>
            </a:r>
            <a:r>
              <a:rPr lang="zh-CN" altLang="en-US" sz="3600"/>
              <a:t>价钱</a:t>
            </a:r>
          </a:p>
        </p:txBody>
      </p:sp>
      <p:sp>
        <p:nvSpPr>
          <p:cNvPr id="25610" name="Rectangle 10"/>
          <p:cNvSpPr>
            <a:spLocks noChangeArrowheads="1"/>
          </p:cNvSpPr>
          <p:nvPr/>
        </p:nvSpPr>
        <p:spPr bwMode="auto">
          <a:xfrm>
            <a:off x="1476375" y="1341438"/>
            <a:ext cx="73453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</a:rPr>
              <a:t>How much</a:t>
            </a:r>
            <a:r>
              <a:rPr lang="en-US" altLang="zh-CN" sz="3600"/>
              <a:t> </a:t>
            </a:r>
            <a:r>
              <a:rPr lang="en-US" altLang="zh-CN" sz="3600">
                <a:solidFill>
                  <a:srgbClr val="FF3300"/>
                </a:solidFill>
              </a:rPr>
              <a:t>is</a:t>
            </a:r>
            <a:r>
              <a:rPr lang="en-US" altLang="zh-CN" sz="3600"/>
              <a:t> </a:t>
            </a:r>
            <a:r>
              <a:rPr lang="en-US" altLang="zh-CN" sz="3600">
                <a:solidFill>
                  <a:srgbClr val="000000"/>
                </a:solidFill>
              </a:rPr>
              <a:t>+</a:t>
            </a:r>
            <a:r>
              <a:rPr lang="zh-CN" altLang="en-US" sz="3600">
                <a:solidFill>
                  <a:srgbClr val="000000"/>
                </a:solidFill>
              </a:rPr>
              <a:t>可数名词</a:t>
            </a:r>
            <a:r>
              <a:rPr lang="en-US" altLang="zh-CN" sz="3600">
                <a:solidFill>
                  <a:srgbClr val="000000"/>
                </a:solidFill>
              </a:rPr>
              <a:t>(</a:t>
            </a:r>
            <a:r>
              <a:rPr lang="zh-CN" altLang="en-US" sz="3600">
                <a:solidFill>
                  <a:srgbClr val="FF0000"/>
                </a:solidFill>
              </a:rPr>
              <a:t>单数</a:t>
            </a:r>
            <a:r>
              <a:rPr lang="en-US" altLang="zh-CN" sz="3600">
                <a:solidFill>
                  <a:srgbClr val="000000"/>
                </a:solidFill>
              </a:rPr>
              <a:t>)?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4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8000"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4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8000"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  <p:bldP spid="25606" grpId="0" animBg="1"/>
      <p:bldP spid="25607" grpId="0"/>
      <p:bldP spid="25608" grpId="0"/>
      <p:bldP spid="25609" grpId="0"/>
      <p:bldP spid="256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4340" name="Picture 4" descr="b6b0d83e835b09ad3c6d973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914400" y="2133600"/>
            <a:ext cx="7200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</a:rPr>
              <a:t>eg.How much</a:t>
            </a:r>
            <a:r>
              <a:rPr lang="en-US" altLang="zh-CN" sz="3600"/>
              <a:t> </a:t>
            </a:r>
            <a:r>
              <a:rPr lang="en-US" altLang="zh-CN" sz="3600">
                <a:solidFill>
                  <a:srgbClr val="FF3300"/>
                </a:solidFill>
              </a:rPr>
              <a:t>are</a:t>
            </a:r>
            <a:r>
              <a:rPr lang="en-US" altLang="zh-CN" sz="3600"/>
              <a:t> </a:t>
            </a:r>
            <a:r>
              <a:rPr lang="en-US" altLang="zh-CN" sz="3600">
                <a:solidFill>
                  <a:srgbClr val="000000"/>
                </a:solidFill>
              </a:rPr>
              <a:t>these </a:t>
            </a:r>
            <a:r>
              <a:rPr lang="en-US" altLang="zh-CN" sz="3600" i="1">
                <a:solidFill>
                  <a:srgbClr val="000000"/>
                </a:solidFill>
              </a:rPr>
              <a:t>shoe</a:t>
            </a:r>
            <a:r>
              <a:rPr lang="en-US" altLang="zh-CN" sz="3600" i="1">
                <a:solidFill>
                  <a:srgbClr val="FF3300"/>
                </a:solidFill>
              </a:rPr>
              <a:t>s</a:t>
            </a:r>
            <a:r>
              <a:rPr lang="en-US" altLang="zh-CN" sz="3600">
                <a:solidFill>
                  <a:srgbClr val="000000"/>
                </a:solidFill>
              </a:rPr>
              <a:t>?</a:t>
            </a:r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755650" y="549275"/>
            <a:ext cx="7416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</a:rPr>
              <a:t>How much</a:t>
            </a:r>
            <a:r>
              <a:rPr lang="en-US" altLang="zh-CN" sz="3600"/>
              <a:t> </a:t>
            </a:r>
            <a:r>
              <a:rPr lang="en-US" altLang="zh-CN" sz="3600">
                <a:solidFill>
                  <a:srgbClr val="FF3300"/>
                </a:solidFill>
              </a:rPr>
              <a:t>are</a:t>
            </a:r>
            <a:r>
              <a:rPr lang="zh-CN" altLang="en-US" sz="3600">
                <a:solidFill>
                  <a:srgbClr val="000000"/>
                </a:solidFill>
              </a:rPr>
              <a:t>＋可数名词</a:t>
            </a:r>
            <a:r>
              <a:rPr lang="en-US" altLang="zh-CN" sz="3600">
                <a:solidFill>
                  <a:srgbClr val="000000"/>
                </a:solidFill>
              </a:rPr>
              <a:t>(</a:t>
            </a:r>
            <a:r>
              <a:rPr lang="zh-CN" altLang="en-US" sz="3600">
                <a:solidFill>
                  <a:srgbClr val="FF0000"/>
                </a:solidFill>
              </a:rPr>
              <a:t>复数</a:t>
            </a:r>
            <a:r>
              <a:rPr lang="en-US" altLang="zh-CN" sz="3600">
                <a:solidFill>
                  <a:srgbClr val="000000"/>
                </a:solidFill>
              </a:rPr>
              <a:t>)?</a:t>
            </a:r>
          </a:p>
        </p:txBody>
      </p:sp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1447800" y="2667000"/>
            <a:ext cx="4616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/>
              <a:t> </a:t>
            </a:r>
            <a:r>
              <a:rPr lang="en-US" altLang="zh-CN" sz="3600">
                <a:solidFill>
                  <a:srgbClr val="000000"/>
                </a:solidFill>
              </a:rPr>
              <a:t>They are five dollars.</a:t>
            </a:r>
            <a:r>
              <a:rPr lang="en-US" altLang="zh-CN"/>
              <a:t> </a:t>
            </a:r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684213" y="1125538"/>
            <a:ext cx="3613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/>
              <a:t> </a:t>
            </a:r>
            <a:r>
              <a:rPr lang="en-US" altLang="zh-CN" sz="3600">
                <a:solidFill>
                  <a:srgbClr val="000000"/>
                </a:solidFill>
              </a:rPr>
              <a:t>They are + </a:t>
            </a:r>
            <a:r>
              <a:rPr lang="zh-CN" altLang="en-US" sz="3600">
                <a:solidFill>
                  <a:srgbClr val="000000"/>
                </a:solidFill>
              </a:rPr>
              <a:t>价钱</a:t>
            </a:r>
            <a:r>
              <a:rPr lang="zh-CN" altLang="en-US"/>
              <a:t>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143000" y="1600200"/>
            <a:ext cx="5105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/>
              <a:t>Eg:</a:t>
            </a:r>
            <a:r>
              <a:rPr lang="zh-CN" altLang="en-US" sz="3600"/>
              <a:t>这双鞋子多少钱？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4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8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8000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4000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30" grpId="0"/>
      <p:bldP spid="26631" grpId="0"/>
      <p:bldP spid="26632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81000"/>
            <a:ext cx="7270750" cy="576263"/>
          </a:xfrm>
        </p:spPr>
        <p:txBody>
          <a:bodyPr/>
          <a:lstStyle/>
          <a:p>
            <a:pPr eaLnBrk="1" hangingPunct="1"/>
            <a:r>
              <a:rPr lang="en-US" altLang="zh-CN" sz="4000" b="1" smtClean="0">
                <a:solidFill>
                  <a:srgbClr val="0000FF"/>
                </a:solidFill>
              </a:rPr>
              <a:t>Exercises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47800"/>
            <a:ext cx="9144000" cy="6237288"/>
          </a:xfrm>
        </p:spPr>
        <p:txBody>
          <a:bodyPr/>
          <a:lstStyle/>
          <a:p>
            <a:pPr marL="711200" indent="-711200" eaLnBrk="1" hangingPunct="1">
              <a:buFont typeface="Wingdings" pitchFamily="2" charset="2"/>
              <a:buNone/>
            </a:pPr>
            <a:r>
              <a:rPr lang="en-US" altLang="zh-CN" b="1" smtClean="0"/>
              <a:t>    </a:t>
            </a:r>
            <a:r>
              <a:rPr lang="zh-CN" altLang="en-US" b="1" smtClean="0"/>
              <a:t>用所给单词的正确形式填空。</a:t>
            </a:r>
          </a:p>
          <a:p>
            <a:pPr marL="711200" indent="-711200" eaLnBrk="1" hangingPunct="1">
              <a:buFontTx/>
              <a:buNone/>
            </a:pPr>
            <a:r>
              <a:rPr lang="en-US" altLang="zh-CN" b="1" smtClean="0"/>
              <a:t>1.How  much_______</a:t>
            </a:r>
            <a:r>
              <a:rPr lang="zh-CN" altLang="en-US" b="1" smtClean="0"/>
              <a:t>（</a:t>
            </a:r>
            <a:r>
              <a:rPr lang="en-US" altLang="zh-CN" b="1" smtClean="0"/>
              <a:t>be) the sweater.</a:t>
            </a:r>
          </a:p>
          <a:p>
            <a:pPr marL="711200" indent="-711200" eaLnBrk="1" hangingPunct="1">
              <a:buFontTx/>
              <a:buNone/>
            </a:pPr>
            <a:r>
              <a:rPr lang="en-US" altLang="zh-CN" b="1" smtClean="0"/>
              <a:t>   It _______(be) two dollars.</a:t>
            </a:r>
          </a:p>
          <a:p>
            <a:pPr marL="711200" indent="-711200" eaLnBrk="1" hangingPunct="1">
              <a:buFontTx/>
              <a:buNone/>
            </a:pPr>
            <a:r>
              <a:rPr lang="en-US" altLang="zh-CN" b="1" smtClean="0"/>
              <a:t>2. How much_______ (be ) these pants</a:t>
            </a:r>
          </a:p>
          <a:p>
            <a:pPr marL="711200" indent="-711200" eaLnBrk="1" hangingPunct="1">
              <a:buFontTx/>
              <a:buNone/>
            </a:pPr>
            <a:r>
              <a:rPr lang="en-US" altLang="zh-CN" b="1" smtClean="0"/>
              <a:t>   They _______ (be) ten dollars.</a:t>
            </a:r>
          </a:p>
          <a:p>
            <a:pPr marL="711200" indent="-711200" eaLnBrk="1" hangingPunct="1">
              <a:spcBef>
                <a:spcPct val="0"/>
              </a:spcBef>
              <a:buFontTx/>
              <a:buNone/>
            </a:pPr>
            <a:endParaRPr lang="en-US" altLang="zh-CN" b="1" smtClean="0"/>
          </a:p>
        </p:txBody>
      </p:sp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900113" y="2852738"/>
            <a:ext cx="7191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3600" b="1" i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3048000" y="1905000"/>
            <a:ext cx="647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i="1">
                <a:solidFill>
                  <a:srgbClr val="FF0000"/>
                </a:solidFill>
                <a:latin typeface="Times New Roman" pitchFamily="18" charset="0"/>
              </a:rPr>
              <a:t>is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2819400" y="3124200"/>
            <a:ext cx="1676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i="1">
                <a:solidFill>
                  <a:srgbClr val="FF0000"/>
                </a:solidFill>
              </a:rPr>
              <a:t>are</a:t>
            </a:r>
          </a:p>
        </p:txBody>
      </p:sp>
      <p:sp>
        <p:nvSpPr>
          <p:cNvPr id="15367" name="Rectangle 8"/>
          <p:cNvSpPr>
            <a:spLocks noChangeArrowheads="1"/>
          </p:cNvSpPr>
          <p:nvPr/>
        </p:nvSpPr>
        <p:spPr bwMode="auto">
          <a:xfrm>
            <a:off x="4932363" y="692150"/>
            <a:ext cx="13684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sz="3200" b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1295400" y="2514600"/>
            <a:ext cx="762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is</a:t>
            </a:r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1752600" y="3733800"/>
            <a:ext cx="1066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600" b="1" i="1">
                <a:solidFill>
                  <a:srgbClr val="FF0000"/>
                </a:solidFill>
              </a:rPr>
              <a:t>are</a:t>
            </a: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8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8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/>
      <p:bldP spid="32775" grpId="0"/>
      <p:bldP spid="32779" grpId="0"/>
      <p:bldP spid="3278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4140200" y="3860800"/>
            <a:ext cx="446405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i="1">
                <a:solidFill>
                  <a:srgbClr val="FFFF00"/>
                </a:solidFill>
                <a:latin typeface="Bookman Old Style" pitchFamily="18" charset="0"/>
              </a:rPr>
              <a:t>Do the exercise!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FF00"/>
                </a:solidFill>
              </a:rPr>
              <a:t>（请完成练习题）</a:t>
            </a:r>
          </a:p>
        </p:txBody>
      </p:sp>
      <p:pic>
        <p:nvPicPr>
          <p:cNvPr id="16387" name="Picture 3" descr="OT_07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3581400"/>
            <a:ext cx="2054225" cy="196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OT_016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609600"/>
            <a:ext cx="2665413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3635375" y="333375"/>
            <a:ext cx="4608513" cy="2447925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4140200" y="765175"/>
            <a:ext cx="3744913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latin typeface="隶书" pitchFamily="49" charset="-122"/>
                <a:ea typeface="隶书" pitchFamily="49" charset="-122"/>
              </a:rPr>
              <a:t>试试就能行，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latin typeface="隶书" pitchFamily="49" charset="-122"/>
                <a:ea typeface="隶书" pitchFamily="49" charset="-122"/>
              </a:rPr>
              <a:t>  拼拼就能赢！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28600"/>
            <a:ext cx="8458200" cy="57451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z="2800" b="1" smtClean="0"/>
              <a:t>     </a:t>
            </a:r>
            <a:r>
              <a:rPr lang="zh-CN" altLang="en-US" sz="2800" b="1" smtClean="0"/>
              <a:t>单项选择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z="2800" b="1" smtClean="0"/>
              <a:t>1. A: ______ is this dictionary?        B: It’s ten dollars.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z="2800" b="1" smtClean="0"/>
              <a:t>    A. How many             B. How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z="2800" b="1" smtClean="0"/>
              <a:t>    C. How old                 D. How much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z="2800" b="1" smtClean="0"/>
              <a:t>2. How much are ______?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z="2800" b="1" smtClean="0"/>
              <a:t>    A. the shoes             B. the hat 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z="2800" b="1" smtClean="0"/>
              <a:t>    C. the bag                 D. the T-shirt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z="2800" b="1" smtClean="0"/>
              <a:t>3. ______are ten dollars.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z="2800" b="1" smtClean="0"/>
              <a:t>    A. The pants             B. The sweater 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z="2800" b="1" smtClean="0"/>
              <a:t>    C. The  hat       D. The chicken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z="2800" b="1" smtClean="0"/>
              <a:t>4. _______ is one dollars.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z="2800" b="1" smtClean="0"/>
              <a:t>    A.The shoes             B. The pants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z="2800" b="1" smtClean="0"/>
              <a:t>    C.The hat                  D. The shorts</a:t>
            </a:r>
          </a:p>
          <a:p>
            <a:pPr eaLnBrk="1" hangingPunct="1">
              <a:lnSpc>
                <a:spcPct val="90000"/>
              </a:lnSpc>
            </a:pPr>
            <a:endParaRPr lang="en-US" altLang="zh-CN" sz="2800" smtClean="0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1143000" y="685800"/>
            <a:ext cx="533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3352800" y="2438400"/>
            <a:ext cx="68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914400" y="3810000"/>
            <a:ext cx="762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914400" y="5257800"/>
            <a:ext cx="68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5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4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34822" grpId="0"/>
      <p:bldP spid="34823" grpId="0"/>
      <p:bldP spid="348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5"/>
          <p:cNvSpPr>
            <a:spLocks noChangeArrowheads="1"/>
          </p:cNvSpPr>
          <p:nvPr/>
        </p:nvSpPr>
        <p:spPr bwMode="auto">
          <a:xfrm>
            <a:off x="539750" y="333375"/>
            <a:ext cx="7559675" cy="460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</a:rPr>
              <a:t>Role –playing (</a:t>
            </a:r>
            <a:r>
              <a:rPr lang="zh-CN" altLang="en-US" sz="4000">
                <a:solidFill>
                  <a:srgbClr val="FF0000"/>
                </a:solidFill>
              </a:rPr>
              <a:t>角色扮演）</a:t>
            </a:r>
          </a:p>
          <a:p>
            <a:endParaRPr lang="zh-CN" altLang="en-US" sz="4000">
              <a:solidFill>
                <a:srgbClr val="FF0000"/>
              </a:solidFill>
            </a:endParaRPr>
          </a:p>
          <a:p>
            <a:r>
              <a:rPr lang="zh-CN" altLang="en-US" sz="3600">
                <a:solidFill>
                  <a:srgbClr val="FF33CC"/>
                </a:solidFill>
              </a:rPr>
              <a:t>                  </a:t>
            </a:r>
            <a:r>
              <a:rPr lang="en-US" altLang="zh-CN" sz="3600">
                <a:solidFill>
                  <a:srgbClr val="FF33CC"/>
                </a:solidFill>
              </a:rPr>
              <a:t>Groupwork</a:t>
            </a:r>
          </a:p>
          <a:p>
            <a:r>
              <a:rPr lang="en-US" altLang="zh-CN" sz="3600"/>
              <a:t>    </a:t>
            </a:r>
            <a:r>
              <a:rPr lang="zh-CN" altLang="en-US" sz="3600"/>
              <a:t>一位学生扮演售货员</a:t>
            </a:r>
            <a:r>
              <a:rPr lang="en-US" altLang="zh-CN" sz="3600"/>
              <a:t>clerk, </a:t>
            </a:r>
            <a:r>
              <a:rPr lang="zh-CN" altLang="en-US" sz="3600"/>
              <a:t>两到三位学生扮演</a:t>
            </a:r>
            <a:r>
              <a:rPr lang="en-US" altLang="zh-CN" sz="3600"/>
              <a:t>buyer</a:t>
            </a:r>
            <a:r>
              <a:rPr lang="zh-CN" altLang="en-US" sz="3600"/>
              <a:t>，用学过的句式买自己想买的商品。</a:t>
            </a:r>
          </a:p>
          <a:p>
            <a:endParaRPr lang="zh-CN" altLang="en-US" sz="3600"/>
          </a:p>
          <a:p>
            <a:endParaRPr lang="en-US" altLang="zh-CN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边框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00113" y="-71438"/>
            <a:ext cx="10044113" cy="692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WordArt 3"/>
          <p:cNvSpPr>
            <a:spLocks noChangeArrowheads="1" noChangeShapeType="1" noTextEdit="1"/>
          </p:cNvSpPr>
          <p:nvPr/>
        </p:nvSpPr>
        <p:spPr bwMode="auto">
          <a:xfrm>
            <a:off x="2843213" y="404813"/>
            <a:ext cx="2663825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宋体"/>
                <a:ea typeface="宋体"/>
              </a:rPr>
              <a:t>总结一下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1042988" y="1412875"/>
            <a:ext cx="6121400" cy="3517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altLang="zh-CN" sz="2800">
                <a:solidFill>
                  <a:srgbClr val="000000"/>
                </a:solidFill>
              </a:rPr>
              <a:t>We have learnt the new words .</a:t>
            </a:r>
          </a:p>
          <a:p>
            <a:pPr marL="342900" indent="-342900"/>
            <a:r>
              <a:rPr lang="en-US" altLang="zh-CN" sz="2800">
                <a:solidFill>
                  <a:srgbClr val="000000"/>
                </a:solidFill>
              </a:rPr>
              <a:t>2. </a:t>
            </a:r>
            <a:r>
              <a:rPr lang="zh-CN" altLang="en-US" sz="2800">
                <a:solidFill>
                  <a:srgbClr val="000000"/>
                </a:solidFill>
              </a:rPr>
              <a:t>学会询问价格用 </a:t>
            </a:r>
            <a:r>
              <a:rPr lang="en-US" altLang="zh-CN" sz="2800">
                <a:solidFill>
                  <a:srgbClr val="000000"/>
                </a:solidFill>
              </a:rPr>
              <a:t>how much</a:t>
            </a:r>
          </a:p>
          <a:p>
            <a:pPr marL="342900" indent="-342900"/>
            <a:r>
              <a:rPr lang="en-US" altLang="zh-CN" sz="2800"/>
              <a:t>   </a:t>
            </a:r>
            <a:r>
              <a:rPr lang="en-US" altLang="zh-CN" sz="2800">
                <a:solidFill>
                  <a:srgbClr val="000000"/>
                </a:solidFill>
              </a:rPr>
              <a:t>How much</a:t>
            </a:r>
            <a:r>
              <a:rPr lang="en-US" altLang="zh-CN" sz="2800"/>
              <a:t> </a:t>
            </a:r>
            <a:r>
              <a:rPr lang="en-US" altLang="zh-CN" sz="2800">
                <a:solidFill>
                  <a:srgbClr val="FF3300"/>
                </a:solidFill>
              </a:rPr>
              <a:t>is</a:t>
            </a:r>
            <a:r>
              <a:rPr lang="en-US" altLang="zh-CN" sz="2800"/>
              <a:t> </a:t>
            </a:r>
            <a:r>
              <a:rPr lang="en-US" altLang="zh-CN" sz="2800">
                <a:solidFill>
                  <a:srgbClr val="000000"/>
                </a:solidFill>
              </a:rPr>
              <a:t>+</a:t>
            </a:r>
            <a:r>
              <a:rPr lang="zh-CN" altLang="en-US" sz="2800">
                <a:solidFill>
                  <a:srgbClr val="000000"/>
                </a:solidFill>
              </a:rPr>
              <a:t>可数名词</a:t>
            </a:r>
            <a:r>
              <a:rPr lang="en-US" altLang="zh-CN" sz="2800">
                <a:solidFill>
                  <a:srgbClr val="000000"/>
                </a:solidFill>
              </a:rPr>
              <a:t>(</a:t>
            </a:r>
            <a:r>
              <a:rPr lang="zh-CN" altLang="en-US" sz="2800">
                <a:solidFill>
                  <a:srgbClr val="FF0000"/>
                </a:solidFill>
              </a:rPr>
              <a:t>单数</a:t>
            </a:r>
            <a:r>
              <a:rPr lang="en-US" altLang="zh-CN" sz="2800">
                <a:solidFill>
                  <a:srgbClr val="000000"/>
                </a:solidFill>
              </a:rPr>
              <a:t>)?</a:t>
            </a:r>
          </a:p>
          <a:p>
            <a:pPr marL="342900" indent="-342900"/>
            <a:r>
              <a:rPr lang="en-US" altLang="zh-CN" sz="2800"/>
              <a:t>   </a:t>
            </a:r>
            <a:r>
              <a:rPr lang="en-US" altLang="zh-CN" sz="2800">
                <a:solidFill>
                  <a:srgbClr val="000000"/>
                </a:solidFill>
              </a:rPr>
              <a:t>How much</a:t>
            </a:r>
            <a:r>
              <a:rPr lang="en-US" altLang="zh-CN" sz="2800"/>
              <a:t> </a:t>
            </a:r>
            <a:r>
              <a:rPr lang="en-US" altLang="zh-CN" sz="2800">
                <a:solidFill>
                  <a:srgbClr val="FF3300"/>
                </a:solidFill>
              </a:rPr>
              <a:t>is</a:t>
            </a:r>
            <a:r>
              <a:rPr lang="en-US" altLang="zh-CN" sz="2800"/>
              <a:t> </a:t>
            </a:r>
            <a:r>
              <a:rPr lang="en-US" altLang="zh-CN" sz="2800">
                <a:solidFill>
                  <a:srgbClr val="000000"/>
                </a:solidFill>
              </a:rPr>
              <a:t>this </a:t>
            </a:r>
            <a:r>
              <a:rPr lang="en-US" altLang="zh-CN" sz="2800" i="1">
                <a:solidFill>
                  <a:srgbClr val="000000"/>
                </a:solidFill>
              </a:rPr>
              <a:t>sweater</a:t>
            </a:r>
            <a:r>
              <a:rPr lang="en-US" altLang="zh-CN" sz="2800">
                <a:solidFill>
                  <a:srgbClr val="000000"/>
                </a:solidFill>
              </a:rPr>
              <a:t>?</a:t>
            </a:r>
          </a:p>
          <a:p>
            <a:pPr marL="342900" indent="-342900"/>
            <a:r>
              <a:rPr lang="en-US" altLang="zh-CN" sz="2800"/>
              <a:t>     </a:t>
            </a:r>
          </a:p>
          <a:p>
            <a:pPr marL="342900" indent="-342900"/>
            <a:r>
              <a:rPr lang="en-US" altLang="zh-CN" sz="2800"/>
              <a:t>   </a:t>
            </a:r>
            <a:r>
              <a:rPr lang="en-US" altLang="zh-CN" sz="2800">
                <a:solidFill>
                  <a:srgbClr val="000000"/>
                </a:solidFill>
              </a:rPr>
              <a:t>How much</a:t>
            </a:r>
            <a:r>
              <a:rPr lang="en-US" altLang="zh-CN" sz="2800"/>
              <a:t> </a:t>
            </a:r>
            <a:r>
              <a:rPr lang="en-US" altLang="zh-CN" sz="2800">
                <a:solidFill>
                  <a:srgbClr val="FF3300"/>
                </a:solidFill>
              </a:rPr>
              <a:t>are</a:t>
            </a:r>
            <a:r>
              <a:rPr lang="zh-CN" altLang="en-US" sz="2800">
                <a:solidFill>
                  <a:srgbClr val="000000"/>
                </a:solidFill>
              </a:rPr>
              <a:t>＋可数名词</a:t>
            </a:r>
            <a:r>
              <a:rPr lang="en-US" altLang="zh-CN" sz="2800">
                <a:solidFill>
                  <a:srgbClr val="000000"/>
                </a:solidFill>
              </a:rPr>
              <a:t>(</a:t>
            </a:r>
            <a:r>
              <a:rPr lang="zh-CN" altLang="en-US" sz="2800">
                <a:solidFill>
                  <a:srgbClr val="FF0000"/>
                </a:solidFill>
              </a:rPr>
              <a:t>复数</a:t>
            </a:r>
            <a:r>
              <a:rPr lang="en-US" altLang="zh-CN" sz="2800">
                <a:solidFill>
                  <a:srgbClr val="000000"/>
                </a:solidFill>
              </a:rPr>
              <a:t>)?</a:t>
            </a:r>
          </a:p>
          <a:p>
            <a:pPr marL="342900" indent="-342900"/>
            <a:r>
              <a:rPr lang="en-US" altLang="zh-CN" sz="2800"/>
              <a:t>   </a:t>
            </a:r>
            <a:r>
              <a:rPr lang="en-US" altLang="zh-CN" sz="2800">
                <a:solidFill>
                  <a:srgbClr val="000000"/>
                </a:solidFill>
              </a:rPr>
              <a:t>How much</a:t>
            </a:r>
            <a:r>
              <a:rPr lang="en-US" altLang="zh-CN" sz="2800"/>
              <a:t> </a:t>
            </a:r>
            <a:r>
              <a:rPr lang="en-US" altLang="zh-CN" sz="2800">
                <a:solidFill>
                  <a:srgbClr val="FF3300"/>
                </a:solidFill>
              </a:rPr>
              <a:t>are</a:t>
            </a:r>
            <a:r>
              <a:rPr lang="en-US" altLang="zh-CN" sz="2800"/>
              <a:t> </a:t>
            </a:r>
            <a:r>
              <a:rPr lang="en-US" altLang="zh-CN" sz="2800">
                <a:solidFill>
                  <a:srgbClr val="000000"/>
                </a:solidFill>
              </a:rPr>
              <a:t>these </a:t>
            </a:r>
            <a:r>
              <a:rPr lang="en-US" altLang="zh-CN" sz="2800" i="1">
                <a:solidFill>
                  <a:srgbClr val="000000"/>
                </a:solidFill>
              </a:rPr>
              <a:t>shoe</a:t>
            </a:r>
            <a:r>
              <a:rPr lang="en-US" altLang="zh-CN" sz="2800" i="1">
                <a:solidFill>
                  <a:srgbClr val="FF3300"/>
                </a:solidFill>
              </a:rPr>
              <a:t>s</a:t>
            </a:r>
            <a:r>
              <a:rPr lang="en-US" altLang="zh-CN" sz="2800">
                <a:solidFill>
                  <a:srgbClr val="000000"/>
                </a:solidFill>
              </a:rPr>
              <a:t>?</a:t>
            </a:r>
          </a:p>
          <a:p>
            <a:pPr marL="342900" indent="-342900"/>
            <a:r>
              <a:rPr lang="en-US" altLang="zh-CN" sz="2800"/>
              <a:t>   </a:t>
            </a:r>
          </a:p>
        </p:txBody>
      </p:sp>
    </p:spTree>
  </p:cSld>
  <p:clrMapOvr>
    <a:masterClrMapping/>
  </p:clrMapOvr>
  <p:transition spd="slow">
    <p:comb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en-US" altLang="zh-CN" sz="4800" smtClean="0">
                <a:solidFill>
                  <a:srgbClr val="FF0000"/>
                </a:solidFill>
                <a:latin typeface="Times New Roman" pitchFamily="18" charset="0"/>
              </a:rPr>
              <a:t>New words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412875"/>
            <a:ext cx="4038600" cy="544512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altLang="zh-CN" sz="2800" b="1" smtClean="0"/>
              <a:t>      hat </a:t>
            </a:r>
          </a:p>
          <a:p>
            <a:pPr algn="ctr" eaLnBrk="1" hangingPunct="1">
              <a:buFontTx/>
              <a:buNone/>
            </a:pPr>
            <a:r>
              <a:rPr lang="en-US" altLang="zh-CN" sz="2800" b="1" smtClean="0"/>
              <a:t>       shirt </a:t>
            </a:r>
          </a:p>
          <a:p>
            <a:pPr algn="ctr" eaLnBrk="1" hangingPunct="1">
              <a:buFontTx/>
              <a:buNone/>
            </a:pPr>
            <a:r>
              <a:rPr lang="en-US" altLang="zh-CN" sz="2800" b="1" smtClean="0"/>
              <a:t>          T-shirt </a:t>
            </a:r>
          </a:p>
          <a:p>
            <a:pPr algn="ctr" eaLnBrk="1" hangingPunct="1">
              <a:buFontTx/>
              <a:buNone/>
            </a:pPr>
            <a:r>
              <a:rPr lang="en-US" altLang="zh-CN" sz="2800" b="1" smtClean="0"/>
              <a:t>            sweater</a:t>
            </a:r>
          </a:p>
          <a:p>
            <a:pPr algn="ctr" eaLnBrk="1" hangingPunct="1">
              <a:buFontTx/>
              <a:buNone/>
            </a:pPr>
            <a:r>
              <a:rPr lang="en-US" altLang="zh-CN" sz="2800" b="1" smtClean="0"/>
              <a:t>        sock</a:t>
            </a:r>
            <a:r>
              <a:rPr lang="en-US" altLang="zh-CN" sz="2800" b="1" smtClean="0">
                <a:solidFill>
                  <a:srgbClr val="FF0000"/>
                </a:solidFill>
              </a:rPr>
              <a:t>s</a:t>
            </a:r>
          </a:p>
          <a:p>
            <a:pPr algn="ctr" eaLnBrk="1" hangingPunct="1">
              <a:buFontTx/>
              <a:buNone/>
            </a:pPr>
            <a:r>
              <a:rPr lang="en-US" altLang="zh-CN" sz="2800" b="1" smtClean="0"/>
              <a:t>         shoe</a:t>
            </a:r>
            <a:r>
              <a:rPr lang="en-US" altLang="zh-CN" sz="2800" b="1" smtClean="0">
                <a:solidFill>
                  <a:srgbClr val="FF0000"/>
                </a:solidFill>
              </a:rPr>
              <a:t>s</a:t>
            </a:r>
          </a:p>
          <a:p>
            <a:pPr algn="ctr" eaLnBrk="1" hangingPunct="1">
              <a:buFontTx/>
              <a:buNone/>
            </a:pPr>
            <a:r>
              <a:rPr lang="en-US" altLang="zh-CN" sz="2800" b="1" smtClean="0"/>
              <a:t>       bag</a:t>
            </a:r>
          </a:p>
          <a:p>
            <a:pPr algn="ctr" eaLnBrk="1" hangingPunct="1">
              <a:buFontTx/>
              <a:buNone/>
            </a:pPr>
            <a:r>
              <a:rPr lang="en-US" altLang="zh-CN" sz="2800" b="1" smtClean="0"/>
              <a:t>        pant</a:t>
            </a:r>
            <a:r>
              <a:rPr lang="en-US" altLang="zh-CN" sz="2800" b="1" smtClean="0">
                <a:solidFill>
                  <a:srgbClr val="FF0000"/>
                </a:solidFill>
              </a:rPr>
              <a:t>s</a:t>
            </a:r>
          </a:p>
          <a:p>
            <a:pPr algn="ctr" eaLnBrk="1" hangingPunct="1">
              <a:buFontTx/>
              <a:buNone/>
            </a:pPr>
            <a:r>
              <a:rPr lang="en-US" altLang="zh-CN" sz="2800" b="1" smtClean="0"/>
              <a:t>     skirt</a:t>
            </a:r>
          </a:p>
          <a:p>
            <a:pPr algn="ctr" eaLnBrk="1" hangingPunct="1">
              <a:buFontTx/>
              <a:buNone/>
            </a:pPr>
            <a:r>
              <a:rPr lang="en-US" altLang="zh-CN" sz="2800" b="1" smtClean="0"/>
              <a:t>        short</a:t>
            </a:r>
            <a:r>
              <a:rPr lang="en-US" altLang="zh-CN" sz="2800" b="1" smtClean="0">
                <a:solidFill>
                  <a:srgbClr val="FF0000"/>
                </a:solidFill>
              </a:rPr>
              <a:t>s</a:t>
            </a:r>
          </a:p>
          <a:p>
            <a:pPr algn="ctr" eaLnBrk="1" hangingPunct="1">
              <a:buFontTx/>
              <a:buNone/>
            </a:pPr>
            <a:endParaRPr lang="en-US" altLang="zh-CN" sz="2800" b="1" smtClean="0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635375" y="1412875"/>
            <a:ext cx="4038600" cy="544512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zh-CN" altLang="en-US" sz="2800" b="1" smtClean="0"/>
              <a:t>帽子</a:t>
            </a:r>
          </a:p>
          <a:p>
            <a:pPr algn="ctr" eaLnBrk="1" hangingPunct="1">
              <a:buFontTx/>
              <a:buNone/>
            </a:pPr>
            <a:r>
              <a:rPr lang="zh-CN" altLang="en-US" sz="2800" b="1" smtClean="0"/>
              <a:t>衬衫</a:t>
            </a:r>
          </a:p>
          <a:p>
            <a:pPr algn="ctr" eaLnBrk="1" hangingPunct="1">
              <a:buFontTx/>
              <a:buNone/>
            </a:pPr>
            <a:r>
              <a:rPr lang="en-US" altLang="zh-CN" sz="2800" b="1" smtClean="0"/>
              <a:t>T</a:t>
            </a:r>
            <a:r>
              <a:rPr lang="zh-CN" altLang="en-US" sz="2800" b="1" smtClean="0"/>
              <a:t>恤</a:t>
            </a:r>
          </a:p>
          <a:p>
            <a:pPr algn="ctr" eaLnBrk="1" hangingPunct="1">
              <a:buFontTx/>
              <a:buNone/>
            </a:pPr>
            <a:r>
              <a:rPr lang="zh-CN" altLang="en-US" sz="2800" b="1" smtClean="0"/>
              <a:t>毛衣</a:t>
            </a:r>
          </a:p>
          <a:p>
            <a:pPr algn="ctr" eaLnBrk="1" hangingPunct="1">
              <a:buFontTx/>
              <a:buNone/>
            </a:pPr>
            <a:r>
              <a:rPr lang="zh-CN" altLang="en-US" sz="2800" b="1" smtClean="0"/>
              <a:t>袜子</a:t>
            </a:r>
          </a:p>
          <a:p>
            <a:pPr algn="ctr" eaLnBrk="1" hangingPunct="1">
              <a:buFontTx/>
              <a:buNone/>
            </a:pPr>
            <a:r>
              <a:rPr lang="zh-CN" altLang="en-US" sz="2800" b="1" smtClean="0"/>
              <a:t>鞋子</a:t>
            </a:r>
          </a:p>
          <a:p>
            <a:pPr algn="ctr" eaLnBrk="1" hangingPunct="1">
              <a:buFontTx/>
              <a:buNone/>
            </a:pPr>
            <a:r>
              <a:rPr lang="zh-CN" altLang="en-US" sz="2800" b="1" smtClean="0"/>
              <a:t>包</a:t>
            </a:r>
          </a:p>
          <a:p>
            <a:pPr algn="ctr" eaLnBrk="1" hangingPunct="1">
              <a:buFontTx/>
              <a:buNone/>
            </a:pPr>
            <a:r>
              <a:rPr lang="zh-CN" altLang="en-US" sz="2800" b="1" smtClean="0"/>
              <a:t>裤子</a:t>
            </a:r>
          </a:p>
          <a:p>
            <a:pPr algn="ctr" eaLnBrk="1" hangingPunct="1">
              <a:buFontTx/>
              <a:buNone/>
            </a:pPr>
            <a:r>
              <a:rPr lang="zh-CN" altLang="en-US" sz="2800" b="1" smtClean="0"/>
              <a:t>裙子</a:t>
            </a:r>
          </a:p>
          <a:p>
            <a:pPr algn="ctr" eaLnBrk="1" hangingPunct="1">
              <a:buFontTx/>
              <a:buNone/>
            </a:pPr>
            <a:r>
              <a:rPr lang="zh-CN" altLang="en-US" sz="2800" b="1" smtClean="0"/>
              <a:t>短裤</a:t>
            </a: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076" name="Picture 4" descr="d368c6498de8166009f7efb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1476375" y="333375"/>
            <a:ext cx="61198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chemeClr val="tx2"/>
                </a:solidFill>
              </a:rPr>
              <a:t>     </a:t>
            </a:r>
            <a:r>
              <a:rPr lang="en-US" altLang="zh-CN" sz="4400">
                <a:solidFill>
                  <a:schemeClr val="tx2"/>
                </a:solidFill>
              </a:rPr>
              <a:t>Sing    a     song</a:t>
            </a: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323850" y="1268413"/>
            <a:ext cx="8353425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/>
              <a:t>               Ten little Indian boys </a:t>
            </a:r>
          </a:p>
          <a:p>
            <a:endParaRPr lang="en-US" altLang="zh-CN" sz="3600"/>
          </a:p>
          <a:p>
            <a:r>
              <a:rPr lang="en-US" altLang="zh-CN" sz="3600"/>
              <a:t>    </a:t>
            </a:r>
            <a:r>
              <a:rPr lang="en-US" altLang="zh-CN" sz="3600">
                <a:solidFill>
                  <a:srgbClr val="FF0000"/>
                </a:solidFill>
              </a:rPr>
              <a:t>One</a:t>
            </a:r>
            <a:r>
              <a:rPr lang="en-US" altLang="zh-CN" sz="3600"/>
              <a:t> little, </a:t>
            </a:r>
            <a:r>
              <a:rPr lang="en-US" altLang="zh-CN" sz="3600">
                <a:solidFill>
                  <a:srgbClr val="FF0000"/>
                </a:solidFill>
              </a:rPr>
              <a:t>two</a:t>
            </a:r>
            <a:r>
              <a:rPr lang="en-US" altLang="zh-CN" sz="3600"/>
              <a:t> little, </a:t>
            </a:r>
            <a:r>
              <a:rPr lang="en-US" altLang="zh-CN" sz="3600">
                <a:solidFill>
                  <a:srgbClr val="FF0000"/>
                </a:solidFill>
              </a:rPr>
              <a:t>three</a:t>
            </a:r>
            <a:r>
              <a:rPr lang="en-US" altLang="zh-CN" sz="3600"/>
              <a:t> little Indians,</a:t>
            </a:r>
          </a:p>
          <a:p>
            <a:r>
              <a:rPr lang="en-US" altLang="zh-CN" sz="3600"/>
              <a:t>      </a:t>
            </a:r>
            <a:r>
              <a:rPr lang="en-US" altLang="zh-CN" sz="3600">
                <a:solidFill>
                  <a:srgbClr val="FF0000"/>
                </a:solidFill>
              </a:rPr>
              <a:t>four </a:t>
            </a:r>
            <a:r>
              <a:rPr lang="en-US" altLang="zh-CN" sz="3600"/>
              <a:t>little,</a:t>
            </a:r>
            <a:r>
              <a:rPr lang="en-US" altLang="zh-CN" sz="3600">
                <a:solidFill>
                  <a:srgbClr val="FF0000"/>
                </a:solidFill>
              </a:rPr>
              <a:t> five </a:t>
            </a:r>
            <a:r>
              <a:rPr lang="en-US" altLang="zh-CN" sz="3600"/>
              <a:t>little, </a:t>
            </a:r>
            <a:r>
              <a:rPr lang="en-US" altLang="zh-CN" sz="3600">
                <a:solidFill>
                  <a:srgbClr val="FF0000"/>
                </a:solidFill>
              </a:rPr>
              <a:t>six </a:t>
            </a:r>
            <a:r>
              <a:rPr lang="en-US" altLang="zh-CN" sz="3600"/>
              <a:t> little Indians,</a:t>
            </a:r>
          </a:p>
          <a:p>
            <a:r>
              <a:rPr lang="en-US" altLang="zh-CN" sz="3600">
                <a:solidFill>
                  <a:srgbClr val="FF0000"/>
                </a:solidFill>
              </a:rPr>
              <a:t>seven</a:t>
            </a:r>
            <a:r>
              <a:rPr lang="en-US" altLang="zh-CN" sz="3600"/>
              <a:t> little, </a:t>
            </a:r>
            <a:r>
              <a:rPr lang="en-US" altLang="zh-CN" sz="3600">
                <a:solidFill>
                  <a:srgbClr val="FF0000"/>
                </a:solidFill>
              </a:rPr>
              <a:t>eight</a:t>
            </a:r>
            <a:r>
              <a:rPr lang="en-US" altLang="zh-CN" sz="3600"/>
              <a:t> little, </a:t>
            </a:r>
            <a:r>
              <a:rPr lang="en-US" altLang="zh-CN" sz="3600">
                <a:solidFill>
                  <a:srgbClr val="FF0000"/>
                </a:solidFill>
              </a:rPr>
              <a:t>nine</a:t>
            </a:r>
            <a:r>
              <a:rPr lang="en-US" altLang="zh-CN" sz="3600"/>
              <a:t>  little Indians,</a:t>
            </a:r>
          </a:p>
          <a:p>
            <a:r>
              <a:rPr lang="en-US" altLang="zh-CN" sz="3600"/>
              <a:t>                 </a:t>
            </a:r>
            <a:r>
              <a:rPr lang="en-US" altLang="zh-CN" sz="3600">
                <a:solidFill>
                  <a:srgbClr val="FF0000"/>
                </a:solidFill>
              </a:rPr>
              <a:t> ten</a:t>
            </a:r>
            <a:r>
              <a:rPr lang="en-US" altLang="zh-CN" sz="3600"/>
              <a:t> little Indian boys . </a:t>
            </a:r>
          </a:p>
        </p:txBody>
      </p:sp>
      <p:pic>
        <p:nvPicPr>
          <p:cNvPr id="7" name="儿童歌曲 - Ten Little Indian Boy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-304800" y="-152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037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7000"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125" grpId="0"/>
      <p:bldP spid="51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0" y="0"/>
            <a:ext cx="8748713" cy="465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kumimoji="1" lang="en-US" altLang="zh-CN" sz="6000" b="1" i="1">
                <a:solidFill>
                  <a:srgbClr val="FF3300"/>
                </a:solidFill>
                <a:latin typeface="Times New Roman" pitchFamily="18" charset="0"/>
              </a:rPr>
              <a:t>Homework :</a:t>
            </a:r>
          </a:p>
          <a:p>
            <a:pPr marL="457200" indent="-457200" algn="just">
              <a:lnSpc>
                <a:spcPct val="80000"/>
              </a:lnSpc>
              <a:spcBef>
                <a:spcPct val="50000"/>
              </a:spcBef>
            </a:pPr>
            <a:r>
              <a:rPr kumimoji="1" lang="en-US" altLang="zh-CN" sz="3200" b="1"/>
              <a:t>1. Write the new word in the exercise book</a:t>
            </a:r>
          </a:p>
          <a:p>
            <a:pPr marL="457200" indent="-457200"/>
            <a:r>
              <a:rPr kumimoji="1" lang="en-US" altLang="zh-CN" sz="3200" b="1"/>
              <a:t>   2. </a:t>
            </a:r>
            <a:r>
              <a:rPr kumimoji="1" lang="en-US" altLang="zh-CN" sz="2400"/>
              <a:t> </a:t>
            </a:r>
            <a:r>
              <a:rPr kumimoji="1" lang="en-US" altLang="zh-CN" sz="3200" b="1"/>
              <a:t>Make a survey to your family, then get the information about the prices(</a:t>
            </a:r>
            <a:r>
              <a:rPr kumimoji="1" lang="zh-CN" altLang="en-US" sz="3200" b="1"/>
              <a:t>价格</a:t>
            </a:r>
            <a:r>
              <a:rPr kumimoji="1" lang="en-US" altLang="zh-CN" sz="3200" b="1"/>
              <a:t>), the colors of their clothes(</a:t>
            </a:r>
            <a:r>
              <a:rPr kumimoji="1" lang="zh-CN" altLang="en-US" sz="3200" b="1"/>
              <a:t>衣服</a:t>
            </a:r>
            <a:r>
              <a:rPr kumimoji="1" lang="en-US" altLang="zh-CN" sz="3200" b="1"/>
              <a:t>).</a:t>
            </a:r>
          </a:p>
          <a:p>
            <a:pPr marL="457200" indent="-457200">
              <a:lnSpc>
                <a:spcPct val="80000"/>
              </a:lnSpc>
              <a:spcBef>
                <a:spcPct val="50000"/>
              </a:spcBef>
            </a:pPr>
            <a:endParaRPr kumimoji="1" lang="en-US" altLang="zh-CN" sz="3200" b="1"/>
          </a:p>
          <a:p>
            <a:pPr marL="457200" indent="-457200">
              <a:spcBef>
                <a:spcPct val="50000"/>
              </a:spcBef>
            </a:pPr>
            <a:endParaRPr kumimoji="1" lang="en-US" altLang="zh-CN" sz="4000" b="1" i="1">
              <a:solidFill>
                <a:srgbClr val="FFFF00"/>
              </a:solidFill>
            </a:endParaRP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4408488" y="11239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zh-CN" altLang="zh-CN" sz="2400" b="1">
              <a:latin typeface="Times New Roman" pitchFamily="18" charset="0"/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692275" y="4005263"/>
            <a:ext cx="6264275" cy="914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5400" b="1" i="1">
              <a:solidFill>
                <a:srgbClr val="FFFF00"/>
              </a:solidFill>
              <a:latin typeface="Times New Roman" pitchFamily="18" charset="0"/>
            </a:endParaRPr>
          </a:p>
        </p:txBody>
      </p:sp>
      <p:graphicFrame>
        <p:nvGraphicFramePr>
          <p:cNvPr id="38917" name="Group 5"/>
          <p:cNvGraphicFramePr>
            <a:graphicFrameLocks noGrp="1"/>
          </p:cNvGraphicFramePr>
          <p:nvPr/>
        </p:nvGraphicFramePr>
        <p:xfrm>
          <a:off x="468313" y="3284538"/>
          <a:ext cx="7162800" cy="2463800"/>
        </p:xfrm>
        <a:graphic>
          <a:graphicData uri="http://schemas.openxmlformats.org/drawingml/2006/table">
            <a:tbl>
              <a:tblPr/>
              <a:tblGrid>
                <a:gridCol w="1790700"/>
                <a:gridCol w="1790700"/>
                <a:gridCol w="1790700"/>
                <a:gridCol w="1790700"/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people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clothes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colors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prices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1536" name="Picture 32" descr="monke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81913" y="5300663"/>
            <a:ext cx="1462087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 descr="clothes_line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28600"/>
            <a:ext cx="91440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WordArt 2"/>
          <p:cNvSpPr>
            <a:spLocks noChangeArrowheads="1" noChangeShapeType="1" noTextEdit="1"/>
          </p:cNvSpPr>
          <p:nvPr/>
        </p:nvSpPr>
        <p:spPr bwMode="auto">
          <a:xfrm>
            <a:off x="3348038" y="5013325"/>
            <a:ext cx="4465637" cy="1296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gency FB"/>
              </a:rPr>
              <a:t>Thank you!</a:t>
            </a:r>
            <a:endParaRPr lang="zh-CN" altLang="en-US" sz="3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gency FB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图片23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" y="39688"/>
            <a:ext cx="9109075" cy="681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5257800" y="1371600"/>
            <a:ext cx="3035300" cy="1016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rgbClr val="0000FF"/>
                </a:solidFill>
                <a:latin typeface="Times New Roman" pitchFamily="18" charset="0"/>
              </a:rPr>
              <a:t>trouser</a:t>
            </a:r>
            <a:r>
              <a:rPr lang="en-US" altLang="zh-CN" sz="6000" b="1">
                <a:solidFill>
                  <a:srgbClr val="FF0000"/>
                </a:solidFill>
                <a:latin typeface="Times New Roman" pitchFamily="18" charset="0"/>
              </a:rPr>
              <a:t>s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228600" y="2819400"/>
            <a:ext cx="3600450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</a:rPr>
              <a:t> </a:t>
            </a:r>
            <a:r>
              <a:rPr lang="en-US" altLang="zh-CN" sz="6000" b="1" i="1">
                <a:solidFill>
                  <a:srgbClr val="0000FF"/>
                </a:solidFill>
              </a:rPr>
              <a:t>short</a:t>
            </a:r>
            <a:r>
              <a:rPr lang="en-US" altLang="zh-CN" sz="6000" b="1" i="1">
                <a:solidFill>
                  <a:srgbClr val="FF0000"/>
                </a:solidFill>
              </a:rPr>
              <a:t>s</a:t>
            </a:r>
          </a:p>
        </p:txBody>
      </p:sp>
      <p:pic>
        <p:nvPicPr>
          <p:cNvPr id="4101" name="Picture 6" descr="star1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0"/>
            <a:ext cx="1165225" cy="131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8" descr="star1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7978775" y="5545138"/>
            <a:ext cx="11652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9" descr="MCj03511790000[1]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1957987">
            <a:off x="615950" y="-98425"/>
            <a:ext cx="2493963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11" descr="BD07450_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14800" y="152400"/>
            <a:ext cx="1219200" cy="306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 descr="HH00774_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8600" y="3733800"/>
            <a:ext cx="322897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3200400" y="5181600"/>
            <a:ext cx="1944688" cy="10080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</a:rPr>
              <a:t> </a:t>
            </a:r>
            <a:r>
              <a:rPr lang="en-US" altLang="zh-CN" sz="6000" b="1">
                <a:solidFill>
                  <a:srgbClr val="0000FF"/>
                </a:solidFill>
              </a:rPr>
              <a:t>hat</a:t>
            </a:r>
            <a:endParaRPr lang="en-US" altLang="zh-CN" sz="6000" b="1">
              <a:solidFill>
                <a:srgbClr val="FF0000"/>
              </a:solidFill>
            </a:endParaRPr>
          </a:p>
        </p:txBody>
      </p:sp>
      <p:pic>
        <p:nvPicPr>
          <p:cNvPr id="11" name="Picture 11" descr="BS00245_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486400" y="2286000"/>
            <a:ext cx="2590800" cy="296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5562600" y="5181600"/>
            <a:ext cx="2087563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</a:rPr>
              <a:t> </a:t>
            </a:r>
            <a:r>
              <a:rPr lang="en-US" altLang="zh-CN" sz="6000" b="1">
                <a:solidFill>
                  <a:srgbClr val="0000FF"/>
                </a:solidFill>
              </a:rPr>
              <a:t>bag</a:t>
            </a:r>
            <a:endParaRPr lang="en-US" altLang="zh-CN" sz="6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14000"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12000"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14000"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/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图片23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" y="39688"/>
            <a:ext cx="9109075" cy="681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star15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0" y="0"/>
            <a:ext cx="1165225" cy="131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star15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7978775" y="5545138"/>
            <a:ext cx="11652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-152400" y="2286000"/>
            <a:ext cx="4606925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</a:rPr>
              <a:t>    jacket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5715000" y="2133600"/>
            <a:ext cx="3276600" cy="1016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</a:rPr>
              <a:t> sweater</a:t>
            </a:r>
          </a:p>
        </p:txBody>
      </p:sp>
      <p:pic>
        <p:nvPicPr>
          <p:cNvPr id="7175" name="Picture 10" descr="QSE9NDI7SALUF7PPLIK29$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81400" y="457200"/>
            <a:ext cx="23622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11" descr="HH00902_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1000" y="152400"/>
            <a:ext cx="2133600" cy="249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533400" y="3276600"/>
            <a:ext cx="2133600" cy="2971800"/>
            <a:chOff x="852" y="799"/>
            <a:chExt cx="1590" cy="1119"/>
          </a:xfrm>
        </p:grpSpPr>
        <p:pic>
          <p:nvPicPr>
            <p:cNvPr id="5133" name="Picture 11" descr="j0346597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306" y="1026"/>
              <a:ext cx="1136" cy="8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4" name="Picture 12" descr="MCj03465970000[1]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852" y="799"/>
              <a:ext cx="1136" cy="8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2438400" y="5181600"/>
            <a:ext cx="1752600" cy="914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b="1" i="1">
                <a:solidFill>
                  <a:srgbClr val="0000FF"/>
                </a:solidFill>
                <a:latin typeface="Times New Roman" pitchFamily="18" charset="0"/>
              </a:rPr>
              <a:t>sock</a:t>
            </a:r>
            <a:r>
              <a:rPr lang="en-US" altLang="zh-CN" sz="5400" b="1" i="1">
                <a:solidFill>
                  <a:srgbClr val="FF0000"/>
                </a:solidFill>
                <a:latin typeface="Times New Roman" pitchFamily="18" charset="0"/>
              </a:rPr>
              <a:t>s</a:t>
            </a:r>
          </a:p>
        </p:txBody>
      </p:sp>
      <p:pic>
        <p:nvPicPr>
          <p:cNvPr id="13" name="Picture 9" descr="shoes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81400" y="3429000"/>
            <a:ext cx="2895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5791200" y="4800600"/>
            <a:ext cx="1998663" cy="923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 i="1">
                <a:solidFill>
                  <a:srgbClr val="0000FF"/>
                </a:solidFill>
                <a:latin typeface="Times New Roman" pitchFamily="18" charset="0"/>
              </a:rPr>
              <a:t>shoe</a:t>
            </a:r>
            <a:r>
              <a:rPr lang="en-US" altLang="zh-CN" sz="5400" b="1" i="1">
                <a:solidFill>
                  <a:srgbClr val="FF0000"/>
                </a:solidFill>
              </a:rPr>
              <a:t>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14344" grpId="0"/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图片23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" y="39688"/>
            <a:ext cx="9109075" cy="681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star1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0"/>
            <a:ext cx="1165225" cy="131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5" descr="star1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7978775" y="5545138"/>
            <a:ext cx="11652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6" descr="Lifestyle%20shirt%20(sml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152400"/>
            <a:ext cx="1538288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4800600" y="3429000"/>
            <a:ext cx="4895850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</a:rPr>
              <a:t>     </a:t>
            </a:r>
            <a:r>
              <a:rPr lang="en-US" altLang="zh-CN" sz="6000" b="1">
                <a:solidFill>
                  <a:srgbClr val="0000FF"/>
                </a:solidFill>
                <a:latin typeface="Times New Roman" pitchFamily="18" charset="0"/>
              </a:rPr>
              <a:t>T- shirt</a:t>
            </a:r>
            <a:endParaRPr lang="en-US" altLang="zh-CN" sz="6000" b="1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8200" name="Picture 9" descr="12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838200"/>
            <a:ext cx="2168525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PXT(H(BF%_LD1ZBRDB4BDNP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24000" y="2895600"/>
            <a:ext cx="25908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0" y="2209800"/>
            <a:ext cx="3527425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</a:rPr>
              <a:t> </a:t>
            </a:r>
            <a:r>
              <a:rPr lang="en-US" altLang="zh-CN" sz="6000" b="1">
                <a:solidFill>
                  <a:srgbClr val="0000FF"/>
                </a:solidFill>
              </a:rPr>
              <a:t>  </a:t>
            </a:r>
            <a:r>
              <a:rPr lang="en-US" altLang="zh-CN" sz="6000" b="1">
                <a:solidFill>
                  <a:srgbClr val="0000FF"/>
                </a:solidFill>
                <a:latin typeface="Times New Roman" pitchFamily="18" charset="0"/>
              </a:rPr>
              <a:t>shirt</a:t>
            </a:r>
            <a:endParaRPr lang="en-US" altLang="zh-CN" sz="60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743200" y="4953000"/>
            <a:ext cx="2808288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</a:rPr>
              <a:t> </a:t>
            </a:r>
            <a:r>
              <a:rPr lang="en-US" altLang="zh-CN" sz="6000" b="1">
                <a:solidFill>
                  <a:srgbClr val="0000FF"/>
                </a:solidFill>
              </a:rPr>
              <a:t> </a:t>
            </a:r>
            <a:r>
              <a:rPr lang="en-US" altLang="zh-CN" sz="6000" b="1">
                <a:solidFill>
                  <a:srgbClr val="0000FF"/>
                </a:solidFill>
                <a:latin typeface="Times New Roman" pitchFamily="18" charset="0"/>
              </a:rPr>
              <a:t>skirt</a:t>
            </a:r>
            <a:endParaRPr lang="en-US" altLang="zh-CN" sz="6000" b="1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8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14000"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8000"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/>
      <p:bldP spid="15364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/>
        </p:nvSpPr>
        <p:spPr bwMode="auto">
          <a:xfrm>
            <a:off x="0" y="762000"/>
            <a:ext cx="1752600" cy="521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/>
              <a:t>一条裤子</a:t>
            </a:r>
          </a:p>
          <a:p>
            <a:endParaRPr lang="en-US" altLang="zh-CN" sz="2800" b="1"/>
          </a:p>
          <a:p>
            <a:r>
              <a:rPr lang="zh-CN" altLang="en-US" sz="2800" b="1"/>
              <a:t>一条短裤</a:t>
            </a:r>
          </a:p>
          <a:p>
            <a:endParaRPr lang="en-US" altLang="zh-CN" sz="2800" b="1"/>
          </a:p>
          <a:p>
            <a:r>
              <a:rPr lang="zh-CN" altLang="en-US" sz="2800" b="1"/>
              <a:t>一双鞋</a:t>
            </a:r>
          </a:p>
          <a:p>
            <a:pPr>
              <a:lnSpc>
                <a:spcPts val="4200"/>
              </a:lnSpc>
            </a:pPr>
            <a:endParaRPr lang="zh-CN" altLang="en-US" sz="2800" b="1"/>
          </a:p>
          <a:p>
            <a:r>
              <a:rPr lang="zh-CN" altLang="en-US" sz="2800" b="1"/>
              <a:t>一双袜子</a:t>
            </a:r>
            <a:endParaRPr lang="en-US" altLang="zh-CN" sz="2800" b="1"/>
          </a:p>
          <a:p>
            <a:r>
              <a:rPr lang="en-US" altLang="zh-CN" sz="2800" b="1"/>
              <a:t> </a:t>
            </a:r>
          </a:p>
          <a:p>
            <a:r>
              <a:rPr lang="zh-CN" altLang="en-US" sz="2800" b="1"/>
              <a:t>一件毛衣</a:t>
            </a:r>
            <a:endParaRPr lang="en-US" altLang="zh-CN" sz="2800" b="1"/>
          </a:p>
          <a:p>
            <a:endParaRPr lang="en-US" altLang="zh-CN" sz="2800" b="1"/>
          </a:p>
          <a:p>
            <a:r>
              <a:rPr lang="zh-CN" altLang="en-US" sz="2800" b="1"/>
              <a:t>一顶帽子</a:t>
            </a:r>
          </a:p>
          <a:p>
            <a:r>
              <a:rPr lang="zh-CN" altLang="en-US" b="1"/>
              <a:t>                </a:t>
            </a:r>
          </a:p>
        </p:txBody>
      </p:sp>
      <p:pic>
        <p:nvPicPr>
          <p:cNvPr id="7171" name="Picture 6" descr="图片5b"/>
          <p:cNvPicPr>
            <a:picLocks noChangeAspect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5181600" y="2971800"/>
            <a:ext cx="990600" cy="990600"/>
          </a:xfrm>
          <a:noFill/>
        </p:spPr>
      </p:pic>
      <p:pic>
        <p:nvPicPr>
          <p:cNvPr id="7172" name="Picture 7" descr="图片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9800" y="1295400"/>
            <a:ext cx="1219200" cy="131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8" descr="图片5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3674713">
            <a:off x="5095876" y="-146050"/>
            <a:ext cx="12192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4419600" y="2133600"/>
            <a:ext cx="1782763" cy="1066800"/>
            <a:chOff x="1850" y="164"/>
            <a:chExt cx="2546" cy="1337"/>
          </a:xfrm>
        </p:grpSpPr>
        <p:pic>
          <p:nvPicPr>
            <p:cNvPr id="7189" name="Picture 10" descr="j0232950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850" y="164"/>
              <a:ext cx="2268" cy="1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90" name="Rectangle 12"/>
            <p:cNvSpPr>
              <a:spLocks noChangeArrowheads="1"/>
            </p:cNvSpPr>
            <p:nvPr/>
          </p:nvSpPr>
          <p:spPr bwMode="auto">
            <a:xfrm>
              <a:off x="3331" y="274"/>
              <a:ext cx="1065" cy="418"/>
            </a:xfrm>
            <a:prstGeom prst="rect">
              <a:avLst/>
            </a:prstGeom>
            <a:solidFill>
              <a:srgbClr val="DDF7FB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1600200" y="762000"/>
            <a:ext cx="32766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3363"/>
              </a:lnSpc>
            </a:pPr>
            <a:r>
              <a:rPr lang="en-US" altLang="zh-CN" sz="2800" b="1"/>
              <a:t>a pair of trouser</a:t>
            </a:r>
            <a:r>
              <a:rPr lang="en-US" altLang="zh-CN" sz="2800" b="1">
                <a:solidFill>
                  <a:srgbClr val="FF0000"/>
                </a:solidFill>
              </a:rPr>
              <a:t>s</a:t>
            </a:r>
            <a:r>
              <a:rPr lang="en-US" altLang="zh-CN" sz="2800" b="1"/>
              <a:t> 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1524000" y="1219200"/>
            <a:ext cx="3276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524000" y="2057400"/>
            <a:ext cx="3276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447800" y="3886200"/>
            <a:ext cx="274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219200" y="2895600"/>
            <a:ext cx="3048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1600200" y="1600200"/>
            <a:ext cx="32766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3363"/>
              </a:lnSpc>
            </a:pPr>
            <a:r>
              <a:rPr lang="en-US" altLang="zh-CN" sz="2800" b="1"/>
              <a:t>a pair of short</a:t>
            </a:r>
            <a:r>
              <a:rPr lang="en-US" altLang="zh-CN" sz="2800" b="1">
                <a:solidFill>
                  <a:srgbClr val="FF0000"/>
                </a:solidFill>
              </a:rPr>
              <a:t>s</a:t>
            </a:r>
            <a:r>
              <a:rPr lang="en-US" altLang="zh-CN" sz="2800" b="1"/>
              <a:t> </a:t>
            </a:r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1219200" y="2438400"/>
            <a:ext cx="28956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3363"/>
              </a:lnSpc>
            </a:pPr>
            <a:r>
              <a:rPr lang="en-US" altLang="zh-CN" sz="2800" b="1"/>
              <a:t>a pair of shoe</a:t>
            </a:r>
            <a:r>
              <a:rPr lang="en-US" altLang="zh-CN" sz="2800" b="1">
                <a:solidFill>
                  <a:srgbClr val="FF0000"/>
                </a:solidFill>
              </a:rPr>
              <a:t>s</a:t>
            </a:r>
          </a:p>
        </p:txBody>
      </p:sp>
      <p:sp>
        <p:nvSpPr>
          <p:cNvPr id="31" name="Rectangle 5"/>
          <p:cNvSpPr>
            <a:spLocks noChangeArrowheads="1"/>
          </p:cNvSpPr>
          <p:nvPr/>
        </p:nvSpPr>
        <p:spPr bwMode="auto">
          <a:xfrm>
            <a:off x="1524000" y="4343400"/>
            <a:ext cx="28956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3363"/>
              </a:lnSpc>
            </a:pPr>
            <a:r>
              <a:rPr lang="en-US" altLang="zh-CN" sz="2800" b="1"/>
              <a:t> a  sweater</a:t>
            </a:r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1524000" y="3429000"/>
            <a:ext cx="28956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3363"/>
              </a:lnSpc>
            </a:pPr>
            <a:r>
              <a:rPr lang="en-US" altLang="zh-CN" sz="2800" b="1"/>
              <a:t>a pair of sock</a:t>
            </a:r>
            <a:r>
              <a:rPr lang="en-US" altLang="zh-CN" sz="2800" b="1">
                <a:solidFill>
                  <a:srgbClr val="FF0000"/>
                </a:solidFill>
              </a:rPr>
              <a:t>s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1524000" y="4800600"/>
            <a:ext cx="2514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85" name="Picture 10" descr="QSE9NDI7SALUF7PPLIK29$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43400" y="3962400"/>
            <a:ext cx="990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直接连接符 23"/>
          <p:cNvCxnSpPr/>
          <p:nvPr/>
        </p:nvCxnSpPr>
        <p:spPr>
          <a:xfrm>
            <a:off x="1524000" y="5638800"/>
            <a:ext cx="2514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1524000" y="5181600"/>
            <a:ext cx="2895600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3363"/>
              </a:lnSpc>
            </a:pPr>
            <a:r>
              <a:rPr lang="en-US" altLang="zh-CN" sz="2800" b="1"/>
              <a:t> a  hat</a:t>
            </a:r>
          </a:p>
        </p:txBody>
      </p:sp>
      <p:pic>
        <p:nvPicPr>
          <p:cNvPr id="7188" name="Picture 9" descr="HH00774_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62200" y="4800600"/>
            <a:ext cx="2057400" cy="175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4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8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000"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8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8000"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5" grpId="0"/>
      <p:bldP spid="27" grpId="0"/>
      <p:bldP spid="31" grpId="0"/>
      <p:bldP spid="30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8195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838200"/>
            <a:ext cx="4038600" cy="544512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altLang="zh-CN" sz="2800" b="1" smtClean="0"/>
              <a:t>     bag </a:t>
            </a:r>
          </a:p>
          <a:p>
            <a:pPr algn="ctr" eaLnBrk="1" hangingPunct="1">
              <a:buFontTx/>
              <a:buNone/>
            </a:pPr>
            <a:r>
              <a:rPr lang="en-US" altLang="zh-CN" sz="2800" b="1" smtClean="0"/>
              <a:t>     hat </a:t>
            </a:r>
          </a:p>
          <a:p>
            <a:pPr algn="ctr" eaLnBrk="1" hangingPunct="1">
              <a:buFontTx/>
              <a:buNone/>
            </a:pPr>
            <a:r>
              <a:rPr lang="en-US" altLang="zh-CN" sz="2800" b="1" smtClean="0"/>
              <a:t>       shirt </a:t>
            </a:r>
          </a:p>
          <a:p>
            <a:pPr algn="ctr" eaLnBrk="1" hangingPunct="1">
              <a:buFontTx/>
              <a:buNone/>
            </a:pPr>
            <a:r>
              <a:rPr lang="en-US" altLang="zh-CN" sz="2800" b="1" smtClean="0"/>
              <a:t>          T-shirt </a:t>
            </a:r>
          </a:p>
          <a:p>
            <a:pPr algn="ctr" eaLnBrk="1" hangingPunct="1">
              <a:buFontTx/>
              <a:buNone/>
            </a:pPr>
            <a:r>
              <a:rPr lang="en-US" altLang="zh-CN" sz="2800" b="1" smtClean="0"/>
              <a:t>            sweater</a:t>
            </a:r>
          </a:p>
          <a:p>
            <a:pPr algn="ctr" eaLnBrk="1" hangingPunct="1">
              <a:buFontTx/>
              <a:buNone/>
            </a:pPr>
            <a:r>
              <a:rPr lang="en-US" altLang="zh-CN" sz="2800" b="1" smtClean="0"/>
              <a:t>       skirt </a:t>
            </a:r>
          </a:p>
          <a:p>
            <a:pPr algn="ctr" eaLnBrk="1" hangingPunct="1">
              <a:buFontTx/>
              <a:buNone/>
            </a:pPr>
            <a:r>
              <a:rPr lang="en-US" altLang="zh-CN" sz="2800" b="1" smtClean="0"/>
              <a:t>          sock</a:t>
            </a:r>
            <a:r>
              <a:rPr lang="en-US" altLang="zh-CN" sz="2800" b="1" smtClean="0">
                <a:solidFill>
                  <a:srgbClr val="FF0000"/>
                </a:solidFill>
              </a:rPr>
              <a:t>s</a:t>
            </a:r>
          </a:p>
          <a:p>
            <a:pPr algn="ctr" eaLnBrk="1" hangingPunct="1">
              <a:buFontTx/>
              <a:buNone/>
            </a:pPr>
            <a:r>
              <a:rPr lang="en-US" altLang="zh-CN" sz="2800" b="1" smtClean="0"/>
              <a:t>         shoe</a:t>
            </a:r>
            <a:r>
              <a:rPr lang="en-US" altLang="zh-CN" sz="2800" b="1" smtClean="0">
                <a:solidFill>
                  <a:srgbClr val="FF0000"/>
                </a:solidFill>
              </a:rPr>
              <a:t>s</a:t>
            </a:r>
            <a:endParaRPr lang="en-US" altLang="zh-CN" sz="2800" b="1" smtClean="0"/>
          </a:p>
          <a:p>
            <a:pPr algn="ctr" eaLnBrk="1" hangingPunct="1">
              <a:buFontTx/>
              <a:buNone/>
            </a:pPr>
            <a:r>
              <a:rPr lang="en-US" altLang="zh-CN" sz="2800" b="1" smtClean="0"/>
              <a:t>        trouser</a:t>
            </a:r>
            <a:r>
              <a:rPr lang="en-US" altLang="zh-CN" sz="2800" b="1" smtClean="0">
                <a:solidFill>
                  <a:srgbClr val="FF0000"/>
                </a:solidFill>
              </a:rPr>
              <a:t>s</a:t>
            </a:r>
          </a:p>
          <a:p>
            <a:pPr algn="ctr" eaLnBrk="1" hangingPunct="1">
              <a:buFontTx/>
              <a:buNone/>
            </a:pPr>
            <a:r>
              <a:rPr lang="en-US" altLang="zh-CN" sz="2800" b="1" smtClean="0"/>
              <a:t>         short</a:t>
            </a:r>
            <a:r>
              <a:rPr lang="en-US" altLang="zh-CN" sz="2800" b="1" smtClean="0">
                <a:solidFill>
                  <a:srgbClr val="FF0000"/>
                </a:solidFill>
              </a:rPr>
              <a:t>s</a:t>
            </a:r>
          </a:p>
          <a:p>
            <a:pPr algn="ctr" eaLnBrk="1" hangingPunct="1">
              <a:buFontTx/>
              <a:buNone/>
            </a:pPr>
            <a:endParaRPr lang="en-US" altLang="zh-CN" sz="2800" b="1" smtClean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191000" y="990600"/>
            <a:ext cx="838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/>
              <a:t>包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191000" y="1447800"/>
            <a:ext cx="76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/>
              <a:t>帽子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191000" y="3440113"/>
            <a:ext cx="76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/>
              <a:t>裙子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191000" y="2438400"/>
            <a:ext cx="685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/>
              <a:t>T</a:t>
            </a:r>
            <a:r>
              <a:rPr lang="zh-CN" altLang="en-US" b="1"/>
              <a:t>恤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191000" y="1916113"/>
            <a:ext cx="685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/>
              <a:t>衬衫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191000" y="2982913"/>
            <a:ext cx="76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/>
              <a:t>毛衣</a:t>
            </a: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2743200" y="1143000"/>
            <a:ext cx="13716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2667000" y="1600200"/>
            <a:ext cx="15240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2819400" y="2133600"/>
            <a:ext cx="12954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3048000" y="2667000"/>
            <a:ext cx="9906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3276600" y="3200400"/>
            <a:ext cx="8382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2819400" y="3657600"/>
            <a:ext cx="12954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191000" y="3962400"/>
            <a:ext cx="76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/>
              <a:t>袜子</a:t>
            </a:r>
          </a:p>
        </p:txBody>
      </p:sp>
      <p:cxnSp>
        <p:nvCxnSpPr>
          <p:cNvPr id="27" name="直接箭头连接符 26"/>
          <p:cNvCxnSpPr/>
          <p:nvPr/>
        </p:nvCxnSpPr>
        <p:spPr>
          <a:xfrm>
            <a:off x="2971800" y="4191000"/>
            <a:ext cx="11430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>
            <a:off x="2971800" y="4724400"/>
            <a:ext cx="11430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>
            <a:off x="2895600" y="5257800"/>
            <a:ext cx="11430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>
            <a:off x="3048000" y="5791200"/>
            <a:ext cx="9144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4191000" y="4572000"/>
            <a:ext cx="76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/>
              <a:t>鞋子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4191000" y="5105400"/>
            <a:ext cx="76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/>
              <a:t>裤子</a:t>
            </a:r>
          </a:p>
          <a:p>
            <a:endParaRPr lang="zh-CN" altLang="en-US" b="1"/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4191000" y="5573713"/>
            <a:ext cx="76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/>
              <a:t>短裤</a:t>
            </a:r>
          </a:p>
        </p:txBody>
      </p:sp>
      <p:sp>
        <p:nvSpPr>
          <p:cNvPr id="8216" name="TextBox 24"/>
          <p:cNvSpPr txBox="1">
            <a:spLocks noChangeArrowheads="1"/>
          </p:cNvSpPr>
          <p:nvPr/>
        </p:nvSpPr>
        <p:spPr bwMode="auto">
          <a:xfrm>
            <a:off x="1676400" y="76200"/>
            <a:ext cx="3962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/>
              <a:t>New      words</a:t>
            </a:r>
            <a:endParaRPr lang="zh-CN" altLang="en-US" sz="4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4000"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8000"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8000"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8000"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8000"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"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26" grpId="0"/>
      <p:bldP spid="36" grpId="0"/>
      <p:bldP spid="37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0" y="0"/>
            <a:ext cx="2519363" cy="6858000"/>
          </a:xfrm>
          <a:prstGeom prst="rect">
            <a:avLst/>
          </a:prstGeom>
          <a:solidFill>
            <a:srgbClr val="FF66CC"/>
          </a:solidFill>
          <a:ln w="9525">
            <a:solidFill>
              <a:srgbClr val="FF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en-US" altLang="zh-CN" sz="2400" b="1">
                <a:latin typeface="Times New Roman" pitchFamily="18" charset="0"/>
              </a:rPr>
              <a:t>1.socks_______</a:t>
            </a:r>
          </a:p>
          <a:p>
            <a:pPr algn="ctr"/>
            <a:endParaRPr kumimoji="1" lang="en-US" altLang="zh-CN" sz="2400" b="1">
              <a:latin typeface="Times New Roman" pitchFamily="18" charset="0"/>
            </a:endParaRPr>
          </a:p>
          <a:p>
            <a:pPr algn="ctr"/>
            <a:r>
              <a:rPr kumimoji="1" lang="en-US" altLang="zh-CN" sz="2400" b="1">
                <a:latin typeface="Times New Roman" pitchFamily="18" charset="0"/>
              </a:rPr>
              <a:t>2.T-shirt______</a:t>
            </a:r>
          </a:p>
          <a:p>
            <a:pPr algn="ctr"/>
            <a:endParaRPr kumimoji="1" lang="en-US" altLang="zh-CN" sz="2400" b="1">
              <a:latin typeface="Times New Roman" pitchFamily="18" charset="0"/>
            </a:endParaRPr>
          </a:p>
          <a:p>
            <a:pPr algn="ctr"/>
            <a:r>
              <a:rPr kumimoji="1" lang="en-US" altLang="zh-CN" sz="2400" b="1">
                <a:latin typeface="Times New Roman" pitchFamily="18" charset="0"/>
              </a:rPr>
              <a:t>3.shorts_______</a:t>
            </a:r>
          </a:p>
          <a:p>
            <a:pPr algn="ctr"/>
            <a:endParaRPr kumimoji="1" lang="en-US" altLang="zh-CN" sz="2400" b="1">
              <a:latin typeface="Times New Roman" pitchFamily="18" charset="0"/>
            </a:endParaRPr>
          </a:p>
          <a:p>
            <a:pPr algn="ctr"/>
            <a:r>
              <a:rPr kumimoji="1" lang="en-US" altLang="zh-CN" sz="2400" b="1">
                <a:latin typeface="Times New Roman" pitchFamily="18" charset="0"/>
              </a:rPr>
              <a:t>4.sweater______</a:t>
            </a:r>
          </a:p>
          <a:p>
            <a:pPr algn="ctr"/>
            <a:endParaRPr kumimoji="1" lang="en-US" altLang="zh-CN" sz="2400" b="1">
              <a:latin typeface="Times New Roman" pitchFamily="18" charset="0"/>
            </a:endParaRPr>
          </a:p>
          <a:p>
            <a:pPr algn="ctr"/>
            <a:r>
              <a:rPr kumimoji="1" lang="en-US" altLang="zh-CN" sz="2400" b="1">
                <a:latin typeface="Times New Roman" pitchFamily="18" charset="0"/>
              </a:rPr>
              <a:t>5.bag________</a:t>
            </a:r>
          </a:p>
          <a:p>
            <a:pPr algn="ctr"/>
            <a:endParaRPr kumimoji="1" lang="en-US" altLang="zh-CN" sz="2400" b="1">
              <a:latin typeface="Times New Roman" pitchFamily="18" charset="0"/>
            </a:endParaRPr>
          </a:p>
          <a:p>
            <a:pPr algn="ctr"/>
            <a:r>
              <a:rPr kumimoji="1" lang="en-US" altLang="zh-CN" sz="2400" b="1">
                <a:latin typeface="Times New Roman" pitchFamily="18" charset="0"/>
              </a:rPr>
              <a:t>6.hat________</a:t>
            </a:r>
          </a:p>
          <a:p>
            <a:pPr algn="ctr"/>
            <a:endParaRPr kumimoji="1" lang="en-US" altLang="zh-CN" sz="2400" b="1">
              <a:latin typeface="Times New Roman" pitchFamily="18" charset="0"/>
            </a:endParaRPr>
          </a:p>
          <a:p>
            <a:pPr algn="ctr"/>
            <a:r>
              <a:rPr kumimoji="1" lang="en-US" altLang="zh-CN" sz="2400" b="1">
                <a:latin typeface="Times New Roman" pitchFamily="18" charset="0"/>
              </a:rPr>
              <a:t>7.trousers______</a:t>
            </a:r>
          </a:p>
          <a:p>
            <a:pPr algn="ctr"/>
            <a:endParaRPr kumimoji="1" lang="en-US" altLang="zh-CN" sz="2400" b="1">
              <a:latin typeface="Times New Roman" pitchFamily="18" charset="0"/>
            </a:endParaRPr>
          </a:p>
          <a:p>
            <a:pPr algn="ctr"/>
            <a:r>
              <a:rPr kumimoji="1" lang="en-US" altLang="zh-CN" sz="2400" b="1">
                <a:latin typeface="Times New Roman" pitchFamily="18" charset="0"/>
              </a:rPr>
              <a:t>8.shoes_______</a:t>
            </a:r>
          </a:p>
          <a:p>
            <a:pPr algn="ctr"/>
            <a:endParaRPr kumimoji="1" lang="en-US" altLang="zh-CN" sz="2400" b="1">
              <a:latin typeface="Times New Roman" pitchFamily="18" charset="0"/>
            </a:endParaRPr>
          </a:p>
          <a:p>
            <a:pPr algn="ctr"/>
            <a:r>
              <a:rPr kumimoji="1" lang="en-US" altLang="zh-CN" sz="2400" b="1">
                <a:latin typeface="Times New Roman" pitchFamily="18" charset="0"/>
              </a:rPr>
              <a:t>  9. skirt  ______</a:t>
            </a:r>
          </a:p>
        </p:txBody>
      </p:sp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1476375" y="26035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2000" b="1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kumimoji="1" lang="en-US" altLang="zh-CN" sz="2400" b="1">
                <a:solidFill>
                  <a:srgbClr val="0000FF"/>
                </a:solidFill>
                <a:latin typeface="Times New Roman" pitchFamily="18" charset="0"/>
              </a:rPr>
              <a:t> </a:t>
            </a:r>
            <a:endParaRPr kumimoji="1" lang="en-US" altLang="zh-CN" sz="28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9220" name="Rectangle 12"/>
          <p:cNvSpPr>
            <a:spLocks noChangeArrowheads="1"/>
          </p:cNvSpPr>
          <p:nvPr/>
        </p:nvSpPr>
        <p:spPr bwMode="auto">
          <a:xfrm>
            <a:off x="1619250" y="6092825"/>
            <a:ext cx="503238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sz="28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00200" y="177800"/>
            <a:ext cx="228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/>
              <a:t>i</a:t>
            </a:r>
            <a:endParaRPr lang="zh-CN" altLang="en-US" sz="3200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600200" y="838200"/>
            <a:ext cx="228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/>
              <a:t>d</a:t>
            </a:r>
            <a:endParaRPr lang="zh-CN" altLang="en-US" sz="3200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600200" y="1600200"/>
            <a:ext cx="228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/>
              <a:t>a</a:t>
            </a:r>
            <a:endParaRPr lang="zh-CN" altLang="en-US" sz="320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600200" y="2286000"/>
            <a:ext cx="228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/>
              <a:t>c</a:t>
            </a:r>
            <a:endParaRPr lang="zh-CN" altLang="en-US" sz="320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447800" y="3124200"/>
            <a:ext cx="228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/>
              <a:t>f</a:t>
            </a:r>
            <a:endParaRPr lang="zh-CN" altLang="en-US" sz="3200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524000" y="3810000"/>
            <a:ext cx="228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/>
              <a:t>g</a:t>
            </a:r>
            <a:endParaRPr lang="zh-CN" altLang="en-US" sz="3200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524000" y="4572000"/>
            <a:ext cx="228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/>
              <a:t>j</a:t>
            </a:r>
            <a:endParaRPr lang="zh-CN" altLang="en-US" sz="3200"/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524000" y="5257800"/>
            <a:ext cx="228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/>
              <a:t>b</a:t>
            </a:r>
            <a:endParaRPr lang="zh-CN" altLang="en-US" sz="3200"/>
          </a:p>
        </p:txBody>
      </p:sp>
      <p:pic>
        <p:nvPicPr>
          <p:cNvPr id="9229" name="图片 18" descr="20131207126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0"/>
            <a:ext cx="6629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600200" y="6019800"/>
            <a:ext cx="228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/>
              <a:t>e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4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"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4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8000"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"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09600"/>
            <a:ext cx="9144000" cy="6477000"/>
          </a:xfrm>
        </p:spPr>
        <p:txBody>
          <a:bodyPr/>
          <a:lstStyle/>
          <a:p>
            <a:pPr eaLnBrk="1" hangingPunct="1">
              <a:lnSpc>
                <a:spcPts val="2400"/>
              </a:lnSpc>
              <a:buFontTx/>
              <a:buNone/>
              <a:defRPr/>
            </a:pPr>
            <a:r>
              <a:rPr kumimoji="1"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kumimoji="1"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Woman: Can I help you ?</a:t>
            </a:r>
          </a:p>
          <a:p>
            <a:pPr eaLnBrk="1" hangingPunct="1">
              <a:lnSpc>
                <a:spcPts val="2400"/>
              </a:lnSpc>
              <a:buFontTx/>
              <a:buNone/>
              <a:defRPr/>
            </a:pPr>
            <a:r>
              <a:rPr kumimoji="1"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 Mary: Yes, please. I need a sweater for school.</a:t>
            </a:r>
          </a:p>
          <a:p>
            <a:pPr eaLnBrk="1" hangingPunct="1">
              <a:lnSpc>
                <a:spcPts val="2400"/>
              </a:lnSpc>
              <a:buFontTx/>
              <a:buNone/>
              <a:defRPr/>
            </a:pPr>
            <a:r>
              <a:rPr kumimoji="1"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 Woman: What color do you want ?</a:t>
            </a:r>
          </a:p>
          <a:p>
            <a:pPr eaLnBrk="1" hangingPunct="1">
              <a:lnSpc>
                <a:spcPts val="2400"/>
              </a:lnSpc>
              <a:buFontTx/>
              <a:buNone/>
              <a:defRPr/>
            </a:pPr>
            <a:r>
              <a:rPr kumimoji="1"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 Mary: Blue.</a:t>
            </a:r>
          </a:p>
          <a:p>
            <a:pPr eaLnBrk="1" hangingPunct="1">
              <a:lnSpc>
                <a:spcPts val="2400"/>
              </a:lnSpc>
              <a:buFontTx/>
              <a:buNone/>
              <a:defRPr/>
            </a:pPr>
            <a:r>
              <a:rPr kumimoji="1"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 Woman: How about this one ?</a:t>
            </a:r>
          </a:p>
          <a:p>
            <a:pPr eaLnBrk="1" hangingPunct="1">
              <a:lnSpc>
                <a:spcPts val="2400"/>
              </a:lnSpc>
              <a:buFontTx/>
              <a:buNone/>
              <a:defRPr/>
            </a:pPr>
            <a:r>
              <a:rPr kumimoji="1"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 Mary: It looks nice. How much is it?</a:t>
            </a:r>
          </a:p>
          <a:p>
            <a:pPr eaLnBrk="1" hangingPunct="1">
              <a:lnSpc>
                <a:spcPts val="2400"/>
              </a:lnSpc>
              <a:buFontTx/>
              <a:buNone/>
              <a:defRPr/>
            </a:pPr>
            <a:r>
              <a:rPr kumimoji="1"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 Woman: Nine dollar.</a:t>
            </a:r>
          </a:p>
          <a:p>
            <a:pPr eaLnBrk="1" hangingPunct="1">
              <a:lnSpc>
                <a:spcPts val="2400"/>
              </a:lnSpc>
              <a:buFontTx/>
              <a:buNone/>
              <a:defRPr/>
            </a:pPr>
            <a:r>
              <a:rPr kumimoji="1"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 Mary: I’ll take it. How much </a:t>
            </a:r>
          </a:p>
          <a:p>
            <a:pPr eaLnBrk="1" hangingPunct="1">
              <a:lnSpc>
                <a:spcPts val="2400"/>
              </a:lnSpc>
              <a:buFontTx/>
              <a:buNone/>
              <a:defRPr/>
            </a:pPr>
            <a:r>
              <a:rPr kumimoji="1"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           are those yellow socks?             </a:t>
            </a:r>
          </a:p>
          <a:p>
            <a:pPr eaLnBrk="1" hangingPunct="1">
              <a:lnSpc>
                <a:spcPts val="2400"/>
              </a:lnSpc>
              <a:buFontTx/>
              <a:buNone/>
              <a:defRPr/>
            </a:pPr>
            <a:r>
              <a:rPr kumimoji="1"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 Woman: Two dollar for one</a:t>
            </a:r>
          </a:p>
          <a:p>
            <a:pPr eaLnBrk="1" hangingPunct="1">
              <a:lnSpc>
                <a:spcPts val="2400"/>
              </a:lnSpc>
              <a:buFontTx/>
              <a:buNone/>
              <a:defRPr/>
            </a:pPr>
            <a:r>
              <a:rPr kumimoji="1"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                  pair and three dollar </a:t>
            </a:r>
          </a:p>
          <a:p>
            <a:pPr eaLnBrk="1" hangingPunct="1">
              <a:lnSpc>
                <a:spcPts val="2400"/>
              </a:lnSpc>
              <a:buFontTx/>
              <a:buNone/>
              <a:defRPr/>
            </a:pPr>
            <a:r>
              <a:rPr kumimoji="1"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                  for two pairs.</a:t>
            </a:r>
          </a:p>
          <a:p>
            <a:pPr eaLnBrk="1" hangingPunct="1">
              <a:lnSpc>
                <a:spcPts val="2400"/>
              </a:lnSpc>
              <a:buFontTx/>
              <a:buNone/>
              <a:defRPr/>
            </a:pPr>
            <a:r>
              <a:rPr kumimoji="1"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 Mary : Great! I’ll take two pairs.</a:t>
            </a:r>
          </a:p>
          <a:p>
            <a:pPr eaLnBrk="1" hangingPunct="1">
              <a:lnSpc>
                <a:spcPts val="2400"/>
              </a:lnSpc>
              <a:buFontTx/>
              <a:buNone/>
              <a:defRPr/>
            </a:pPr>
            <a:r>
              <a:rPr kumimoji="1"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 Woman : Here you are.</a:t>
            </a:r>
          </a:p>
          <a:p>
            <a:pPr eaLnBrk="1" hangingPunct="1">
              <a:lnSpc>
                <a:spcPts val="2400"/>
              </a:lnSpc>
              <a:buFontTx/>
              <a:buNone/>
              <a:defRPr/>
            </a:pPr>
            <a:r>
              <a:rPr kumimoji="1"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 Mary :Thank you.</a:t>
            </a:r>
          </a:p>
          <a:p>
            <a:pPr eaLnBrk="1" hangingPunct="1">
              <a:lnSpc>
                <a:spcPts val="2400"/>
              </a:lnSpc>
              <a:buFontTx/>
              <a:buNone/>
              <a:defRPr/>
            </a:pPr>
            <a:r>
              <a:rPr kumimoji="1"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 Woman: You are welcome.</a:t>
            </a:r>
          </a:p>
          <a:p>
            <a:pPr eaLnBrk="1" hangingPunct="1">
              <a:defRPr/>
            </a:pPr>
            <a:endParaRPr lang="en-US" altLang="zh-CN" sz="2800" dirty="0" smtClean="0"/>
          </a:p>
        </p:txBody>
      </p:sp>
      <p:sp>
        <p:nvSpPr>
          <p:cNvPr id="11" name="椭圆 10"/>
          <p:cNvSpPr/>
          <p:nvPr/>
        </p:nvSpPr>
        <p:spPr>
          <a:xfrm>
            <a:off x="76200" y="76200"/>
            <a:ext cx="762000" cy="381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chemeClr val="tx1"/>
                </a:solidFill>
              </a:rPr>
              <a:t>2e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12" name="已录下的声音">
            <a:hlinkClick r:id="" action="ppaction://media"/>
          </p:cNvPr>
          <p:cNvPicPr>
            <a:picLocks noRot="1" noChangeAspect="1"/>
          </p:cNvPicPr>
          <p:nvPr>
            <a:wavAudioFile r:embed="rId1" name="已录下的声音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09600" y="-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85800" y="0"/>
            <a:ext cx="60198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Role play the conversation</a:t>
            </a:r>
            <a:endParaRPr lang="zh-CN" altLang="en-US" sz="2800" dirty="0"/>
          </a:p>
        </p:txBody>
      </p:sp>
      <p:pic>
        <p:nvPicPr>
          <p:cNvPr id="13318" name="Picture 6" descr="H:\陈华篝课件\201312071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0" y="2895600"/>
            <a:ext cx="3370263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385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1507" grpId="0"/>
      <p:bldP spid="11" grpId="0" animBg="1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793</Words>
  <PresentationFormat>全屏显示(4:3)</PresentationFormat>
  <Paragraphs>210</Paragraphs>
  <Slides>21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Exercises</vt:lpstr>
      <vt:lpstr>幻灯片 15</vt:lpstr>
      <vt:lpstr>幻灯片 16</vt:lpstr>
      <vt:lpstr>幻灯片 17</vt:lpstr>
      <vt:lpstr>幻灯片 18</vt:lpstr>
      <vt:lpstr>New words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lenovo</cp:lastModifiedBy>
  <cp:revision>2</cp:revision>
  <dcterms:created xsi:type="dcterms:W3CDTF">2013-12-07T15:19:02Z</dcterms:created>
  <dcterms:modified xsi:type="dcterms:W3CDTF">2013-12-07T15:21:54Z</dcterms:modified>
</cp:coreProperties>
</file>