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3" r:id="rId1"/>
  </p:sldMasterIdLst>
  <p:notesMasterIdLst>
    <p:notesMasterId r:id="rId42"/>
  </p:notesMasterIdLst>
  <p:handoutMasterIdLst>
    <p:handoutMasterId r:id="rId43"/>
  </p:handoutMasterIdLst>
  <p:sldIdLst>
    <p:sldId id="1042" r:id="rId2"/>
    <p:sldId id="523" r:id="rId3"/>
    <p:sldId id="1081" r:id="rId4"/>
    <p:sldId id="978" r:id="rId5"/>
    <p:sldId id="1070" r:id="rId6"/>
    <p:sldId id="632" r:id="rId7"/>
    <p:sldId id="1040" r:id="rId8"/>
    <p:sldId id="1078" r:id="rId9"/>
    <p:sldId id="1023" r:id="rId10"/>
    <p:sldId id="1038" r:id="rId11"/>
    <p:sldId id="1039" r:id="rId12"/>
    <p:sldId id="1024" r:id="rId13"/>
    <p:sldId id="1072" r:id="rId14"/>
    <p:sldId id="980" r:id="rId15"/>
    <p:sldId id="1048" r:id="rId16"/>
    <p:sldId id="1082" r:id="rId17"/>
    <p:sldId id="1060" r:id="rId18"/>
    <p:sldId id="1083" r:id="rId19"/>
    <p:sldId id="1073" r:id="rId20"/>
    <p:sldId id="1076" r:id="rId21"/>
    <p:sldId id="1075" r:id="rId22"/>
    <p:sldId id="983" r:id="rId23"/>
    <p:sldId id="1074" r:id="rId24"/>
    <p:sldId id="1071" r:id="rId25"/>
    <p:sldId id="1062" r:id="rId26"/>
    <p:sldId id="1063" r:id="rId27"/>
    <p:sldId id="1077" r:id="rId28"/>
    <p:sldId id="1064" r:id="rId29"/>
    <p:sldId id="1047" r:id="rId30"/>
    <p:sldId id="1052" r:id="rId31"/>
    <p:sldId id="1079" r:id="rId32"/>
    <p:sldId id="1080" r:id="rId33"/>
    <p:sldId id="1069" r:id="rId34"/>
    <p:sldId id="1057" r:id="rId35"/>
    <p:sldId id="936" r:id="rId36"/>
    <p:sldId id="937" r:id="rId37"/>
    <p:sldId id="938" r:id="rId38"/>
    <p:sldId id="1054" r:id="rId39"/>
    <p:sldId id="1055" r:id="rId40"/>
    <p:sldId id="1056" r:id="rId41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618">
          <p15:clr>
            <a:srgbClr val="A4A3A4"/>
          </p15:clr>
        </p15:guide>
        <p15:guide id="2" pos="161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76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FF0000"/>
    <a:srgbClr val="0066CC"/>
    <a:srgbClr val="FF00FF"/>
    <a:srgbClr val="FF6600"/>
    <a:srgbClr val="CC3300"/>
    <a:srgbClr val="FFFFFF"/>
    <a:srgbClr val="00B050"/>
    <a:srgbClr val="A383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5" autoAdjust="0"/>
    <p:restoredTop sz="94660"/>
  </p:normalViewPr>
  <p:slideViewPr>
    <p:cSldViewPr>
      <p:cViewPr>
        <p:scale>
          <a:sx n="82" d="100"/>
          <a:sy n="82" d="100"/>
        </p:scale>
        <p:origin x="-126" y="-558"/>
      </p:cViewPr>
      <p:guideLst>
        <p:guide orient="horz" pos="2618"/>
        <p:guide pos="161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2021-2-24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118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2021-2-24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9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444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5560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8305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17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5376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20000"/>
            <a:lumOff val="80000"/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5720ABE-D448-574E-AED4-4A2EA0C525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8FDDFD90-1429-7244-B887-4B2B69E9159A}"/>
              </a:ext>
            </a:extLst>
          </p:cNvPr>
          <p:cNvSpPr/>
          <p:nvPr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>
            <a:extLst>
              <a:ext uri="{FF2B5EF4-FFF2-40B4-BE49-F238E27FC236}">
                <a16:creationId xmlns="" xmlns:a16="http://schemas.microsoft.com/office/drawing/2014/main" id="{5362E6FF-7BB4-7848-B66B-4CD6CB94CD42}"/>
              </a:ext>
            </a:extLst>
          </p:cNvPr>
          <p:cNvSpPr txBox="1"/>
          <p:nvPr/>
        </p:nvSpPr>
        <p:spPr>
          <a:xfrm>
            <a:off x="193237" y="514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400" b="0" dirty="0" smtClean="0">
                <a:latin typeface="黑体" pitchFamily="49" charset="-122"/>
                <a:ea typeface="黑体" pitchFamily="49" charset="-122"/>
              </a:rPr>
              <a:t>3 </a:t>
            </a:r>
            <a:r>
              <a:rPr kumimoji="1" lang="zh-CN" altLang="en-US" sz="1400" b="0" dirty="0" smtClean="0">
                <a:latin typeface="黑体" pitchFamily="49" charset="-122"/>
                <a:ea typeface="黑体" pitchFamily="49" charset="-122"/>
              </a:rPr>
              <a:t>月是故乡明</a:t>
            </a:r>
            <a:endParaRPr kumimoji="1" lang="zh-CN" altLang="en-US" sz="1400" b="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678957"/>
            <a:ext cx="9396536" cy="5570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8" r:id="rId2"/>
    <p:sldLayoutId id="2147483691" r:id="rId3"/>
    <p:sldLayoutId id="2147483692" r:id="rId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6.png"/><Relationship Id="rId7" Type="http://schemas.openxmlformats.org/officeDocument/2006/relationships/image" Target="../media/image1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9971;&#24425;&#20116;&#19979;&#35838;&#25991;&#26391;&#35835;3&#26376;&#26159;&#25925;&#20065;&#26126;.mp4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20845;&#19979;&#29983;&#23383;&#35270;&#39057;1&#21271;&#20140;&#30340;&#26149;&#33410;.mp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474" y="2488496"/>
            <a:ext cx="741682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露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从今夜白，月是故乡明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杜甫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舍弟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5"/>
          <p:cNvSpPr txBox="1"/>
          <p:nvPr/>
        </p:nvSpPr>
        <p:spPr>
          <a:xfrm>
            <a:off x="683568" y="401191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你从诗句中体会到了作者怎样的感情？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1640" y="339502"/>
            <a:ext cx="56886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和月亮有关的诗句，你知道哪些？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552" y="1085377"/>
            <a:ext cx="7416824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春风又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绿江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南岸，明月何时照我还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王安石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泊船瓜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洲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/>
          <p:nvPr/>
        </p:nvSpPr>
        <p:spPr>
          <a:xfrm>
            <a:off x="7969112" y="1275606"/>
            <a:ext cx="882747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48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思乡</a:t>
            </a:r>
          </a:p>
        </p:txBody>
      </p:sp>
    </p:spTree>
    <p:extLst>
      <p:ext uri="{BB962C8B-B14F-4D97-AF65-F5344CB8AC3E}">
        <p14:creationId xmlns:p14="http://schemas.microsoft.com/office/powerpoint/2010/main" val="323600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378903" y="945497"/>
            <a:ext cx="4409121" cy="302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    美妙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绝伦：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形容非常美妙</a:t>
            </a:r>
            <a:r>
              <a:rPr lang="en-US" altLang="zh-CN" sz="3200" b="1" dirty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没有什么可以比得上它。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文中指作者在故乡以外的地方看到的月亮也很美。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203" name="AutoShape 10" descr="20190306071313_kKBwd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43608" y="4098290"/>
            <a:ext cx="6768752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造句：九寨沟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的景色美妙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绝伦。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115919"/>
            <a:ext cx="4111130" cy="23749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39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/>
          <p:cNvSpPr txBox="1">
            <a:spLocks noChangeArrowheads="1"/>
          </p:cNvSpPr>
          <p:nvPr/>
        </p:nvSpPr>
        <p:spPr bwMode="auto">
          <a:xfrm>
            <a:off x="539552" y="915566"/>
            <a:ext cx="3672408" cy="283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40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茂</a:t>
            </a:r>
            <a:r>
              <a:rPr lang="zh-CN" altLang="en-US" sz="40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林修竹：</a:t>
            </a:r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指茂密高大</a:t>
            </a:r>
            <a:r>
              <a:rPr lang="zh-CN" altLang="en-US" sz="4000" b="1" dirty="0" smtClean="0">
                <a:latin typeface="宋体" pitchFamily="2" charset="-122"/>
                <a:ea typeface="宋体" pitchFamily="2" charset="-122"/>
              </a:rPr>
              <a:t>的树林竹林。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203" name="AutoShape 10" descr="20190306071313_kKBwd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79512" y="3939902"/>
            <a:ext cx="8856984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造句：南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岳衡山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处处茂林修竹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终年长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翠。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824" y="708093"/>
            <a:ext cx="3839518" cy="29367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8779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文本框 12"/>
          <p:cNvSpPr txBox="1">
            <a:spLocks noChangeArrowheads="1"/>
          </p:cNvSpPr>
          <p:nvPr/>
        </p:nvSpPr>
        <p:spPr bwMode="auto">
          <a:xfrm>
            <a:off x="844481" y="992073"/>
            <a:ext cx="7704856" cy="61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kern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自读学习提示，看看本课的学习目标是什么。</a:t>
            </a:r>
            <a:endParaRPr lang="zh-CN" altLang="en-US" sz="3200" b="1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文本框 14">
            <a:extLst>
              <a:ext uri="{FF2B5EF4-FFF2-40B4-BE49-F238E27FC236}">
                <a16:creationId xmlns=""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624428" y="353874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82" y="406551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55576" y="3363838"/>
            <a:ext cx="1464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往事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9330" y="1707654"/>
            <a:ext cx="85351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kern="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默读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课文，说说作者</a:t>
            </a:r>
            <a:r>
              <a:rPr lang="zh-CN" altLang="en-US" sz="3200" b="1" kern="0" dirty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由月亮想到了哪些</a:t>
            </a:r>
            <a:r>
              <a:rPr lang="zh-CN" altLang="en-US" sz="3200" b="1" kern="0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</a:rPr>
              <a:t>往事。</a:t>
            </a:r>
            <a:endParaRPr lang="zh-CN" altLang="en-US" sz="3200" b="1" dirty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907704" y="2859782"/>
            <a:ext cx="288032" cy="1656184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7744" y="2645499"/>
            <a:ext cx="2232248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童年趣事</a:t>
            </a:r>
          </a:p>
        </p:txBody>
      </p:sp>
      <p:sp>
        <p:nvSpPr>
          <p:cNvPr id="11" name="矩形 10"/>
          <p:cNvSpPr/>
          <p:nvPr/>
        </p:nvSpPr>
        <p:spPr>
          <a:xfrm>
            <a:off x="2267744" y="4011910"/>
            <a:ext cx="2232249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成年经历</a:t>
            </a:r>
          </a:p>
        </p:txBody>
      </p:sp>
      <p:sp>
        <p:nvSpPr>
          <p:cNvPr id="12" name="矩形 11"/>
          <p:cNvSpPr/>
          <p:nvPr/>
        </p:nvSpPr>
        <p:spPr>
          <a:xfrm>
            <a:off x="5292080" y="2676277"/>
            <a:ext cx="2376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时间顺序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92080" y="4042688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观月地点的变化</a:t>
            </a: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燕尾形箭头 5"/>
          <p:cNvSpPr/>
          <p:nvPr/>
        </p:nvSpPr>
        <p:spPr>
          <a:xfrm>
            <a:off x="4629093" y="2820293"/>
            <a:ext cx="523163" cy="358299"/>
          </a:xfrm>
          <a:prstGeom prst="notched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燕尾形箭头 13"/>
          <p:cNvSpPr/>
          <p:nvPr/>
        </p:nvSpPr>
        <p:spPr>
          <a:xfrm>
            <a:off x="4629093" y="4186704"/>
            <a:ext cx="523163" cy="358299"/>
          </a:xfrm>
          <a:prstGeom prst="notchedRight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6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/>
      <p:bldP spid="13" grpId="0"/>
      <p:bldP spid="6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2934692"/>
            <a:ext cx="2376264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瑞士莱芒湖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87824" y="555526"/>
            <a:ext cx="4449614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小时候在场院上数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星星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87824" y="1227330"/>
            <a:ext cx="2664296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古柳下点篝火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87824" y="1899134"/>
            <a:ext cx="1832553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坑边望月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7544" y="816263"/>
            <a:ext cx="1800200" cy="132343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童年</a:t>
            </a:r>
            <a:endParaRPr lang="en-US" altLang="zh-CN" sz="4000" b="1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趣事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7545" y="3147814"/>
            <a:ext cx="1800200" cy="132343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成年</a:t>
            </a:r>
            <a:endParaRPr lang="en-US" altLang="zh-CN" sz="4000" b="1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经历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80112" y="2934692"/>
            <a:ext cx="2244525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非洲大沙漠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987824" y="3612961"/>
            <a:ext cx="1008609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大海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80112" y="3612961"/>
            <a:ext cx="1008609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高山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987824" y="4291231"/>
            <a:ext cx="1420582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朗润园</a:t>
            </a:r>
          </a:p>
        </p:txBody>
      </p:sp>
    </p:spTree>
    <p:extLst>
      <p:ext uri="{BB962C8B-B14F-4D97-AF65-F5344CB8AC3E}">
        <p14:creationId xmlns:p14="http://schemas.microsoft.com/office/powerpoint/2010/main" val="3161296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13" grpId="0" animBg="1"/>
      <p:bldP spid="7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937" y="1419622"/>
            <a:ext cx="1763831" cy="2527694"/>
          </a:xfrm>
          <a:prstGeom prst="rect">
            <a:avLst/>
          </a:prstGeom>
        </p:spPr>
      </p:pic>
      <p:sp>
        <p:nvSpPr>
          <p:cNvPr id="5" name="文本框 14">
            <a:extLst>
              <a:ext uri="{FF2B5EF4-FFF2-40B4-BE49-F238E27FC236}">
                <a16:creationId xmlns=""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YouYuan" panose="02010509060101010101" pitchFamily="49" charset="-122"/>
              <a:ea typeface="YouYuan" panose="02010509060101010101" pitchFamily="49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339752" y="1159975"/>
            <a:ext cx="64807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再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读自学提示：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你知道作者抒发了哪些感受吗？</a:t>
            </a:r>
            <a:endParaRPr lang="en-US" altLang="zh-CN" sz="3200" b="1" dirty="0" smtClean="0"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默读</a:t>
            </a:r>
            <a:r>
              <a:rPr lang="zh-CN" altLang="en-US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3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2-4</a:t>
            </a: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自然段，我们一起来体会吧！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6032" y="1036930"/>
            <a:ext cx="84984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至于水，我故乡的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小村子里却到处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都是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了夏天，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黄昏后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，我躺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在坑边场院的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地上，数天上的星星。有时候在古柳下面点起篝火，然后上树一摇，成群的知了飞落下来，比白天用嚼烂的麦粒去粘要容易得多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。我天天晚上乐此不疲，天天盼望黄昏早早来临。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835696" y="2549098"/>
            <a:ext cx="2515587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流程图: 资料带 5"/>
          <p:cNvSpPr/>
          <p:nvPr/>
        </p:nvSpPr>
        <p:spPr>
          <a:xfrm>
            <a:off x="3131840" y="162243"/>
            <a:ext cx="2016224" cy="969347"/>
          </a:xfrm>
          <a:prstGeom prst="flowChartPunchedTap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童年趣事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11560" y="3075806"/>
            <a:ext cx="79443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403648" y="4011910"/>
            <a:ext cx="61926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圆角矩形 13"/>
          <p:cNvSpPr/>
          <p:nvPr/>
        </p:nvSpPr>
        <p:spPr>
          <a:xfrm>
            <a:off x="3797914" y="4083918"/>
            <a:ext cx="1494166" cy="715089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快乐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901030" y="2547216"/>
            <a:ext cx="79443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955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4" b="14516"/>
          <a:stretch/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4658890" y="114767"/>
            <a:ext cx="4449614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小时候在场院上数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星星</a:t>
            </a:r>
            <a:endParaRPr lang="zh-CN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50" b="8008"/>
          <a:stretch/>
        </p:blipFill>
        <p:spPr bwMode="auto">
          <a:xfrm>
            <a:off x="-12540" y="0"/>
            <a:ext cx="918051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/>
        </p:nvSpPr>
        <p:spPr>
          <a:xfrm>
            <a:off x="6372200" y="118939"/>
            <a:ext cx="2664296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古柳下点篝火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59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51520" y="604882"/>
            <a:ext cx="8712968" cy="3276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到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了更晚的时候，我走到坑边，抬头看到晴空一轮明月，清光四溢，与水里的那个月亮相映成趣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。我当时虽然还不懂什么叫诗兴，可觉得心中油然有什么东西在萌动。有时候在坑边玩很久，才回家睡觉。在梦中见到两个月亮叠在一起，清光更加晶莹澄澈。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79712" y="3944893"/>
            <a:ext cx="5089064" cy="715089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美好、有趣、诗兴萌动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6876256" y="1203598"/>
            <a:ext cx="17641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9552" y="2218939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95536" y="2787774"/>
            <a:ext cx="57606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95536" y="1707654"/>
            <a:ext cx="237626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411760" y="2218939"/>
            <a:ext cx="62286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041830" y="1707654"/>
            <a:ext cx="549061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623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13"/>
          <a:stretch/>
        </p:blipFill>
        <p:spPr bwMode="auto">
          <a:xfrm>
            <a:off x="-222" y="0"/>
            <a:ext cx="9144222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189091"/>
            <a:ext cx="1832553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坑边望月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7248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7834" y="3575331"/>
            <a:ext cx="8958662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想一想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，如果你是作者，在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回忆快乐、美好的童年生活时，内心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会有怎样的感受？</a:t>
            </a:r>
            <a:endParaRPr lang="zh-CN" altLang="zh-CN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187624" y="2643758"/>
            <a:ext cx="5616624" cy="783193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快乐、美好、有趣</a:t>
            </a:r>
          </a:p>
        </p:txBody>
      </p:sp>
      <p:sp>
        <p:nvSpPr>
          <p:cNvPr id="11" name="矩形 10"/>
          <p:cNvSpPr/>
          <p:nvPr/>
        </p:nvSpPr>
        <p:spPr>
          <a:xfrm>
            <a:off x="2987824" y="555526"/>
            <a:ext cx="4449614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小时候在场院上数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星星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87824" y="1227330"/>
            <a:ext cx="3312368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古柳下点篝火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987824" y="1899134"/>
            <a:ext cx="1832553" cy="584775"/>
          </a:xfrm>
          <a:prstGeom prst="rect">
            <a:avLst/>
          </a:prstGeom>
          <a:ln w="12700">
            <a:solidFill>
              <a:srgbClr val="00B050"/>
            </a:solidFill>
            <a:prstDash val="sysDash"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itchFamily="49" charset="-122"/>
                <a:ea typeface="楷体" pitchFamily="49" charset="-122"/>
              </a:rPr>
              <a:t>坑边望月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7544" y="816263"/>
            <a:ext cx="1800200" cy="1323439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童年</a:t>
            </a:r>
            <a:endParaRPr lang="en-US" altLang="zh-CN" sz="4000" b="1" smtClean="0">
              <a:latin typeface="宋体" pitchFamily="2" charset="-122"/>
              <a:ea typeface="宋体" pitchFamily="2" charset="-122"/>
            </a:endParaRPr>
          </a:p>
          <a:p>
            <a:pPr algn="ctr"/>
            <a:r>
              <a:rPr lang="zh-CN" altLang="en-US" sz="4000" b="1" smtClean="0">
                <a:latin typeface="宋体" pitchFamily="2" charset="-122"/>
                <a:ea typeface="宋体" pitchFamily="2" charset="-122"/>
              </a:rPr>
              <a:t>趣事</a:t>
            </a:r>
            <a:endParaRPr lang="zh-CN" altLang="en-US" sz="40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056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134511"/>
            <a:ext cx="3419872" cy="307777"/>
            <a:chOff x="-36512" y="134511"/>
            <a:chExt cx="2771800" cy="307777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CD184A55-3423-F349-98B8-52F211EB9433}"/>
                </a:ext>
              </a:extLst>
            </p:cNvPr>
            <p:cNvSpPr/>
            <p:nvPr/>
          </p:nvSpPr>
          <p:spPr>
            <a:xfrm flipH="1">
              <a:off x="-36512" y="159510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">
              <a:extLst>
                <a:ext uri="{FF2B5EF4-FFF2-40B4-BE49-F238E27FC236}">
                  <a16:creationId xmlns="" xmlns:a16="http://schemas.microsoft.com/office/drawing/2014/main" id="{06E88223-4167-0746-8818-C83637374A72}"/>
                </a:ext>
              </a:extLst>
            </p:cNvPr>
            <p:cNvSpPr txBox="1"/>
            <p:nvPr/>
          </p:nvSpPr>
          <p:spPr>
            <a:xfrm>
              <a:off x="46018" y="134511"/>
              <a:ext cx="145929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dirty="0" smtClean="0">
                  <a:latin typeface="黑体" pitchFamily="49" charset="-122"/>
                  <a:ea typeface="黑体" pitchFamily="49" charset="-122"/>
                </a:rPr>
                <a:t>语文  五年级  </a:t>
              </a:r>
              <a:r>
                <a:rPr kumimoji="1" lang="zh-CN" altLang="en-US" dirty="0">
                  <a:latin typeface="黑体" pitchFamily="49" charset="-122"/>
                  <a:ea typeface="黑体" pitchFamily="49" charset="-122"/>
                </a:rPr>
                <a:t>下</a:t>
              </a:r>
              <a:r>
                <a:rPr kumimoji="1" lang="zh-CN" altLang="en-US" dirty="0" smtClean="0">
                  <a:latin typeface="黑体" pitchFamily="49" charset="-122"/>
                  <a:ea typeface="黑体" pitchFamily="49" charset="-122"/>
                </a:rPr>
                <a:t>册</a:t>
              </a:r>
              <a:endParaRPr kumimoji="1" lang="zh-CN" altLang="en-US" dirty="0"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9" name="TextBox 48"/>
          <p:cNvSpPr txBox="1"/>
          <p:nvPr/>
        </p:nvSpPr>
        <p:spPr>
          <a:xfrm>
            <a:off x="611560" y="1372653"/>
            <a:ext cx="7992888" cy="1423467"/>
          </a:xfrm>
          <a:prstGeom prst="rect">
            <a:avLst/>
          </a:prstGeom>
          <a:solidFill>
            <a:schemeClr val="bg1">
              <a:alpha val="45000"/>
            </a:schemeClr>
          </a:solidFill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en-US" altLang="zh-CN" sz="8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 3 </a:t>
            </a:r>
            <a:r>
              <a:rPr lang="zh-CN" altLang="en-US" sz="8800" b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en-US" sz="8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itchFamily="49" charset="-122"/>
                <a:ea typeface="楷体" pitchFamily="49" charset="-122"/>
              </a:rPr>
              <a:t>是故乡明</a:t>
            </a:r>
            <a:endParaRPr lang="zh-CN" altLang="en-US" sz="8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029" y="-21196"/>
            <a:ext cx="9564252" cy="51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26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30"/>
            <a:ext cx="9197312" cy="5169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68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5136618" cy="5164038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1261"/>
            <a:ext cx="1068674" cy="338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五边形 7"/>
          <p:cNvSpPr/>
          <p:nvPr/>
        </p:nvSpPr>
        <p:spPr>
          <a:xfrm>
            <a:off x="5100106" y="987574"/>
            <a:ext cx="2735691" cy="769441"/>
          </a:xfrm>
          <a:prstGeom prst="homePlat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6">
                <a:lumMod val="20000"/>
                <a:lumOff val="80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留恋</a:t>
            </a:r>
            <a:r>
              <a:rPr lang="zh-CN" altLang="en-US" sz="4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童年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5100105" y="2643758"/>
            <a:ext cx="3936391" cy="2123658"/>
          </a:xfrm>
          <a:prstGeom prst="homePlate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  <a:effectLst>
            <a:glow rad="63500">
              <a:schemeClr val="accent6">
                <a:lumMod val="20000"/>
                <a:lumOff val="80000"/>
                <a:alpha val="4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思念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带</a:t>
            </a:r>
            <a:r>
              <a:rPr lang="zh-CN" altLang="en-US" sz="4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给</a:t>
            </a:r>
            <a:endParaRPr lang="en-US" altLang="zh-CN" sz="4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4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自己快乐</a:t>
            </a:r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童年</a:t>
            </a:r>
            <a:r>
              <a:rPr lang="zh-CN" altLang="en-US" sz="4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lang="zh-CN" altLang="en-US" sz="44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故乡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6087" y="555526"/>
            <a:ext cx="8064077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作者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明明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是在回忆故乡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的月亮，为什么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写这些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</a:rPr>
              <a:t>童年趣事呢？ </a:t>
            </a:r>
          </a:p>
        </p:txBody>
      </p:sp>
      <p:sp>
        <p:nvSpPr>
          <p:cNvPr id="4" name="矩形 3"/>
          <p:cNvSpPr/>
          <p:nvPr/>
        </p:nvSpPr>
        <p:spPr>
          <a:xfrm>
            <a:off x="1490733" y="2177066"/>
            <a:ext cx="3384376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借典型的往事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777" y="1995814"/>
            <a:ext cx="2722731" cy="22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1" descr="C:\Users\Administrator\AppData\Roaming\Tencent\Users\3074521597\QQ\WinTemp\RichOle\IQEWPGU$E[HSR@{NJ85(3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544" y="3736072"/>
            <a:ext cx="5430754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抒发对故乡的思念之情</a:t>
            </a:r>
          </a:p>
        </p:txBody>
      </p:sp>
      <p:sp>
        <p:nvSpPr>
          <p:cNvPr id="8" name="下箭头 7"/>
          <p:cNvSpPr/>
          <p:nvPr/>
        </p:nvSpPr>
        <p:spPr>
          <a:xfrm>
            <a:off x="2966897" y="3008063"/>
            <a:ext cx="432048" cy="604362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95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31590"/>
            <a:ext cx="1953781" cy="2799906"/>
          </a:xfrm>
          <a:prstGeom prst="rect">
            <a:avLst/>
          </a:prstGeom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2585575" y="771550"/>
            <a:ext cx="604867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 默读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自然段，</a:t>
            </a: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思考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：作者</a:t>
            </a: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先写了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什么</a:t>
            </a:r>
            <a:r>
              <a:rPr lang="zh-CN" altLang="en-US" sz="3600" b="1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，后写</a:t>
            </a:r>
            <a:r>
              <a:rPr lang="zh-CN" altLang="en-US" sz="36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了什么</a:t>
            </a:r>
            <a:r>
              <a:rPr lang="zh-CN" altLang="en-US" sz="36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？分别给作者带来了哪些感受？</a:t>
            </a:r>
            <a:endParaRPr lang="zh-CN" altLang="zh-CN" sz="36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859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76161"/>
            <a:ext cx="8676456" cy="3276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在这期间，我曾到过将近三十个国家，看到过许许多多的月亮。在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风光旖旎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瑞士莱芒湖上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在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无边无垠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的非洲大沙漠中，在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碧波万顷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的大海中，在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巍峨雄奇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的高山上，我都看到过月亮。这些月亮应该说都是美妙绝伦的，我都非常喜欢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流程图: 资料带 2"/>
          <p:cNvSpPr/>
          <p:nvPr/>
        </p:nvSpPr>
        <p:spPr>
          <a:xfrm>
            <a:off x="3419872" y="195486"/>
            <a:ext cx="1944216" cy="969347"/>
          </a:xfrm>
          <a:prstGeom prst="flowChartPunchedTap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成长经历</a:t>
            </a:r>
          </a:p>
        </p:txBody>
      </p:sp>
      <p:sp>
        <p:nvSpPr>
          <p:cNvPr id="4" name="矩形 3"/>
          <p:cNvSpPr/>
          <p:nvPr/>
        </p:nvSpPr>
        <p:spPr>
          <a:xfrm>
            <a:off x="2915816" y="4083918"/>
            <a:ext cx="3580395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各地月亮美景</a:t>
            </a:r>
          </a:p>
        </p:txBody>
      </p:sp>
      <p:sp>
        <p:nvSpPr>
          <p:cNvPr id="10" name="矩形 9"/>
          <p:cNvSpPr/>
          <p:nvPr/>
        </p:nvSpPr>
        <p:spPr>
          <a:xfrm>
            <a:off x="6732240" y="4083918"/>
            <a:ext cx="2304256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</a:p>
        </p:txBody>
      </p:sp>
      <p:sp>
        <p:nvSpPr>
          <p:cNvPr id="6" name="椭圆 5"/>
          <p:cNvSpPr/>
          <p:nvPr/>
        </p:nvSpPr>
        <p:spPr>
          <a:xfrm>
            <a:off x="5868144" y="3219822"/>
            <a:ext cx="1656184" cy="68399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99592" y="3759964"/>
            <a:ext cx="1728192" cy="68399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2BADDDF-DD50-8C49-833D-C31B86EBD4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0393" y="356081"/>
            <a:ext cx="1161887" cy="5420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9"/>
          <p:cNvSpPr txBox="1"/>
          <p:nvPr/>
        </p:nvSpPr>
        <p:spPr>
          <a:xfrm>
            <a:off x="6188174" y="458313"/>
            <a:ext cx="76009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排比</a:t>
            </a:r>
            <a:endParaRPr lang="zh-CN" altLang="en-US" sz="2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658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6" grpId="0" animBg="1"/>
      <p:bldP spid="15" grpId="0" animBg="1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6"/>
          <p:cNvSpPr txBox="1"/>
          <p:nvPr/>
        </p:nvSpPr>
        <p:spPr>
          <a:xfrm>
            <a:off x="1153898" y="1203598"/>
            <a:ext cx="7137286" cy="32172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风光旖旎  无边无垠  碧波万顷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巍峨雄奇  美妙绝伦 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波澜壮阔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层峦叠嶂  蔚为壮观  波涛汹涌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3285" y="465455"/>
            <a:ext cx="5908675" cy="539115"/>
            <a:chOff x="1391" y="733"/>
            <a:chExt cx="9305" cy="849"/>
          </a:xfrm>
        </p:grpSpPr>
        <p:sp>
          <p:nvSpPr>
            <p:cNvPr id="17" name="文本框 11"/>
            <p:cNvSpPr txBox="1"/>
            <p:nvPr/>
          </p:nvSpPr>
          <p:spPr>
            <a:xfrm>
              <a:off x="2020" y="770"/>
              <a:ext cx="8676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zh-CN" altLang="en-US" sz="2600" b="1" dirty="0" smtClean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描写景色的词语</a:t>
              </a:r>
              <a:r>
                <a:rPr lang="zh-CN" altLang="en-US" sz="2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1" y="733"/>
              <a:ext cx="705" cy="84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1557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" descr="data:image/jpeg;base64,/9j/4AAQSkZJRgABAQEASABIAAD/2wBDAAgGBgcGBQgHBwcJCQgKDBQNDAsLDBkSEw8UHRofHh0aHBwgJC4nICIsIxwcKDcpLDAxNDQ0Hyc5PTgyPC4zNDL/2wBDAQkJCQwLDBgNDRgyIRwhMjIyMjIyMjIyMjIyMjIyMjIyMjIyMjIyMjIyMjIyMjIyMjIyMjIyMjIyMjIyMjIyMjL/wAARCAH0AfQDARIAAhIBAxIB/8QAHAABAAICAwEAAAAAAAAAAAAAAAYHBAUCAwgB/8QATxAAAQMDAQUFBQQGBgYIBwAAAAECAwQFEQYHEiExQRNRYXGBFCIykaEjQrHBFSRSYnLRFjOCkqLhFyVjk7LwCDQ1Q1Nz0vEYN0Zkg4Sz/8QAGwEBAAIDAQEAAAAAAAAAAAAAAAEDAgQFBgf/xAA3EQEAAgECBAMFBgYCAwEAAAAAAQIDBBEFEiExIkFREzJhcaEUQoGRsdEVI1LB4fAkMwY0U/H/2gAMAwEAAhEDEQA/AL2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Y1wr6W10E1dWzNhpoG78kjuTUINtnmfFs/c1i4bLVwseuemVX8UQJRLG/ZP4Zo6iCOeF7XxSNR7HtXKOReKKikX2bPWXZzY3Ocrv1fGV8HOT8iBmxr2SsAZAfHKjWqqrhE5qAH3pnoUVp2ru20PailctbNDQW6RZ2MjfhrI2uwxiInBVdwyvdkJFUb2leoTkQLQAAAAAAAAAAAAAAAAAAAAAAAAAAAAAAAAAAAAAAAAAAAAAAAAAAAAAAAAAAAAAAAAAAAAAAAAAAAAAAAAAAAAAAAAAAAAAAAAAAAAAAAAAAAAAAAAAAAAAAAAAAAD8eid5p9UWirvlhqKCiuctunfu4qI85REXinRcL4AETG7cLwXGF+RQ1o1LfdmWqpLRqSWorLe9E47zpPd6SRK7ivi38wnZKqJmvdfJi2+40l1oYa6hqI6immbvMkjXKKn/PQgWm+7KAARzXWm5dVaTqbZTzMinVzZInPT3d5q5wvgvFCRgY2jeNmSP6JstVp7R9utda+N1RA12/2a5amXKqIi9cZJABERtGyQABwlYksT43fC9qtXyVMKcwAhugNCN0Sy4ItYlS6qlarVazd3Y253UXvXjxJkBjWuzIAAAAAAAAAAAAAAAAAAAAAAAAAAAAAAAAAAAAAAAAAAAAAAAAAAAAAAAAAAAAAAAAAAAAAAAAAAAAAAAAAAAAAAAAAAAAAAAAAAAAAAAAAAAAAAAAAAAAAAAAAAAAAA65AAajUOm7Zqi3OornTo9icY5WriSJ3e1ei/RTbgRMb90opofRSaLpaymbc5axlRKkjWuYjGswmOCIq8V6r4cjL1ZrC2aPoPaK56vmkRUgpo/jlXw7k71UDGsbQmbRHdv3ORrVc5URqJlVVcInqUB2uuNrVXIyDFNaWuwrUVWU7PBV5yO/54BKVXissu97VNLWV74UrHV9QxcLFRt38L4u+H6mv0/sVsFsayS6Pluc7eKtf7kSL4NTn6qQlnNoRFIjui9Zt2rJ5FZarFCiquE7eV0jv7rE/MumjtVBbo0joqKmpmImESGJrPwQIYzkWRGyjWa22p3dc0NrlYxeKLDbsJ83l/koV811qgl1btYtadpWW2okYnH7W3I5P8HEv0lCre61RFLtzuVNMkV2sESu5KkUjonJ/Zeil03K02+70zqa4UUFVE5MK2ViO/wDZfInZCr2i1pNMaxs+raVZbdU4lYn2lPL7skfmnVPFOBWGq9klysE0l60tVvWKHMqQI5WzwonH3HJ8SJ3c/MJYxO8MJpMdl3pyK82Ya+dqmifb7nK1btTtzlMJ28f7XmnX5kC1hW2/RYY6gZgAAAAAAAAAAAAAAAAAAAAAAAAAAAAAAAAAAAAAAAAAAAAAAAAAAAAAAAAAAAAAAAAAAAAAAAAAAAAAAAAAAAAAAAAAAAAAAAAAAAAAAAAAAAAAAAAAAGr1DS3ars8kdkuDKGvRzXRyyR77VwvFqp3KAJ38m09Fx3lRVWptqtjeq1lipK2FvN9PAr2qnmx2foAV72jut0rLT22ShuNwht15t01sqpXpG1+d6PeXgiLnDm8fDqBYwi3qs1EyqJ3n1PiTzQDMefqK3/6Sdr1bFcXu9ihfI5WI7j2Ubt1rEXplVTPqZuydd3axeEXgqx1KJ/vkJJUx4rJp7y9KOjp6CljpaWGOGCJu6yONuGtTuRDIIFiQ+KAH04PlaxMvc1qeK4DC2StI3tOwmImezmYlTcqSjpJqqpqYooIW78kjnphid6mbCMlLRvWd0JmJjuyyrK3btp6nqHx09FXVMbVx2qI1iL4oirnBmiYvt4YQx5677StMhGmNqVg1MkjI1lpalnHsJ0RFene1UXCkqM+orgrzZPp1ZMsdfaTtVNlTJiU1zpqtyNjfxVMoi9fIvaeHX4c1uWs9fixW3w3pG8qF2h2OXQGt6LUFnXsaaeVZ2ManCORFy9n8LkXl4qWFtmtiV2gpard+0opmTNXuRV3XfRfobqGraNp3hleOm6ZW+tiuNupq6BcxVETZWL4OTKEQ2R17q3Z3RMeuXUsklN6NXKJ8lQJZRO6KT0TgEDIAAAAAAAAAAAAAAAAAAAAAAAAAAAAAAAAAAAAAAAAAAAAAAAAAAAAAAAAAAAAAAAAAAAAAAAAAAAAAAAAAAAAAAAAAAAAAAAAAAAAAAAAAAAAAAAAAABFwuUAAYVVaLbXVUNVV0FNPUQO3opZYkc5i+CqZoEbJPLmPMAKItrv6Nf8ASBlixuxVNU+PC8t2Zu83/FgyttNrnt2oLVqWmbhVRI3PT7ssa7zF9UynoSKo6WLdJ3XqhqtNX2l1HYKS6UrkVk7EVzc8WP8AvNXxRSBaiJ3hn1c/s9PJKv3W8u8xbyv6guP2m/iUanNGHFbJPk1OK/8ArT84WY6c1ohbpf8AsUvc9Zatv2qq61aepInLTPc1VcxHKuFwqqrlwiZMrQ0zLRtqvVDO3C1zXrE5e9cSJ803jXjSYbUrm1MzM27f42b2imL6elvSP8E5skXmmKNohRljly2hBNXXXVLqj9E6ilWHcVJFija1Gqi8EVd3njx7iTbQaOCp2tW6lrG71NP2THpyRWq9yLx9SNHp9NTe+GOvxUYZtj0+aa94myM+XLPhySsyxE5Kb9piEptNJpmj2f1d3tsFPPHS0rpcyQtV73on31dlc73NCB6blqLdb9Y6be13aeyyuY1f3ODvmmFNWMObPktGa8xaPKPSf7NrUTvfDnr2naJ/FfNqY6RNI3j1UY42i+KUPnoax1sS9SxtWCad0WUVEXtETe5dE48CQtnil2SSQN4viurVXPPDkzn8To1yU55wxPWIac1mOIRae01as1nb2ktjeJ0+3xbK13C7bObjRJVSLVWiviZURvjVd3dciLvNzyVueKG+1FFFV7GbZJI3L6Wlgex3VHZx+CjV6amp60na9WpTLM8QisfGP1lOLLbD73WsrLV/4vNPzWJrioiuGyy7VMb2vjloVkaqLwXkqKQ1K53/AMNrnyO972daduV447bdRPkdXBeb462t3mFu0R2UZYiN4hX91lbDZFdpS4MzwbXLhPNjTu2IU3ZaLqZ1/wC/rnqnk1rW/wAyQp2TTsssEDMAAAAAAAAAAAAAAAAAAAAAAAAAAAAAAAAAAAAAAAAAAAAAAAAAAAAAAAAAAAAAAAAAAAAAAAAAAAAAAAAAAAAAAAAAAAAAAAAAAAAAAAAAAAAAAAAAAEX1FtA09piqWkuFVKtUjEesMEKvciLyz0TPmZ910lYL5VMqrnaaWrqGN3UkkZxx3LjmgETaINt0XsW1i26k1FTWm3Wq4P7ZVRZ3buI0wvFyIq4Qm9FbaC2xJHQ0VPTR9WwxI1F+QGMW36MtohlACRrNQWKi1HZKm11rF7GdvxJzY7OUcncqKbMCJjeNkqL2XXSq0lrut0pcJN2KeR0W67g1Jm/Cqd28358CRbVNAS3be1HaEctxgYnbxN5zNbyc3H30T5oneTIqrO3SU2r5wtGti7ailYiZXdyiePMrzZXtCdqSkW03SRFukDN5si8PaI0+9/EnX595qa3H7TBasejalsYbct4lRW26IbRGS2S/WTVVK1d+nlRkmOu6u8nzTeQm2vrEtyslxoGNy97O2g4feT3k+qKhxOC5t4tin5x/dq2j7Hron7s/pLc11NrReF0x7bBMebSbVNNVOoLbbtUWKN87o40kc2JMuWN2HNciJxXBttjV/ZdNIJa5H/rNuese717JVyxfxb6HdrimuW0/dt9J/wAw2Jhz725qRMd4Y0nfoiuzbT17uuqq3UF2o5IYqljmu7WNWdorlTewi9MJj1L0RMHN1GLeMenxR0iYmfhEOkvxT1tkt5q3nS4bIb+zVb7fSQ/6okm3mVm+m5HHz95M5VzUXGMcceZ6Fq13KaVyrwRi/gJmI8UqdRblxWn4Sq5J32hsY43vEKV2jS0ti0PDZ6dFRkrmQRo5cruM4qq/JPmau+U7ta7VaCwsVHUtJhk2OiJ78i+fJpwuGxObV2y/OXR4Th9ng5p726tnVTFMMUa+stz5do7Q7tVSPsmxLTVnn92eskSdzV5tYiukwv8AeaY2uZ3a62o0thoeNNTuSiYreSIi5ld5JhU9DpjWnpERJbrZauzigW3bPrNC5qte+DtnIve9Vd+aEnhijghjhjbusjajGInRqJhCBZXslzAAAAAAAAAAAAAAAAAAAAAAAAAAAAAAAAAAAAAAAAAAAAAAAAAAAAAAAAAAAAAAAAAAAAAAAAAAAAAAAAAAAAAAAAAAAAAAAAAAAAAAAAAAAAAAAAAAAAAAAAAAAAAA9QAFIbSdJ1el71Hq/TzXQxpJ2s+4mUp5c/Fj9h3JU5ZVeil2yRslY5kjGvY5N1zXJlFTuVCUKprtO8LUJ0zrq2a4tzIUcylvMTcupXrjeXqrFX4k696dSNax2Qr236W0kvs1TGu/7Gjt1M/tRO+6vhy8uRo8Q0n2jH07x2/ZvrNNn5LdWvNPRptQUVVoDVtNqm0Ne2kkl3aqnbyaqr7zFTudxx3Kh8rNf1kNrntGt9PVK1LoljSRG9n238aLwz13m/I5XDdXOSJw396v+/RfqNDXJeMuOdrR5+rZ1WHkt7SnaVePUzWs0vG8Lztd0pbzbKe40MiS01QxHxvTqi/n09DzHpHXd70tLLT2nFRT1DlVtJOiv95eSpu8d7vxwU3TtXezGJ3VRad9oelr/VNo7FW1T3ta2GF0iqq4Thxx9CjZLDrjW6sl1HcX0lGq7yQSJhE8om8P73E1dZjnJgtWvm18/FsOPpj8U/Rs4rRW8TKcekyZOtukItpvV0liqrzdE3nXOugdHBIqcI3Pflz1XwTl4kpvGzG12qxVlWt0mSaONXsdUK1sauToqJ38cYN/k5eWK9ocbBxXLly1py9J9Gtzb7zPdvZNFSlN90h2L6WdBSTalrGKs1U1YqVHcVSPPvP/ALS/RPEkWyW+PvOhoGyrmagetKq97URFb/hXHod1DSpXzZU7JyAMgAAAAAAAAAAAAAAAAAAAAAAAAAAAAAAAAAAAAAAAAAAAAAAAAAAAAAAAAAAAAAAAAAAAAAAAAAAAAAAAAAAAAAAAAAAAAAAAAAAAAAAAAAAAAAAAAAAAAAAAAAAAAAAAAAAAABjXCD2igqI2xMkkWJ7WNciLxVFxz5cTJzjj3ARKXl7SWoLjp51RRUFjirK9zlRz0jc6VqpwVPd6IqG519pWbSerYn0N2dBFdZHvZIr1YsOXJvI5U5tyvM0dbpaZpi2S/LEfk3MkVms80b/AwZbY52rXeVW0xbpOzurbztA7DtKqaltcT+XaOihc1P7Sq76Gv/Q2i6N6zXjUs1yqPvNpWquV/i4qvzORjw8P32pE2n8Z/wALfb62/hxYuWPi3L5NT96Yj8mHs8Fet77sJ8FsqXtm1BrCSrei57Oljkn/AMTkwnofZ79penz+i9LNqUb/AN/cJnP/AMKFvNkr0wYdvntH+SuDVW6ZMu3whhMVnrkvv8icuKPcpv8AGUq2J6gio75XWFz17Ot+2pldz32IqKi+bfwOrZbp253jVkGqlpqaltsEj0xEiMRXI1W7rGp0TKZXzN+N5jqxpXkry7zPzU027QmPFbm7L5BkLAAAAAAAAAAAAAAAAAAAAAAAAAAAAAAAAAAAAAAAAAAAAAAAAAAAAAAAAAAAAAAAAAAAAAAAAAAAAAAAAAAAAAAAAAAAAAAAAAAAAAAAAAAAAAAAAAAAAAAAAAAAAAAAAAAAAAAAARnV2h7VrJtN+kZKmJ1Nvdm+B6NXDsZRcouU4EmAxmu7JRGrtktXZJYq3TsUtzpWcZqaZEfI1ydd1MbzV7k4oXvgiY3jbdKvl5esLHndz9W60hi0/Rafbb4GqnbKyB0UaKnLeVycETnhMqp6IVVVeq+BpafQ0xZPaTM2n4t0yZ7ZI5dtoGo0vYo9NaborTG9JFp48Ok3cb7lXLlx4qptwIiNoSAAAAAAAAAAAAAAAAAAAAAAAAAAAAAAAAAAAAAAAAAAAAAAAcXvbEx0j1wxqK5y9yJzADkQXZ9r6bWlXdopaSKBlM9roHsVV3o3KqJvZ68M+oSMK23ToEDMAAAAAAAAAAAAAAAAAAAAAAAAAAAAAAAAAAAAAAAAAAAAAAAAAAAAAAAAAAAAAAAAAAAAAAAAAAAAAAAAAAAAAAAABqtSWypvGna6go6uSkqZ48RzxuVqsci5TinRV4L4ZNqBE9Uqz2c64rKmsm0tqR72XmlcrI3y85sc2r+8nPPVOJ07V9HTVDG6rsyPiuVFhZli4OexvJ6fvN+qeRIwrPXaS9fOFpEf0TqF2qNJUN0kbuzSNVkqImEV7Vwqp4KvEgZorO8JAAJAAAAAAAAxbhc6K00L62vqoqanZxWSV2E8vFfBOIBEsoqK97ZJqyd9DpG2yVMy8EqJ41wni1n5uwGOS9ccc152hLGvPknlpG8rXqaqno4HT1VRFBC3m+R6NRPVSg36UvupahK3VN3le5eKQtcj1Tw/Zb6IZOLqONUr0wxv8ZZN/Dwq9uuWdvgs+v2q6NolVn6V9oei4/VYnSJ88Y+pB6XRFgp0TND2yonOeRzvpy+h2nkr8U1VvvbfKHO5oehpw3T1713+aSu22aVbwSK5O/8A10T8XGnbpqxtTCWijx/5SKeueK+3an/6T+bzvPV6j7Jg/oj8m2/026V/8C5/7hv/AKjUu03Y3JhbTSY/8pEPavFRrtT/APSXl+er1H2PT/0Qm1i2g6Z1C9sVHcmxzryhqk7J6+WeC+ilXXPZ5a6tquo3PpJOiJ77PkvFPQ9o8xg4zmp/2eL9XmImJdzNwrDePB0n6L58zztTai1js7qYmS1HttucuEilkV8bk6o1V95i/wDPE9O1dJrMWpieTvHk4rLUabLp5jn7PRJFZdommqWw0d0qq9kKVUSTRwJ78vLiiNTjwXhleBtJ2lix5ohKisZ9uOno5FbDb7nK3o9WMbn5qQMmHPCziAWjbDpe5TpDNLU2964RHVTMMVe7eblE9QnZmwi8J+cIZoqiFksMjJI3plr2ORyOTvRUIGY5jmAAAAHQAIXtTvbrLoSs7N2J6xUpI+P7XxL/AHUUr7bFd33nVdv05Q5kdTKiOROs0mERPRMfMkhjfswv1naEp2J2n2HSE9wc3D66oVW5/YZ7qfXeJ7ZbXFZbJRWyDHZ0sLYsp1VE4r6rkgZU7MojZn8uAAkAqonMABpqbVun627/AKKpbvSTV3H7GN+8q45oi8lXwyARzQ3IAkAAAAAAAAAAAAAAAAAAAAAAAAAAAAAAAAAAAAAAAAAAAAAAAAAAAAAAAAAAAAAAAAAAAAAAAAAAAAAAAAAAAAFRFbjnzTiAA64YYqeFsUMbIo28mRtRrU8kTkdnlxTp4gAOiatpadrnTVUETW81kka3HnlQCN4d5pHax021/Zuv1tR/d7S3+YSlHNDdmsl1DaY7bU17LhTTQU8bpXrDK167qJnki8yEpRvDp1Lqi2aUti11ymVqLlIomJmSV37LU/PkhTVOyp2gail1Hd43Jb417OkpnLlu6i8E8k696+RDkcS4hOGPZ4p8U9/hH7k2iI3b2g0ntbe1ydo7fF1ytuu0q8fpW7ySU1qid+rUzVX4e5Pzfz7icIiNbuoiIidEM9fxGun8FOtv0+byu+/djpNDbUePJ0q9FEbdmNQ2+jtkCQ0VPHAxOjExnz7zJLMubJltzZJ3lWrx4qY42pGyw8gAAAAAAAADw6j8SEiVZ661LFcFfaaeNFjgl3nzO6ubwwnhx9SU0uiLRS3Z1w3ZZXb6yMjkVFYx2c5x19T0vCtDbF/PvPeO3wly8nFM98Xsu0fDvLz3EdZGT+VXtE/o6VOHYaZPad5RjTugFq4WVl1dJDG/CtgZwe5O9y9PLmWV3qdPW8XjHM48Mbz6vNufpeGTeOfN0j0d5pIdIWCBiNbbIHfvSZcq/NTdm7biOqtO83mPk0mpXQaesbckNtF7loKzV0a+zxrRTLydDxb6tVeRKDqYeL6ik+PxR8XLc7NwzDePDG0uira3XTU2zK4N3JEmt73e9ErlWGZOuP2Hf88Swqyjp7hSyU1VGksMiYVrvxTuU9ppdZi1Mb0nr6PHY8tsV4vSdph5TPpsumna3Z6jJjrkrNLR0lONM6ntuq7Syvt0uU5SxO4Phd+y5Pz5KUFVUd52e3eO7WipetOrt3fXkqZ+CROSovf+B7tz9DxCupja3S36/J5SJiV+r0dtPbeJ3r/vd6WNHpLUtNqzT8Nzp29m5csmhVcrHInNvl1ReqKh0BSiJ3bteKd/gfQJFVW3Z5c49r9TfqxjHWxtRJVRSrIiq97k91Mc+Cr9ELVXp0JQw5Z33ZicuvqOgAaLUmr7NpWm7W6VSMe5FWOBnvSSeTfzXgRC5bIIb1q6tu9zvM0sFRJvtgjZh6Nx8O+q8ETwQCJnZjNN0LvGtNU7R69bPYqWWno3cFhidxc3vlk6N8EwnmXjaLLbrDQto7XSRU0Cc2sTi5e9y81XxUlDHebLIjZDtCbL6LSkkdwrnpV3ZqLuvRMRw5TCoxOq9N5foWAShEV2ZAAAAAAAAAAAAAAAAAAAAAAAAAAAAAAAAAAAAAAAAAAAAAAAAAAAAAAAAAAAAAAAAAAAAAAAAAAAAAAAAAAAAAxxRfHHgAGDd7xQWK3S19yqW09NGnFzuq9EROaqvcUPq+71G0HXqW2llcltpXOjiVPhRG/HLjkqqvBPJAo1OojT4pySiZ2ZYcU58sUhk6j19ftdXJbVp5s1Hb/vbr9x70T70jk+Fv7qEmtlqorRSNpqKFscfVebnL3qvUyz58eCnPkl4zNnyZrc2Sd2OOl81+SkPU4cNMNeWkbIXDszV+Fq7qq9VbHDn6qpYPU7V+OdfBT85efcmvCPO1/o7iIM2cWRrEa6Srf477W/TBLzrzxrUT2iI/ByHLjhWD1l00Iqtmlvc1Vo6yeF69JER7V8+Sk3O1j43lifHWJ+jiuTfhOOfdtMfPq6zU6ctM1ls0dFPUtmex7nNc1FRN1V5YU2xt63UV1GactY2hqNbSYLYMUUtO7ZAAAAAAAAAAAAAAAAAAAAAAAAAAAAY9fRRXGhmo5mo5kzFYqd3cvpwUyE5meLLbFeL17wwYZccZKTS3mzRTYncpKDU1xscjnbk0auROnaRrhfpn5Ia/RX2O25jWcEWoqG482Lk99FotWLR5tfRzvpsfyeOrHLaayt1HTU3j4vQo6GwIAAAAAOmOhrb5frZpu3+33aqbT06uRiKrVcquXkiInMAT0bIr6XbNpKNfs3183jHSrj6qgSMOeFglW1W3SxRtxTWu4yv6b+5GnzVVISzYc8LSKVbtyuVZOkVu03HI9VwjO3e9y+jWkJZq+efRdRiWupqKy1UlTV0jqOolia+SncuVjcqcWqpAsRHZlgCQAAAAAAAAAAAAAAAAAAAAAAAAAAAAAAAAAAAAAAAAAAAAAAAAAAAAAAAAAAAAAAAAAAAAAAAAAAAAAXjj5L5AAPN9xsmpNnmoayohoXVFG9yoyoWNXxvjV2UyqcWqnXJbeutotDpCB1LEjaq7SNy2nzhsaLyc9eidyc18jX1Wlx6mnLfdsxG6cGe+mtNqx3V2vt0VnRbS6GSJPbKKeGRVxmLEjV+eFQ01r0tctUV0t1uapTQ1D1kcrI0Ysmf2WpwRPE83l4Jlif5domPydDWcUx4PDj62+kO1j4vSffiYn82jpeH3zeK/SqyKGsp7hRQ1lK9XQzN3mqqYX1TofaKjgt9FFSUzNyGJu61M5+fieYzYrYck47d4Rly2y3m956y9DiyVyVi9Z6SY8dcdYrXtDvBgMwAAAAAAAAAE4qid5iXSs/R9pq6xGo9YIXSI1euEzjyC3Bi9rlrj9ZFWfJOLHa/pDLMS13CO6WunrosI2ZiOxnOF6p88lS3UYpw5bY58lqrDljLSLx5ssFQtAAAAAAAAABh1F3ttJUez1FfTRTYzuPkRFwYNz0pZ7vM+eqpl7d6JmVj1aqqnLwLqafNeOalZmF+DiGowV5KW6ekqr58VJ5bWiJU5tDgzW5rx1blj2yNa5io5ruSpxRfUgFVp+9aVVayx1b6mlbxkpnNyuPFvJyeKYU05iYnaXeprNNrI9nqI2t6/5bcTExvDiX0ufSzz4Zma+iwCOac1fR31GwOT2etxnslXKP71avXy5nAdHWcNvp55o619f3dto6TXUz9J6W9P2SPqPM5w3hAdKSNg24QrKu6jqyViZ73MXBi67o5bVf6K90j1jleqORyfdlZxRfVPwPa6Kd9Nj+Tn8G1HPjnFP3f7vKan/2b/NucVwxTJGSPN6S5ZQ19iubb1YLfc2phaqBkytToqpxT55OyNFET0bAASAADoq6Omr6d1PWU8NRC74o5WI5q+ineBHzSi9Ts50fVqqy6fo2qvWJqx/gqEoJQx5YZIzSbPNI0LkdDYKJXp1kasn/ABKpJiUI5YS6KejpqRMU1NDAmMYija38EQ7wGwAAAAAAAAAAAAAAAAAAAAAAAAAAAAAAAAAAAAAAAAAAAAAAAAAAAAAAAAAAAAAAAAAAAAAAAAAAAAAAABg3i60tjtFVc61+7T00ayPXvxyRPFVwnqARM7Q0Wu9b0mjbTvu+1uE7VSlgzzVPvO7mp9eRTFDT1m0LVVTebtvJTNeiqzPBGp8MTfBOv+Yc7iOtjT05a+9P0+P7ItbZs6HSTqL81vdj6/B3aUsE17rpNQ3pXzulkWRna8e0d1evgnRP5Fgsa1jGta1GtaiIiImEQ1uK8Q5P5OKevnPp8HnJmZmZnzbPDtHz/wA7JHTydyKxWNofeX/PIECQAAAAAAAAAAAAABpNXv3NJXJUXCrFup6qh064kbHpKs3l/rFYxvmrk/kbvDo31VI+LPhdd9VX4b/o1NfP/Hv8mPEZ209kY0XeX2SdltubHQ09YxJ6aSRMN97gi5/Zdjn3oWXb9DW7WWy7T8VYiw1cVE3sKpie8zKZwqdWr1Q63FdHOWvtaR1jv8nY+Lm8N1UY7ezv2n6OdyxaHDjnw7yC1U2pdndU2hvVOtZblXENQ1V3VT9168l/dd6HgXq9XwvFn8VPDb6PYPOafiGXD4b9YTo0lBq2y3HHZ1rIpF5xz+4qfPgeUbubh2pxT1rvHwejamLXYMkdLbfPo3Z8a9r0RWOR2erVRfwNJMxMdJbZExPZxfPFG9rHyMa9/wADVciKvki8yDbSLVI6Kmu0e8nY/ZyY+7lctcnrwEUtMbxG7ucF1FYm2CfPrH7Im0RO0y4/FsEzEZq+SeEV0RqCS8W+SnqXb1TS4RXrze1eSr49Pl3nCdTimjjBeL07W+jsudw7VTmpNb94SoHLHSQfP5gAIJrHSrm715tLVZPGu/KyPnw++3uVOpOlVreKqicOqnd4br94+z5+sT0iZ/SXCiHH1+i2/n4o6x1n93YnbzR3SWpmX2h7OZUSuhRO0an306OT8+4gN8qI7NrCeos07Wtjejk3Fy1HKnvN8U6YOjxDQ/Zr7192e37O/paTqNJFdRHf/d2jotZGeu0+9Hf93F1N4w6mbYZ7f7sku0yqibRUNLvIsqyLMqIvFGoipn5mRs/0lHrm6yXm+3GKeNkn/VGyJ2kuOSOb91id3U5nBKW575PLbZ3sWKmGnJSNodDi94mtaee7kWvbLbnvO8re0NSyUWhbHTytVHto2KqKmMZ4/mb9uEaiNRERE5Jwx6FiE17JfQAAAAAAAAAAAAAAAAAAAAAAAAAAAAAAAAAAAAAAAAAAAAAAAAAAAAAAAAAAAAAAAAAAAAAAAAAAAAAAAAAAAAAAAAAAAAFc7a6p0GhGQJyqa2ON3kiK78kNrtL0tW6s0uykt7o0qoKhs7GSO3Ukwiorc9F48AQwvO0JtG8ITo6nbT6Tt+78UkayuXvVyqRGm1HftHbltvFrkayFN1jZmrG5E8HcnHj+J35tVeZ9dvyd3VcKx57Tes8sz+T0fD6cunrH4uPp+I5MNYpMbxCy0yviQJm06nc7K2qXs04qrJkVfPkeUd2eB28rx+T0ri/xev8AQnpwilbNDHK3O7IxHpnuVMocJNqzW01nydlFZ5qxaPNzBAkAAAAAAAAABOfDHmpHtW6ibYbbuxOT22fKQov3U6uXwT8Ru6HDtFOpybz7sd/2GlrtXGCnSestLqJ0+rdU0GlrblWpN9s9F5L95fBGtz6qWDsj0Ytks63quj/1lXtym/8AFFFzRPN3NfQ63B9L7Ok5rd57fL/Ls9uzm8T1HtLxirPSO/zc6tem8rGo6WKiooKWBqNhhjbGxqdGomEO5F4ciBmOiqo6eup309XBHNC9MOjkYjmu80U78gBXN22K6VuCvfSx1FvevSnkyz+67KfIsdFyTuhhNIlmour2E3WmkV1rv0LmpySRj4l+bVVC9CJis943Srito7Ssee5dk2vnxugdX08kLkw5q1r1RyeKKh6EK4w4otzRWN/ksYzbLMbTadvmyeZ6zRurNn0kV37CGeHCpMtO5ZGtb3PTGUTx6Hpbd4Ki8UXn4lOp09NRj5L/AOVxhy5NPeL0FA2zaFaqtiJWtfRyLwVV95mfNPzQm20XR+j4dPV96rLe2mnjZlslJiN0ki8GphOC5XHNDy+o4Pmp1x+KPq9Q7WHimG/S/hn6OFaI23RG8a2tNvpHPpaqKsqFT7OOJcpn95eiGLst2bN1Bu3u8sVbcx2IYF5VCpzVf3EX5+SHk9PwvPlvEXjlr6vWy9Bn4jhpTek7y87Su7Tad0DqXXcj7k+VKekmcq+01KriTwY1OKp48E8z0xFEyFjWMajWtREaiJhETuRDDHjpirFaRtEMmVrXy25rSzVDQbBKCNj1uF5qZXKnupTxtjRviuc5+hcJO6Ffs1jyS7TdfQa3WwNqG09eyp7GKZXKxFcqZYu8nFN7h8yxNuFodRXS16kpMtkf9k9yJ99nvMVfTKeiEijbrszvHm3ezrXNfUXKbS2p96O7U6q2GSTg6XHNjuiuROKL95DVbRbcy86VtevrXJ7PXRRRSSuZwcrVxhc/tNdw8soBMW8pRMdN1xmh0Zfnam0lQXWRrWzStVsrW8ke1d1fmqZ9SBYis7w3wAkAAAAAAAAAAAAAAAAAAAAAAAAAAAAAAAAAAAAAAAAAAAAAAAAAAAAAAAAAAAAAAAAAAAAAAAAAAAAAAAAAAAAAAAAAAAYtwWjZb55bg2N9LEx0sqSMR6bqJleC+RFNq1xW3bPLjuuVslUrKZipz95eP0RQlHRFuym6OnTXGtKm4+yMpba16P7GJiMRsafAzCcMqnP1JPoGkbT6Yjl3URaiV8qqnci4T8DR4hrI02Lp709v7y4PF8nPqpr6REL9Hp51GXr2ju6/C6cun39UnRMYROCJ0Q+8enM5g6O0Aal99hbqeOybi9o+FZd/PJeaNx5JkNuNJadNOo36ROw1p1MRnjDt123bYdOODUGyBj1ldS2+DtqueOCNPvSOxny7wzx4r5Z5aRuMMmSmON7ztDIK+vWvJquRKGwRSOfI7cSbcy52ejG/mpg9DpOD7eLP+X7rHC1PFJnw4fz/AGSXUWpqOw06o5UlrF/q4EXivivchU6W+41t6WgbDLNcXy9msXxPdJ3efPK9MHM0Wgyam3TpX1ewisVjaOzoarWUwV9Z9Hl5mbTvPWWXRyXTUeqqVzYmVlwmnb2cUq4Y5U4o1U5I3gXvs72ZU+lUZca9zai6q3hjiynRU4o3vXvd8jDDhphpFKR0hmzyZL5bze3WZTWuzXLpDaXcVWer1nFRvdx7Gmau6zuRMIn5lq4Aja0+axUy6A2ir/8AXjl/tPLaJQw5berNTkmm9rNlTt6LUUdyROPZPk3s+GJE/MuLCAV7XhYqiwbXpae4JaNZ25bZVtXdWoRqtYi/vNXi1PFMp5E01jo+3attD6eqhYlUxqrTVGPeifjhx7u9AMIt6ptXdIYpGTRtkjc17HIitc1coqL1RSptjd/qYUrtI3RzmVlA9zoWPXijUXD2JnuXingoGSuk7dJW4E5AWAvI+KuEUAKW2mV9TrHWlu0Ta3qrIpEdUvbyR2Mqq/wt4+an3YxTfpHU+pr3Urv1PabiZ6K97ld/wogSrv1nYp3lcFBRwW+hhoqZiMggY2ONqJyREwhkkCwfFXHIrDbFrG5aboqCitUz6WesVznVLUTLWt+6meqqvyQAwvMx2Wh0NPpa4T3TSlpr6lcz1FJHJIuMZcrUyoGaI7I5tcoErdnNwfhN+lVlQzwVrkz9FUkeq6RK7SV3plTPaUcqInjurj6gReOiZ7Kt0nOl22E3qie7eWkjqI2+CIiSNIpoq/x2zZxrGCSRrXyRRdkxVTLnSIrOCdeXElLCJ3qxidoWHsSqlm0PPCq8YK16Ing5Gu/mfNiVE+n0XUVD0w2prHuZ4taiNz88/IxTLOnYp2WUCBmAAAAAAAAAAAAAAAAAAAAAAAAAAAAAAAAAAAAAAAAAAAAAAAAAAAAAAAAAAAAAAAAAAAAAAAAAAAAAAAAAAAAAAAAAAAKu26PVulLazPuur0z6Mcpy25wq/SNvkRqqjK5Mr3ZY5EJgV5Oyb9mBppixaYtjccfZmKvrx/M46YqGVGmba9jkX7BrFXxbwVDxWunfU3n4ya+s11N9/V6jRxtgp8kaO0WwU29G2XkpC47rqPV2oZ7VpdI4o4EVXzPwnBFwquVU4JnkiJxNXs9LpOFYoxxbNG8y2XA1PEctrzXFO0Q1OqZn6e1xBd4USRZGpJuudhOW65M9Dnqywa3sS013vXZvZSyI2Gpjcx7WOVcpluOqp1Qjh8RqtFOG3Tbp/d1cGnxYImMUbbmumdPq4zR1/wB2aGfLly7Ted9nyLUer9Rv7CzW6XC8M0lOrl/vu4J9CYWLSmt9ZWWmulbrGakp6hm9DFAitXdzwyjN1ENHFwjT4+tt7fN1G3k4lqMnu+H5NGKzMb7tdbtjF8uStq9R3ZlInNU3+2kRO7K4an1JDFsR9okzeNU3Gtj5qxMpn1c534GNKVpG1I2hkmea873lHJ8Wvv8AJpPZvp2WHTUsFRfqlOxbU9q2WaJF+J6qnBuOiJjjgwdpGzSy6X0tHcrSyoSVlQxkrpZVf7rspy5c8A3RM1rG0FqRHZvtimlKams66jm3JayrVzIlXj2UaLhU8HKqcfDHiSbZTLSSbObT7IjU3WObKidJUcu9nxzx9QhlSPNNOya4AGQAAGSptsd/1FaJbbFZ56ynp5WSLLLTtzvOyiI3OFxwyAYXmY7LZyRXZ5LeZtFW+S+9sta5HKqzJiRWZXdV3jjAGaI326pSvI+8gJFFbTnP0ftMtWpaFqo+dnaSMTgj1au65F/iaqIZO3RW1N307RNTMrt/hjo57G/zJFduk7ov1lzl223KtasNo0vM+d/9Wr3uk/wsbx+ZclPC2CCOJiI1kbUajWphEREwEJ5p9GcKOqKba5W0NVeKmuloIoYnTdgkjY1VrUyqIxEXonVS8p4WTwSQyN3o5Gq1yd6KmFJQr8UrVNbAZN9moHOdlznQOXK88o/Kkc0/XVGyjaNUUFw/7OmxHI9PvRKqrHKnl19SZFdERPLPV6MOuKVksbZI3I9j0RzXNXKKi8lIFoxrlarfdoEguNFBVxNXeRkzEciL38T7c6xKCgmqV47jeCd6rwQImdo3Quw4/a5Ip6sC532js7W00bN+RrURIo8IjE6Z7kK/rK2ONZKqtnbEjlVzpJHonH1MbXiFHWZX6bRXzde0O/4MVes7Qlqaup6inniqoOyasbk30dvNT3V5lJao1qypp5KG1O3o3orZajGMp3N/mXRk3nYpj85cbNw21Kc1Z3Y63iMXrOPF2nz/AN/VE7LaKq/XemtlBHvzTv3WqnJqdXL3InMt3YXZlZS3O9SQp9o5tNBJj7qcX49d35Fo48RM9FmOPNadltVPY7LSWul/qaWNI0ynFV6qviq5X1M7oQM4jaNkgAAAAAAAAAAAAAAAAAAAAAAAAAAAAAAAAAAAAAAAAAAAAAAAAAAAAAAAAAAAAAAAAAAAAAAAAAAAAAAAAAAAAAAAAAAAADT6osEOp9OVlomVG9uz3Hr9x6LlrvRUQ3CoigYzG7J5t0ze36VuVZY701YGxyrnKKqRSJz9HcFRfJepdOp9n1h1ZN7TXU74qzdRqVNO/deqJyRyclx4nJ4noLZ9smOPFH1h14nZt8P1lcMzjydvJpTWJQLYQ5sl11A9qouWxcfDefg0tsq7jsd1pUx1tJJVW2qTcbI1N3tWIuWuavLeTK5aYxG1YiWTGk9Z2R7krx1PZY9QaauFreifrELmsXufzavzRDqs2rrHqClbPbrnTy5TKxq9Gvb4K1eKECyY3giYlGtj97Sv0Wy3Spu1lretNKxeeMqrV/FPQjU0rNBbYkrO0a2z31FSR6ORWRvVeOe7DuPk5QljSemyO1lznxq5ahAsGBe7RTX2y1dsrEzBUxqx3encqeKLhfQyqioZTQPmldusY1XOXwBKJjdlWs3tFa95UVs3vNTobW9ZpW8ORkFRN2aOcuGpMnwv8nphPkdu0u2y6nqG3Ohp0ZVwN3N1q4dKxOKZX9pF5eZKquXedpU06Ts6+o4XMY96TvaO/wDheqOPPOnNqt0o0ZR3erqN+Nd3t3pvYx0e3GfUsY2ie9XNbWnz4Ij2eor+P7vQ5CrVrplTEySVsc8LuCTQOz9DJVF5jpLVda/D6Xrz4Lf780zVuf8A2OEUzJoWSxvRzHJvI5OSoWkdXJTas1nlnu7Mcc5MO5XSitFFJV3GpipqdiZc+RcJ/mvggEI7MmaVkMTpJHtYxiK5znLhEROKqULqnXN42jV/9HNMUkyUEi4e74XTInV6/cj8+f0CUqpmZnaHZQzO2k7ZYq6FrnWu3Oa9rncuzYvu/wB9/HyJhoGo0bpS2zWuHUFA+4NfmtldIjN9/c1Vxlqckx49QHezKsxCyU5GldrDTUbFc6/2xET/AO6Z/MgZo3huyGVe1XRlK2TN7ilc37sEb3qvlhMfUCWPNDr2iaEi1laWOgfHFdKXK08zuTk6scvcvf0UrTVm2S7XF6ssDJLdQo7HtDmosr1TxXKNTHRMqElq7wxm1pjeOzrttTtX05SpbaO3VzqeD3WI6lbMjU7mu6oXbpSqrK/S1rq7iiJWT0rJJcJjKqmc46Z5hCPFCyOyla2/bWLlTupJbbWI13xbtvRi/M9AqnH8BMRPcRTJlpaLU6SyeYING367zpPeal0K9e2csj8fw8kJ7th1HbbZG61UDGfpapTM8rFx2Ma9+OG876JlTCb1p0hlyxM7t6nD9RnnmzW2j85/ZqzrM1aTjrboquksSXnV0dlsr3ytllSNsr+OET4nrj7qcV/9y4tkGjXWW0uvNbFuVtc1EiY5Peih6eSu5+WDKO28ijLSkZJrjnoildlgWi1UtktNNbaJqNp6diRtx1xzVfFVVV9TN9EIGcRskAAAAAAAAAAAAAAAAAAAAAAAAAAAAAAAAAAAAAAAAAAAAAAAAAAAAAAAAAAAAAAAAAAAAAAAAAAAAAAAAAAAAAAAAAAAAAAAAAA5gAMO6WqhvVvkobjTR1FNImHMemfVO5fEzAImISqu5bC7NOqOt9zraV3dK1srfyVPmWoShXNI8ligb9sVvNtpH1FtrYbiyNquWFGKyRU67qZVHL4F/EoVTRapvZjtQWF0OndQzLhFSOlq5F4ovJI3r9EVfJTF226dtdE6lvdOqQ1tZKsUsLU92XCZV/gqcEXvySQrrb1ReI7ra1S5zbDLuqvF7UXyyVHoDaGlXb10pqCoVGyMSOjrZXfCqfCx6r44wvopXedo6M7RvDp8OiJzxv8AFpabP7LJFp8m/OyeKSCV8UyK2Ri7qtXopqMpjZ67dhS8Xjmjs0t403bb2irUw7s+OE8a7r0/n6m2JraYYqNRo8Wf3o6+rZVzJo6/2aodPZ6ztG54LHJ2blTxReCljsjdI9GtarnLwa1E5r3F/tKz0lRtLgW4fqME82Gd/o70zERMz2RS3ybW6yjSlolrGU7V3WvRIWf4l4l5Wag/R9sigcib/wAT8ftLzNqs1Y1jaHk89c/P/N7r9Vm9rlm8dlQUux/U17qGVGqL8u6i5VqSLPJ6Kvup6F4LyM0NLkmZ6rVK7SWUuz7SVJY9OwrSfpFz/aahF+1kYxEyiu5rlXJ6ZwZ+3Wy11daLbcqaF0sFC6RKhWplWNcjcO8vd4+ZMEKrbVhOSJQSg0hbnW+ndVNkdOrEc9UkVEyvHkZNm1LRXCCOOaRsFS1iIrHqiI7CfdUotkmJ6ItSYl6XT8HwTirOSJmdvVdoeJ4c1Yrbw2j17OP9DbKnKGRP/wAqm4WspURXLUwIic/tG/zHtZYcso/g2k9J/N0Pb4v6o/OGHDp2zwtRraCJ3jJ7y/U1d71bSwQPgoJElqXJupI1Pdb4+KmXPb1ZVxz3lrU4bpaxtyR+PVp63i2OlZrhne0+flDJslC3Ve0SjsvZtS10T1lkja3DVRicc+a4QsHZfpSLSFhmvl4kbBV1rEfIs7kb2EXNGqq9VzlfROhZSJ23ln8HL4lqIyZvZV6Vr+vm59Y26zKykRGN4IiIidCmta7Z40bLQaY4uXLX3B6YRv8AA1efmvAhMM1c39Eo2h7SKfStM+hoVZPeJG+7HzSBF+8/x7m9fIpFbMtNTsr762pnuVx40VAir20zncO1kXm1ueSfE5e5CGSbW2V7NPHdZkvKXWrbHXT9r20iVOXNld+8iKmU8PTkW/pvRGn9DWyO961mpVrnJvMgm99sXg1n33ePFECETO6yKxHdg2TWm0/UqLJabdSvgTh2vsqMjT+053H0ydl32x3O4zrQ6RtnZRN4JNNGjn+jfhannkMbWivdHNaey3HTLmty4o3luvaNsLMK6ksqoverP5lfVNr1FqKdtTf7zM9ycmI/Kp4IiYahk17aiPuq/G7OHgeW/XNbb5dZWjoXWd2ud7uWn9SwwwXal99jYmbqOYnxJzXOMouU5opXOzO1VVdtKbU09TPLS25XOknkcqqrMKxrePPP4IXkTvG8uPW0z3ZZKVrmtWk7xEvQqBOQEgAAAAAAAAAAAAAAAAAAAAAAAAAAAAAAAAAAAAAAAAAAAAAAAAAAAAAAAAAAAAAAAAAAAAAAAAAAAAAAAAAAAAAAAAAAAAAAAAAAF4AB8VURMqRPXut6bRlqR6NbNcJ8tpoVXCZTm937qfVeATEDG07QqPbBfVuWtvY41R0NtYkSJnm9cOf+SehGKCKS4Vs9yrHdrK+RZFc77z1XKqvzJr3ht6XFE+KVeXaejR1WaY8MOmaz1UrXTu7PtHLlY0THD8DLr7vHAixwIj3pzXohE6e9o5vNdm1PL0r3K6ilZ5fJTh002626NtZ9odytscVDeKVLjSxIjWrI7cniTuR/VE7nIvmZVPp/TlmSCv11dXSVFQxssdqoky/ccmU31T4c92U8zm3x+Us7Xm07y7Wn1t8XWk9GvXHWkbQ20+vLPU4hsluvFZWOThA6NqI1fFWqqqnoZFNrS+Sw+xbPdFLQ0mcJP7NvOXxVeDU81cpR7KFrsRxe+3u9XL39IcrbBtTmd29BZ6agzydOxjXIn9pcp8jOg2da31PiXVWpZ6aNePs8L95fk3DE+pjWsQybOfWZ83S3b4Nblme7IRm15rf+07Mrv2cx5/A7Y9hNnRcy3m6P8txv5APEez+LHcu2BOC1lqTx3ojP/wBBmncY/SF2/wB63/0hB4k+za6ar2vW2FaqeGhuVOiYkhiYyTKdeDcL8smauxanpnb9q1PdaSROLV3kXC+mCTdHiOT0VvWVGhLy50lVBdNP3BXYmp6aJJoWr1VGrhW+WDf6qptR6NngdeltOpqebLWLWUe/MiJzVX43k895QMZms9023ju1/wDQnQqUTaxdfQ9iqfC2nb2nlu80X0NUy06e1YqusM7bRdM8LbWyosUq90UvRf3XEiNqybRLOh1NpDSzE/o7ZH3Wtb7zbhdkTdaqdWsTl9CI1VDX6euTqa5UCwVEa57OoavFO9F5KnimUG0sqW5J323N6x2VZKc8bb7My/6l1BqZ/b3esmniRctjxuxMXphqcPxU522N2q77bLOz7BtROjHLvZ4dVT0RSOS0RzbdF2bPzxEbJnJEztv1VYMHJbrLd6QsVLbrHUa1v0KSUFIu7RUz+VVPnCZ72ovzwvcbDa3faV1bSaVtsaR2+zojHNbyWTdRMf2WrjzcprjZiNupefJjwajWxNfqGsVldrC6oskCPbltFEvwuVv7Sp8Lejcd5iaVsm7Gy61W8+eRN6PfXO6nRfNU+QlqZsszPLCY79O8vScI0EUrGe8dZ7fCPV9p7DW3iqW56jrJ6id/Hce9Vd5KvTyTgShOH+Zlkz+VWqq0XBYtHPqPy/d6PZ001JT0UXZU0LImdUamM+J3Ezabd2KvFhpiry442j4LGBe61bfZ6moauHo3dZ/EvBDR60q3OjprbE3ellfv7qc16NT1VfoWY681ohdpq/eamvzzg017x3cvjufatcEefVZ+xe1JRaJWuVv2tfO56qvVjfdb+CqTTTtsSzabttt601OyN38WPe+uTZHnqdmUdIbMASAAAAAAAAAAAAAAAAAAAAAAAAAAAAAAAAAAAAAAAAAAAAAAAAAAAAAAAAAAAAAAAAAAAAAAAAAAAAAAAAAAAAAAAAAAAAAAAALyMevrae3UM9ZVytip4GLJI933WoAJajV2rrfo+0urKt2/M/LKenavvyu8O5O9ehUVmpKna1r+e517JG2ej5xKuEaz7kXm7m5fPwCUTOyuJ5p3QfUd0u1/uH6ZuqPzV73YLjDFa1cbrEX7qd/5ko2jVMVz2jvoadjWUltjZSsYxMNajU3nIidOK49CVmCvNeIYTMzO8q9TflrMtFUU80FlbFAmHNam8jea55my5O3lXqbtqWjDy0bLRrets29mqi9tpaipr42w0Tavs3I50Lso1yJ91yoqKiKSbRTd+a5Trxy5qZ9VU4lrRXu19XbxPQ4NPlz22xV3l3P/AB6nS8/KG2utbqi/zLLNQ2W2SPiSF00EDVlViJhG7y7y4xw4YNwZTnpEdGi1q8G1V58W0fj+z1qMs09eWRtY3UVU1rUREYkkiNROmE3iTG3Opj0ajzccBvMf9n0ekRhbBfOmo6pU8ZZf/USc2/tMejUeangOTyyR+UvSosti1D01DUY6frEqfmSk3PtEejTeXngWb+uPq9QjUVBrCDHZalqWqnL9ak/Mkpu/aKejSeW/geo/qj6vUtbS3XaHRORY9Stkx0mVJM/3mmyN37RT0aTyv8E1Ufeh6t2x6+2gUbFWemtVwb1ajFaq/JU/A6jejPSWi8jk4Tq6RvtE/KXrUc1PqLT+oqeV9z05UWa8ImW1FI1HMkXue1cZTx5oSF7GSN3ZGNe3ucmU+p04mJ7S5sTt2fP8tL0nbJWYl7+1YtG1o3VbLd7jPb2UE9bNNSMdvMilfvoxf3c8U9CY3TSVJWI+SjX2abnjHuOXy6eh1GjTPMd3zvd6zV8Gw5fFi8NvpP8AvwQekq56Gsgq6aRYp4HpJG9vNrkXKKd9xtVXbJUZUxbiKuGuRctd5KbzCl4vHR5Js6nSZtNO2SPlPlLJtdHLqG+PWplVXSOdNPIvN3HK+qqpudEUi9pVVyouMJE3h15qRlty13U6i2/RZoNL9qzxSe3efk6vAcO83zT27fumDWtYxrWtRrWphETohy6Iau+6HpIjaNoAAA8zqqamGkp3z1D0ZGxOKr+HmGUVmZ2FeXLTFSb3naIaKxU/6Z2w2+ncm8yKdrlRe6Nu9+KGy2OQ/pLaDcLk5F+yppJE8Fe5ET6ZN3DG1IWRG0RDyHE8nPrLfDp+TUtk9rltk9Z3X30QASAAAAAAAAAAAAAAAAAAAAAAAAAAAAAAAAAAAAAAAAAAAAAAAAAAAAAAAAAAAAAAAAAAAAAAAAAAAAAAAAAAAAAAAAAAAAAAAAAAKe2236o/1fpmlcqrUYnnRPv+9usb5Z4+iGs1k6BdvNtWvcjKRr6VVe9cNwiZTj0TeCVd58i3daGnLHR6G0h2GU3qeJ1RVSf+JIjcuX6YTwRDV7Wrqts0BWMa5ElrXtpmr4OXLv8ACigjuyiNoRefCoy2zSXCvrbnMqrJUSK9yr3uXeX8TvtMXZ26NcYV+Xr68je0des2XaevLjhzdZbtVr6i3Nkllv4ROXrhRJ/Uv/hX8C6e0pt2lVHcr3h2aGRPYKx3VZmp/hGhl/UKxv8Atmr/AITzWp7wjU94fQeAR/KvPxj9DgE/yr/OP0SoGsO8AAAAAAAAAAAAAAAAAAAh2uZ/do6fHH3pPyOnXCfr1Iv+yX/iNvTR3Tp+0vOceye5j+c/2V8e/wC2ny/u3mk4lisEKqmFkc56/P8AyNjbYUp7XSw9WxNRfPBTnnxq7TvaZdTg9OXSV+O8tzS4/Z4KV9IhlAxF4w7pS1NbbpYaSodBK5Uw9M9F5ZQ+XWmqau3vhpahIJnKmH5xwzyynIzpaKzvJS0RO8tfVYsmXFNMVtplGsxZMuGaYrctvVAL1TXCllZDX1iTu5tb2yvVvmi8jjdbUlr3UqKpktY9cujZlUa3HNVU3sc1t1rGyMd+btHR5HXYtRimKZr83w33/wDw1mk+z9Ml97z5R5fOVmbBWNW4XyRVTeSGFMeCud/Ikex3Sktkskt3qZUdLdI43sjRPgjTKple9c5+RZJLUxsqV2WUCBmAAAAAAAAAAAAAAAAAAAAAAAAAAAAAAAAAAAAAAAAAAAAAAAAAAAAAAAAAAAAAAAAAAAAAAAAAAAAAAAAAAAAAAAAAAAAAAAAAAIXr7Z5SazhZO2X2W5QMVkcqplr057r06pnkqcsk05IBjau7J5R1BNqCh3NOX2adGUUqvjhldvIzKYy13VuOXTmS3bDUOuO0GKgXdaynp42bzU4rvZcv4oZQyx15rRDXneEZ7csTLS07o3wM7F6OaiIiKiGmfaqukd2lHKr/AAau6v15nWpMbeHs050+Sk70ce8Tv4u7cjUY7xteG5mdu08rl5IxV+hH6m41/ZrBUM3N5OKq3CqhuWnasy5982Xbls0qx4oh0KYcW/NXqk2hmKlDVu75kT5N/wAzQWejutyidS0c6xQI7ef7+6iL3rjipy9T1mF+SaVneXsuAR/KvPx/s5Gjw6rUR7PDbavfvt/lZPoa2y0FTbqR0VVV+0OV2UVc8ExyTPE56zJatp3rD2jT0OnyYKTXJfmlsgVjcAAAAAAAAAAAAAAAABCdW/rF/oaZvFd1qL/acfJl9u2gNbzSOVGpnuYn8zcw9KTJHhwbvM8Z/mavHjj4fWUWn2/FYj0n9ITfCN4JyTkM5RFNSUPT9uhvv1AADkAAr/WNsjo6ttTHI9XVe+9zXdFTHLwM7UUS3PVlstjeUjo4083vRM/I3sFpmNvRGnjwzLyfGdLXFljJWfe3ZccvvqIp6R+r0bYoPZdPWynXKLHSRNVF8GIZ6NRjUYiYRvup5IXDlx2S+gAAAAAAAAAAAAAAAAAAAAAAAAAAAAAAAAAAAAAAAAAAAAAAAAAAAAAAAAAAAAAAAAAAAAAAAAAAAAAAAAAAAAAAAAAAAAAAAAAAAAADzxtO/wDmzKvTsoP/AOZKdqmz+vuFbNqa2TRr2VMizwuVUciMT4mryXh0XuLsH/ZCuLbdWpqvcldkpzIMaKjqbzUwI+mgfPHnCP3MnacmdfOPw2s4Lr10EZI5q1fL+i+1Qr0VmPqfLjHdnQb1ZRvZE3jvbmMF+r96GpOsrmmK7w19H7stuNFbDHNtMMi1abqbhb0rqSrZHJvq3dVVTl+8nI32ikl/RU281ez7ZVZ544lN8sVty2Uajbd1tJwzJnxe2xW2nefp8XV4Fz/Z537b9P7udj/T8NatPcWK+nRqqkrlR2F6Iim+kngi4yTRs/iciDLOOY3qoiJnsz0Ea+mT2efrX17/AJS6tslK+9MR+LsQxUudAq49tpsp/tW/zIZclvRmo+1YP64/OGUYy3GgTnXU3+9QxZclvReo+1YP64/OGSY7K6jkXDKuBy9ySIpiymto7wvVV1GK3u2ifxhkDpnoYi0AAAAAAAfHORjVeq8GplfQ1uoKv2KxVMmcPexY2p4u4fzJ2Z4q81ogm3LG8+TR4jmjFprz6xt+aN6RatXfqutcnJrnZ8Xr/LJ3aTqaW3WisqqiVrGLKjfFcN5InXmbGfw0iqM8Ta0RDi8Hj2uqvmn4/WVvB8uPT6e+XJO0TP8AbsmOM/iQqSsueqJnR0/6tbkX3l48fPvXwQ1V97Y8Eb27vRvKZtVqNfPLTw0/3u2l11bS0SrFSolTMnPDvcT16r5HX/R6jp7XPDDHvTPiX7R3F2fDu9CKYJt1lqTqslr1tM9HT1nGMWHwY/FP0c77HjrjmsRvO3dk2m2a61XQNr7VBTNo3PVrX77GZVFwqe8uSYbC7ks1guVuc5N6nqUla3ruvbhfq36nSjBSF0qb8X1mTtO3yj93Nxz02aWw7MdWJq623S8+y9jBUsllclQjnbreKIiInkXiRERXpAsyXyZb8+Sd5DnhepF7/tB05pqr9juFa72pEy6GGNZHMT97HBADGbRHdKDS6f1ZZNURSPtNc2dY8dpGrVa9ueWWr08eQTsyRW0T2boECQAAAAAAAAAAAAAAAAAAAAAAAAAAAAAAAAAAAAAAAAAAAAAAAAAAAAAAAAAAAAAAAAAAAAAAAAAAAAAAAAAAAAAAAAAAAAAAAAABj11KldbqqkXGJ4Xx/wB5qp+ZkdQIlLzHpF74W1dBL7ssMmVReeU91fqhudoVoqNIa6ku8cDnW64PdI1yct5fjZnouUynmc3X06xZu5sUZacst/h145bUloYss4cnM53OlWuttRTI5GukbhHLyRUU7KWqhrIGzU8iOY5On4L4nFw3jHeLeUF6WpbltDuZsftMc09U0vW9eas9ESp7RfW4od+WGmc9Vc5j0VvmmOPEma8TqW1WHbmju47mY8OrrHsomYr8HXR5NIUbkRZqmold1VcJ/MkJvzr7+UQ0HP8A4dSetrTMugj/APQ+3ftzfNP5EgN77fk9IaLn/wAOxesugjyaOt+f62f5p/IkJv8A8QyekNBz/wCHYvWXQRx+jaNf6qpnYviiL/IkZ0I4hk84c9zrcNxz2mXRRVLDe6X3aO55avNN9zcfihKl4pjOEOp9sw29+rlubXT6vF0xZNvx2dJD6q46hs0jEqKqOVHfCjlR6L+ZttJ6efr3Wj31DHttdK7eqF3sYYnBrEXvcqfidrH7LNHhhbhxxjxxWHNtrtdppibX339erQzZJzZJs6aDW9PIiNroljd0fF7yL6cy/wCq0tYK2gjoKiz0UlMxu6xnYphqeCpxQqtp5j3Wzu7+DjtLdM1dvjDz/LG2yoaK40dxjV9JO2VE5oiYVPNFNpfdi07a91Xpi5tpWrxSCoc7LPBr0zlPBUOfalq93QmInu9vp9Ti1Eb4p3eIrz0tzUnaVfa2rFdWQUSO92NvaOTvcvL6Ex/0KX6tnhnuN8olc7CTOa173NRP2VxhVx5FGnrtG6+IiI2h1+PZ+bJXFHaOv59vo5GW18tufJbeVWpSVTaOOtfSzOoVl7PtVau45ycVajuWT1VJpa2P0p/RtYU9g9nSFG8Mpjk5P3s8c95Mxv27oUxv09Fu0dlK22ppJrfHJTbjIUT4E4bi9UU2cGwq5LNIlRfaZkCL7jo4XOc5O9UXCIcLNS8XmL9Zd53cF6WxxNOzgcktfJc6GB6NfVwMcvPL0N5V7DYKex1Tqa6T1VzaxXQN7NrInOTjuqnFcryzk4EYMkxvFZd96C2fFHvWh56aNbsWXOt7usCr7OtKue5U7RN38znsVvNtoLpW2erhSG5VTvspXqqK5W84lzyVMZ8TCm/LG/dmz3ibzMdmFJ67J7tQ1VLpfS+aOZIrhWP7GBypxYnN7/ROvihVGvbu7WW0B9PA/eoaHNPGqLwVG/G71Xh6CFmLHz2iGd52jo1dTlilJs01rsLKuP264OkkfN7+4r1yuerl5qqklRrWsajUwicETuQ2sOmravNZu+jS1GstFuWjm9+stdoKodYNqVDTwuVIZpVp3Iq82PTgnouDGt6LUbUbSyNPeSsgTh3oqKv0Q5GWvJearNTO+SXf02Sb0i0qtDG2KHpvOeIXmprDogAAAAAAAAAAAAAAAAAAAAAAAAAAAAAAAAAAAAAAAAAAAAAAAAAAAAAAAAAAAAAAAAAAAAAAAAAAAAAAAAAAAAAAAAAAAAAAAAAAAAwbxaKK+2ya3XCBJqeVPeRei9FReip0UzgImN42S83ah0xedndydI1HVVplfiOdEw1e5rv2HePJfHkejZ6eKqhfBPEyWKRMPY9qK1ydyovMqy4KZY2nutTizXwTvHb0RtuoC33WluceYH4enxRv+JPQkmrNjW/K6u0tO2nenvLSSOVG5/cf08l4eJwsuC+KfFH4u7MRMbS7WLUUyxvWfwcLl2nerUEaq67UWmZfZb5bZWr910rcZ8nJlHHnHXyaKlp3r0ekcWmvy06XjdJSMwazpXqqS08jV6bjkd/I5DoW0Fvuy7Tm14lT71ZSY0P9Lrd1ZUp5sT+ZoNz7Dk+DpNH+I4vi3xHn6tpHubHTUtRPI7g1iImXL5JxNNvRoL+cw3nPtxGkdomUgc5GNc52MNTK5XoRi20961ze/wBDU8kVIqo5z2SKrURG889XKncaMRO+0O3i0tMXXvLoTO0buBl1WXNO0ztCwdhNXA6gvdG1U7ZJ2TZ/aYqYT5Ki/Ml2hNB0mi6WV3brVXCoREmmwqNwnFGtTonnxNjyQqpPWU1rsl+DU6k1BRaYsc91rVXs40wxic5HLyanj+AGSJnZsKqrpqKlkqKueKCBiZfJK5Gtb6qea7lcL5ryqWuudUsVEjvsYGKu4xO5req/vKG1h01r9e0Jc3U6yuPp3len+kTSDl3f6RUGVXHxL+OCg6/T1HBb5ZInSI+JuUVzs58DVdHJpqVpMw6O8OHi1mS14iXqCORk0bZYpGyRvRHNcxUVFRU4LnqniVzsVudTXaNmpp3OcyjqVihc7oxUR276Kv1Ocl3WFJ6LIBAzAABRm2fTsVru9FqGgY+J9W9WzuYqojZm4VrspycqJ6qha2tLSl80ddLfuI6R9O50WU5SNTeaqeqfUkVXr13hZMdHnbSUeUqpV4qqtb495rrRektcMzew31lVHIqu3UTgb+jjvKjFmjHEuLxC3uw2c+nnLMTul9bWxW+ndNMvBOTerl7kNfpjS912h3lrn70NviXE1QjfdY39lne5f8zoZMkUjeXLy5bZJ3lyceO2S3LV3MGCMccsN1shss961nLfahirT0W8/fVOCzO4NTzRMr8i8bRaaKx2uC3W+BIaaFMNanNe9VXqq9VMbzvaZYLMOPliIjtC+I2ZoAkAAAAAAAAAAAAAAAAAAAAAAAAAAAAAAAAAAAAAAAAAAAAAAAAAAAAAAAAAAAAAAAAAAAAAAAAAAAAAAAAAAAAAAAAAAAAAAAAAAAAAAAAAAAHFzGPTD2NcncqZT6nIANXX6bsl0/69aKGfuV8DVX5m0AjZKOpoLSSLn+jltz39ghIgI5YS11BYLPa3b1Ba6Old+1DA1q/PGTYgRtCVTbQdnld+lnap0s97K9ru1mgidh6uT78fj3t6lsrxyTuhXavnCxXOzvaW3UapabujYLwxF3FxutqETnhOj+eW/I1G1bQkjnO1TYmOjqoV7SqZDwcuOUrcfeTrjzCWNbeTG9fOEY2o3mTU2uktFPNvUdB9j7q8Efzkd59PQiumJEW5zySvRZHx5RXO4qqrlVyvNVM8dJvbZsaSYi87qdRlilZtPk09fEzSPmlkcbYoo440wxrd1re7Bh3S5Q2+me5z0WZUVY40Xiq/kdCIiIiIVZcsUr17uXa02nee67BgtkvG3ZrLtNU3e5w2O2sdLNLKjFRv3n9E8k5qpYuxjSfY0kupqyL7eoVWUm9zSP7z/wC0v0TxNXU5vuQ05nfu3NFgmPHaOs9nTx12WDpLTkOldOUtriVHvjRXTSJ9+VeLl/LyRDd9ckCyI2hIAAAAHHvAAR6n0Jpalr310Vio0qHuVznK3eTK8VVGrwTj3ISECOWEuMcbIo0ZGxrGpya1ERE8kQ5AAAAAAAAAAAAAAAAAAAAAAAAAAAAAAAAAAAAAAAAAAAAAAAAAAAAAAAAAAAAAAAAAAAAAAAAAAAAAAAAAAAAAAAAAAAAAAAAAAAAAAAAAAAAAAAAAAAAAAAAAAAAADCLwVEVOqL1AAUJetjGoXXmrlty291JJM58KLMrFY1VyiKipwxnHAvsmJlCqaLVP6Y2KJFOyr1LWR1G4uUpKZVVru7feuFVPBE9S4DLeWKutIhY4xxshiZFExrI2IjWtamEaicERE7jk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761318" y="436128"/>
            <a:ext cx="108012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仿写</a:t>
            </a:r>
            <a:endParaRPr lang="zh-CN" altLang="en-US" sz="32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A1A10B2-CE78-6A4D-8987-BCB3984DCB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2864"/>
            <a:ext cx="559476" cy="545460"/>
          </a:xfrm>
          <a:prstGeom prst="rect">
            <a:avLst/>
          </a:prstGeom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93566" y="987574"/>
            <a:ext cx="8358214" cy="57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    请你仿写一个和景色有关的排比句吧！</a:t>
            </a:r>
            <a:endParaRPr lang="zh-CN" altLang="en-US" sz="32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8566" y="1707654"/>
            <a:ext cx="4811546" cy="3046988"/>
          </a:xfrm>
          <a:prstGeom prst="rect">
            <a:avLst/>
          </a:prstGeom>
          <a:ln w="127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漫山遍野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的树，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像浓墨重彩的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绿色画卷，像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绵延不绝的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天然屏障，像严阵以待的戍边将士。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492" y="1851669"/>
            <a:ext cx="2743956" cy="29036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281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560" y="637227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但是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，看到它们，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我立刻就会想到故乡苇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坑上面和水中的那个小月亮。对比之下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，我感到这些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广阔世界的大月亮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，无论如何比不上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我那心爱的小月亮。不管我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离开故乡多远，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我的心立刻就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飞回去了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。我的小月亮，我永远忘不掉你！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475656" y="1213291"/>
            <a:ext cx="65527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907704" y="3939902"/>
            <a:ext cx="2968055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itchFamily="2" charset="-122"/>
                <a:ea typeface="宋体" pitchFamily="2" charset="-122"/>
              </a:rPr>
              <a:t>故乡的月亮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611560" y="1717347"/>
            <a:ext cx="59766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132337" y="3939902"/>
            <a:ext cx="2247975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</a:p>
        </p:txBody>
      </p:sp>
      <p:sp>
        <p:nvSpPr>
          <p:cNvPr id="6" name="椭圆 5"/>
          <p:cNvSpPr/>
          <p:nvPr/>
        </p:nvSpPr>
        <p:spPr>
          <a:xfrm>
            <a:off x="3563888" y="2088713"/>
            <a:ext cx="864096" cy="627053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27784" y="3057162"/>
            <a:ext cx="3384376" cy="73872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6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6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2301271" y="267494"/>
            <a:ext cx="46469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作者为什么要这样写呢？</a:t>
            </a:r>
            <a:endParaRPr lang="zh-CN" altLang="zh-CN" sz="3200" dirty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1087017"/>
            <a:ext cx="5960530" cy="404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087017"/>
            <a:ext cx="4758235" cy="4045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617" y="1087017"/>
            <a:ext cx="3949743" cy="407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670" y="1087017"/>
            <a:ext cx="3393842" cy="4072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2860571" y="2191151"/>
            <a:ext cx="4623020" cy="15327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7200" b="1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美妙绝伦</a:t>
            </a:r>
            <a:endParaRPr kumimoji="1" lang="zh-CN" altLang="en-US" sz="7200" b="1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36512" y="-20538"/>
            <a:ext cx="9217024" cy="5400600"/>
            <a:chOff x="-36512" y="-21083"/>
            <a:chExt cx="9217024" cy="5185121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1646" y="-21083"/>
              <a:ext cx="5136618" cy="5164038"/>
            </a:xfrm>
            <a:prstGeom prst="rect">
              <a:avLst/>
            </a:prstGeom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590" y="-19822"/>
              <a:ext cx="1068674" cy="338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-19821"/>
              <a:ext cx="2232248" cy="5162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9" name="Picture 11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12" y="-20538"/>
              <a:ext cx="1848158" cy="5184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2" name="TextBox 5"/>
          <p:cNvSpPr txBox="1">
            <a:spLocks noChangeArrowheads="1"/>
          </p:cNvSpPr>
          <p:nvPr/>
        </p:nvSpPr>
        <p:spPr bwMode="auto">
          <a:xfrm>
            <a:off x="-36512" y="4250581"/>
            <a:ext cx="1765809" cy="76944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kumimoji="1" lang="zh-CN" altLang="en-US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对比</a:t>
            </a:r>
          </a:p>
        </p:txBody>
      </p:sp>
      <p:sp>
        <p:nvSpPr>
          <p:cNvPr id="33" name="文本框 6"/>
          <p:cNvSpPr txBox="1"/>
          <p:nvPr/>
        </p:nvSpPr>
        <p:spPr>
          <a:xfrm>
            <a:off x="1619672" y="4192009"/>
            <a:ext cx="3960440" cy="9725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对故乡的思念</a:t>
            </a:r>
            <a:endParaRPr kumimoji="1" lang="zh-CN" altLang="en-US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-252536" y="290141"/>
            <a:ext cx="2598710" cy="92333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en-US" sz="5400" smtClean="0">
                <a:solidFill>
                  <a:schemeClr val="bg1"/>
                </a:solidFill>
                <a:latin typeface="楷体" pitchFamily="49" charset="-122"/>
                <a:ea typeface="楷体" pitchFamily="49" charset="-122"/>
              </a:rPr>
              <a:t>比不上</a:t>
            </a:r>
            <a:endParaRPr lang="zh-CN" altLang="en-US" sz="5400" dirty="0">
              <a:solidFill>
                <a:schemeClr val="bg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027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2" grpId="0"/>
      <p:bldP spid="33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5616" y="1415254"/>
            <a:ext cx="7416824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认识“徘、徊”等</a:t>
            </a: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15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个字，读准多音字“燕”。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6128" y="483518"/>
            <a:ext cx="2481672" cy="561692"/>
            <a:chOff x="179512" y="411510"/>
            <a:chExt cx="2481672" cy="561692"/>
          </a:xfrm>
        </p:grpSpPr>
        <p:sp>
          <p:nvSpPr>
            <p:cNvPr id="12" name="文本框 14"/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学习目标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115616" y="2792737"/>
            <a:ext cx="741682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3200" b="1" kern="0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kern="0" smtClean="0">
                <a:latin typeface="宋体" panose="02010600030101010101" pitchFamily="2" charset="-122"/>
                <a:ea typeface="宋体" panose="02010600030101010101" pitchFamily="2" charset="-122"/>
              </a:rPr>
              <a:t>默读课文，能说出作者由月亮想到的往事，并能体会作者对故乡深深的怀念之情。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43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23528" y="1779662"/>
            <a:ext cx="5884803" cy="70942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我的小月亮，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我永远忘不掉你！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"/>
          <p:cNvSpPr txBox="1">
            <a:spLocks noChangeArrowheads="1"/>
          </p:cNvSpPr>
          <p:nvPr/>
        </p:nvSpPr>
        <p:spPr bwMode="auto">
          <a:xfrm>
            <a:off x="323527" y="2934692"/>
            <a:ext cx="8496945" cy="107721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algn="l"/>
            <a:r>
              <a:rPr lang="zh-CN" altLang="en-US" sz="3200"/>
              <a:t>    “</a:t>
            </a:r>
            <a:r>
              <a:rPr lang="zh-CN" altLang="en-US" sz="3200" dirty="0"/>
              <a:t>我的小月亮”放在了前边</a:t>
            </a:r>
            <a:r>
              <a:rPr lang="zh-CN" altLang="en-US" sz="3200"/>
              <a:t>，强调突出</a:t>
            </a:r>
            <a:r>
              <a:rPr lang="zh-CN" altLang="en-US" sz="3200" dirty="0"/>
              <a:t>了“我的小月亮”。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23528" y="915566"/>
            <a:ext cx="5884803" cy="709425"/>
          </a:xfrm>
          <a:prstGeom prst="rect">
            <a:avLst/>
          </a:prstGeom>
          <a:noFill/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我永远忘不掉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你，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我的小月亮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6660232" y="555526"/>
            <a:ext cx="2304256" cy="1719014"/>
          </a:xfrm>
          <a:prstGeom prst="wedgeRoundRectCallout">
            <a:avLst>
              <a:gd name="adj1" fmla="val -69821"/>
              <a:gd name="adj2" fmla="val -180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哪句话的表达效果更好一些？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90879" y="4012639"/>
            <a:ext cx="2162240" cy="707886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倒装句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5" b="99506" l="6596" r="92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05299"/>
            <a:ext cx="743359" cy="79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07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10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059582"/>
            <a:ext cx="85689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我现在年事已高，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住的朗润园是燕园胜地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每逢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望夜，一轮当空，月光闪耀于碧波之上，上下空蒙，一碧数顷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，荷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香远溢，宿鸟幽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鸣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荷塘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月色的奇景，就在我的窗外。然而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每逢这样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的良辰美景，我想到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的却仍然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是故乡苇坑里的那个平凡的小月亮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699792" y="4157012"/>
            <a:ext cx="3816424" cy="64698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对家乡月亮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的喜爱。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39552" y="3579862"/>
            <a:ext cx="8136904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1550" y="4083918"/>
            <a:ext cx="635470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资料带 11"/>
          <p:cNvSpPr/>
          <p:nvPr/>
        </p:nvSpPr>
        <p:spPr>
          <a:xfrm>
            <a:off x="3519500" y="162243"/>
            <a:ext cx="1944216" cy="969347"/>
          </a:xfrm>
          <a:prstGeom prst="flowChartPunchedTape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成长经历</a:t>
            </a:r>
          </a:p>
        </p:txBody>
      </p:sp>
    </p:spTree>
    <p:extLst>
      <p:ext uri="{BB962C8B-B14F-4D97-AF65-F5344CB8AC3E}">
        <p14:creationId xmlns:p14="http://schemas.microsoft.com/office/powerpoint/2010/main" val="29745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8"/>
          <a:stretch/>
        </p:blipFill>
        <p:spPr bwMode="auto">
          <a:xfrm>
            <a:off x="-15231" y="-20538"/>
            <a:ext cx="9213556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59023" y="-21083"/>
            <a:ext cx="9257348" cy="5185121"/>
            <a:chOff x="-34022" y="-21083"/>
            <a:chExt cx="9257348" cy="518512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1646" y="0"/>
              <a:ext cx="5136618" cy="5164038"/>
            </a:xfrm>
            <a:prstGeom prst="rect">
              <a:avLst/>
            </a:prstGeom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9590" y="-19822"/>
              <a:ext cx="1068674" cy="338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8264" y="1262"/>
              <a:ext cx="2275062" cy="5162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4022" y="-21083"/>
              <a:ext cx="1845668" cy="51845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-3669" y="4322044"/>
            <a:ext cx="1765809" cy="769441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kumimoji="1" lang="zh-CN" altLang="en-US" sz="44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对比</a:t>
            </a:r>
          </a:p>
        </p:txBody>
      </p:sp>
      <p:sp>
        <p:nvSpPr>
          <p:cNvPr id="13" name="文本框 6"/>
          <p:cNvSpPr txBox="1"/>
          <p:nvPr/>
        </p:nvSpPr>
        <p:spPr>
          <a:xfrm>
            <a:off x="1652515" y="4263472"/>
            <a:ext cx="3960440" cy="97257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kumimoji="1" lang="zh-CN" altLang="en-US" sz="44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对故乡的思念</a:t>
            </a:r>
            <a:endParaRPr kumimoji="1" lang="zh-CN" altLang="en-US" sz="44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532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7544" y="482781"/>
            <a:ext cx="7848871" cy="1057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作者为什么称故乡的月亮为“小月亮”？读到这样的称呼，你有什么感受</a:t>
            </a:r>
            <a:r>
              <a:rPr lang="zh-CN" altLang="en-US" sz="28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2800" dirty="0" smtClean="0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15616" y="3952096"/>
            <a:ext cx="6317476" cy="707886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作者对故乡和童年的深情。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331640" y="2499742"/>
            <a:ext cx="2088232" cy="646331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小月亮</a:t>
            </a:r>
            <a:endParaRPr lang="zh-CN" altLang="zh-CN" sz="36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95936" y="2499742"/>
            <a:ext cx="2520281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平凡、可爱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31640" y="1707654"/>
            <a:ext cx="5472608" cy="584775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ys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其他</a:t>
            </a:r>
            <a:r>
              <a:rPr lang="zh-CN" altLang="en-US" sz="3200" b="1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地方</a:t>
            </a:r>
            <a:r>
              <a:rPr lang="zh-CN" altLang="en-US" sz="3200" b="1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的月亮：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美妙绝伦</a:t>
            </a:r>
            <a:endParaRPr lang="zh-CN" altLang="zh-CN" sz="3200" b="1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644008" y="3219822"/>
            <a:ext cx="1044115" cy="584775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喜爱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2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3548" y="2802290"/>
            <a:ext cx="8244916" cy="1754326"/>
          </a:xfrm>
          <a:prstGeom prst="rect">
            <a:avLst/>
          </a:prstGeom>
          <a:ln w="635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提示：回忆能让你想到家乡的事物，然后表达出自己的感受，如家乡的槐花、家乡的小河等等。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613098"/>
            <a:ext cx="842493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    “月是故乡明”，在作者眼中，异乡的月亮再大再圆再美，也比不上家乡的明月，在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</a:rPr>
              <a:t>你的生活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中，有没有类似的例子？</a:t>
            </a:r>
            <a:endParaRPr lang="zh-CN" altLang="en-US" sz="3200" b="1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96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91247" y="893653"/>
            <a:ext cx="8025169" cy="3786214"/>
          </a:xfrm>
          <a:prstGeom prst="rect">
            <a:avLst/>
          </a:prstGeom>
          <a:no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624514" y="2138116"/>
            <a:ext cx="32362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其他各地的月亮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6876256" y="2503591"/>
            <a:ext cx="130645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喜爱思念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015515" y="893653"/>
            <a:ext cx="23953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noProof="1" smtClean="0">
                <a:latin typeface="楷体" pitchFamily="49" charset="-122"/>
                <a:ea typeface="楷体" pitchFamily="49" charset="-122"/>
              </a:rPr>
              <a:t>月是故乡明</a:t>
            </a:r>
            <a:endParaRPr lang="zh-CN" altLang="en-US" sz="3200" b="1" noProof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" name="文本框 16"/>
          <p:cNvSpPr txBox="1">
            <a:spLocks noChangeArrowheads="1"/>
          </p:cNvSpPr>
          <p:nvPr/>
        </p:nvSpPr>
        <p:spPr bwMode="auto">
          <a:xfrm>
            <a:off x="624514" y="3042200"/>
            <a:ext cx="270055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朗润园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的月亮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6" name="文本框 19"/>
          <p:cNvSpPr txBox="1">
            <a:spLocks noChangeArrowheads="1"/>
          </p:cNvSpPr>
          <p:nvPr/>
        </p:nvSpPr>
        <p:spPr bwMode="auto">
          <a:xfrm>
            <a:off x="5217231" y="1632879"/>
            <a:ext cx="78578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故乡的小月亮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0" name="右箭头 29"/>
          <p:cNvSpPr/>
          <p:nvPr/>
        </p:nvSpPr>
        <p:spPr>
          <a:xfrm>
            <a:off x="6071914" y="2886575"/>
            <a:ext cx="698507" cy="431800"/>
          </a:xfrm>
          <a:prstGeom prst="rightArrow">
            <a:avLst/>
          </a:prstGeom>
          <a:solidFill>
            <a:srgbClr val="00B050">
              <a:alpha val="58000"/>
            </a:srgb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文本框 14">
            <a:extLst>
              <a:ext uri="{FF2B5EF4-FFF2-40B4-BE49-F238E27FC236}">
                <a16:creationId xmlns=""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96436" y="281866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1" y="349434"/>
            <a:ext cx="366860" cy="456338"/>
          </a:xfrm>
          <a:prstGeom prst="rect">
            <a:avLst/>
          </a:prstGeom>
        </p:spPr>
      </p:pic>
      <p:sp>
        <p:nvSpPr>
          <p:cNvPr id="3" name="爆炸形 1 2"/>
          <p:cNvSpPr/>
          <p:nvPr/>
        </p:nvSpPr>
        <p:spPr>
          <a:xfrm>
            <a:off x="3209110" y="2561813"/>
            <a:ext cx="2008121" cy="914400"/>
          </a:xfrm>
          <a:prstGeom prst="irregularSeal1">
            <a:avLst/>
          </a:prstGeom>
          <a:solidFill>
            <a:srgbClr val="00B050">
              <a:alpha val="58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对比</a:t>
            </a:r>
            <a:endParaRPr lang="zh-CN" altLang="en-US" sz="32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4">
            <a:extLst>
              <a:ext uri="{FF2B5EF4-FFF2-40B4-BE49-F238E27FC236}">
                <a16:creationId xmlns="" xmlns:a16="http://schemas.microsoft.com/office/drawing/2014/main" id="{4A3C3B97-39E1-8A49-BBB7-0945BB059AA6}"/>
              </a:ext>
            </a:extLst>
          </p:cNvPr>
          <p:cNvSpPr txBox="1"/>
          <p:nvPr/>
        </p:nvSpPr>
        <p:spPr>
          <a:xfrm>
            <a:off x="663035" y="339502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主题概括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87D1F651-71EF-204B-84FC-94E7EED15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20" y="392179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15616" y="1491630"/>
            <a:ext cx="7380820" cy="2548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作者以“</a:t>
            </a:r>
            <a:r>
              <a:rPr lang="zh-CN" altLang="en-US" sz="40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”为线索，回忆了在故乡的</a:t>
            </a:r>
            <a:r>
              <a:rPr lang="zh-CN" altLang="en-US" sz="40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，抒发了离乡后的</a:t>
            </a:r>
            <a:r>
              <a:rPr lang="zh-CN" altLang="en-US" sz="4000" b="1" u="sng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en-US" sz="40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之情。</a:t>
            </a:r>
            <a:endParaRPr lang="zh-CN" altLang="en-US" sz="4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0342" y="1491630"/>
            <a:ext cx="9117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月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2504" y="2367920"/>
            <a:ext cx="2669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童年生活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51920" y="3291830"/>
            <a:ext cx="13348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640" y="1738908"/>
            <a:ext cx="7416824" cy="30239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海上生明月，天涯共此时。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   ——[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张九龄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望月怀远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/>
            </a:r>
            <a:br>
              <a:rPr lang="zh-CN" altLang="en-US" sz="3200" b="1" dirty="0">
                <a:latin typeface="楷体" pitchFamily="49" charset="-122"/>
                <a:ea typeface="楷体" pitchFamily="49" charset="-122"/>
              </a:rPr>
            </a:b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举头望明月，低头思故乡。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        ——[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]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李白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静夜思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=""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96436" y="339502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2179"/>
            <a:ext cx="366860" cy="45633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67744" y="882212"/>
            <a:ext cx="43300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描写月亮的诗句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8683"/>
            <a:ext cx="871296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一、</a:t>
            </a:r>
            <a:r>
              <a:rPr lang="zh-CN" altLang="zh-CN" sz="3000" b="1" dirty="0" smtClean="0">
                <a:latin typeface="黑体" pitchFamily="49" charset="-122"/>
                <a:ea typeface="黑体" pitchFamily="49" charset="-122"/>
              </a:rPr>
              <a:t>加点</a:t>
            </a:r>
            <a:r>
              <a:rPr lang="zh-CN" altLang="zh-CN" sz="3000" b="1" dirty="0">
                <a:latin typeface="黑体" pitchFamily="49" charset="-122"/>
                <a:ea typeface="黑体" pitchFamily="49" charset="-122"/>
              </a:rPr>
              <a:t>字读音有错误的一项是</a:t>
            </a:r>
            <a:r>
              <a:rPr lang="zh-CN" altLang="zh-CN" sz="30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000" b="1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3000" b="1" smtClean="0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zh-CN" sz="3000" b="1" smtClean="0"/>
              <a:t>。</a:t>
            </a:r>
            <a:endParaRPr lang="en-US" altLang="zh-CN" sz="3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A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渺小（</a:t>
            </a:r>
            <a:r>
              <a:rPr lang="en-US" altLang="zh-CN" sz="30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miǎo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篝火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g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ō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u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萌发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m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é</a:t>
            </a:r>
            <a:r>
              <a:rPr lang="en-US" altLang="zh-CN" sz="30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ng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3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B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澄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净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chéng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清澈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ch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è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莱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茵（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l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á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i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C.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旖旎（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n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í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祥瑞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ru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ì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无垠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í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n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en-US" altLang="zh-CN" sz="30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D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顷刻（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q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ǐ</a:t>
            </a:r>
            <a:r>
              <a:rPr lang="en-US" altLang="zh-CN" sz="3000" b="1" dirty="0" err="1">
                <a:latin typeface="汉语拼音" pitchFamily="34" charset="0"/>
                <a:ea typeface="楷体" pitchFamily="49" charset="-122"/>
                <a:cs typeface="汉语拼音" pitchFamily="34" charset="0"/>
              </a:rPr>
              <a:t>ng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巍峨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é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燕山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</a:t>
            </a:r>
            <a:r>
              <a:rPr lang="zh-CN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ā</a:t>
            </a:r>
            <a:r>
              <a:rPr lang="en-US" altLang="zh-CN" sz="3000" b="1" dirty="0">
                <a:latin typeface="汉语拼音" pitchFamily="34" charset="0"/>
                <a:ea typeface="楷体" pitchFamily="49" charset="-122"/>
                <a:cs typeface="汉语拼音" pitchFamily="34" charset="0"/>
              </a:rPr>
              <a:t>n</a:t>
            </a:r>
            <a:r>
              <a:rPr lang="zh-CN" altLang="zh-CN" sz="3000" b="1" dirty="0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30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72200" y="147246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1770" y="426085"/>
            <a:ext cx="2402205" cy="561340"/>
            <a:chOff x="354" y="648"/>
            <a:chExt cx="3783" cy="884"/>
          </a:xfrm>
        </p:grpSpPr>
        <p:sp>
          <p:nvSpPr>
            <p:cNvPr id="5" name="文本框 14"/>
            <p:cNvSpPr txBox="1"/>
            <p:nvPr/>
          </p:nvSpPr>
          <p:spPr>
            <a:xfrm>
              <a:off x="983" y="648"/>
              <a:ext cx="3155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课堂演练</a:t>
              </a: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4" y="731"/>
              <a:ext cx="578" cy="719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899592" y="1864444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07904" y="1884769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45425" y="1884769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9592" y="2532841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41169" y="2520067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1409" y="2520067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3075806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39952" y="3108905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05465" y="3075806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99592" y="3684969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11960" y="3684969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73417" y="3672195"/>
            <a:ext cx="6748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zh-CN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3069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8313" y="310460"/>
            <a:ext cx="849694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阅读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画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线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的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句子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，联系前后句意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写出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对应的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四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字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词语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1.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最多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的是山和水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比如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山高月小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“三潭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印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月”，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数也数不</a:t>
            </a:r>
            <a:r>
              <a:rPr lang="zh-CN" altLang="zh-CN" sz="2800" b="1" u="sng">
                <a:latin typeface="楷体" pitchFamily="49" charset="-122"/>
                <a:ea typeface="楷体" pitchFamily="49" charset="-122"/>
              </a:rPr>
              <a:t>完</a:t>
            </a:r>
            <a:r>
              <a:rPr lang="zh-CN" altLang="zh-CN" sz="2800" b="1" u="sng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zh-CN" sz="2800" b="1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2.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后来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到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济南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才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见到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山，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一下子明白了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，山原来是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这个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样子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啊！ 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）</a:t>
            </a:r>
          </a:p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3.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我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在故乡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只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待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六年，以后就</a:t>
            </a:r>
            <a:r>
              <a:rPr lang="zh-CN" altLang="zh-CN" sz="2800" b="1" u="sng" dirty="0">
                <a:latin typeface="楷体" pitchFamily="49" charset="-122"/>
                <a:ea typeface="楷体" pitchFamily="49" charset="-122"/>
              </a:rPr>
              <a:t>离开家乡到外地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，漂泊</a:t>
            </a:r>
            <a:r>
              <a:rPr lang="zh-CN" altLang="zh-CN" sz="2800" b="1">
                <a:latin typeface="楷体" pitchFamily="49" charset="-122"/>
                <a:ea typeface="楷体" pitchFamily="49" charset="-122"/>
              </a:rPr>
              <a:t>天涯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         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800" b="1" smtClean="0">
                <a:latin typeface="楷体" pitchFamily="49" charset="-122"/>
                <a:ea typeface="楷体" pitchFamily="49" charset="-122"/>
              </a:rPr>
              <a:t>        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</a:rPr>
              <a:t>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76256" y="3027600"/>
            <a:ext cx="1800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恍然大悟 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76256" y="1966644"/>
            <a:ext cx="20342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kern="1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/>
              </a:rPr>
              <a:t>不可胜数</a:t>
            </a:r>
            <a:endParaRPr lang="zh-CN" altLang="en-US" sz="1600" dirty="0"/>
          </a:p>
        </p:txBody>
      </p:sp>
      <p:sp>
        <p:nvSpPr>
          <p:cNvPr id="5" name="矩形 4"/>
          <p:cNvSpPr/>
          <p:nvPr/>
        </p:nvSpPr>
        <p:spPr>
          <a:xfrm>
            <a:off x="6876256" y="4126884"/>
            <a:ext cx="16741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离乡背井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945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323528" y="915566"/>
            <a:ext cx="511256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季羡林</a:t>
            </a:r>
            <a:r>
              <a:rPr lang="zh-CN" altLang="en-US" sz="3200" b="1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（</a:t>
            </a:r>
            <a:r>
              <a:rPr lang="en-US" altLang="zh-CN" sz="2800" b="1" smtClean="0">
                <a:latin typeface="宋体" pitchFamily="2" charset="-122"/>
                <a:ea typeface="宋体" pitchFamily="2" charset="-122"/>
              </a:rPr>
              <a:t>1911—2009</a:t>
            </a:r>
            <a:r>
              <a:rPr lang="zh-CN" altLang="en-US" sz="2800" b="1" smtClean="0">
                <a:latin typeface="宋体" pitchFamily="2" charset="-122"/>
                <a:ea typeface="宋体" pitchFamily="2" charset="-122"/>
              </a:rPr>
              <a:t>），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山东省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聊城市临清人，字希逋，又字齐奘。国际著名</a:t>
            </a:r>
            <a:r>
              <a:rPr lang="zh-CN" altLang="en-US" sz="2800" b="1" u="sng" dirty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东方学大师、语言学家、文学家</a:t>
            </a:r>
            <a:r>
              <a:rPr lang="zh-CN" altLang="en-US" sz="2800" b="1" u="sng" dirty="0" smtClean="0">
                <a:uFill>
                  <a:solidFill>
                    <a:srgbClr val="FF0000"/>
                  </a:solidFill>
                </a:uFill>
                <a:latin typeface="宋体" pitchFamily="2" charset="-122"/>
                <a:ea typeface="宋体" pitchFamily="2" charset="-122"/>
              </a:rPr>
              <a:t>、教育家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等。</a:t>
            </a:r>
            <a:endParaRPr lang="en-US" altLang="zh-CN" sz="2800" b="1" dirty="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    其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著作汇编成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《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季羡林文集</a:t>
            </a:r>
            <a:r>
              <a:rPr lang="en-US" altLang="zh-CN" sz="2800" b="1" dirty="0" smtClean="0">
                <a:latin typeface="宋体" pitchFamily="2" charset="-122"/>
                <a:ea typeface="宋体" pitchFamily="2" charset="-122"/>
              </a:rPr>
              <a:t>》</a:t>
            </a: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9357" y="1260780"/>
            <a:ext cx="3240192" cy="25337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339502"/>
            <a:ext cx="741682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三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、品</a:t>
            </a:r>
            <a:r>
              <a:rPr lang="zh-CN" altLang="en-US" sz="2800" b="1" dirty="0">
                <a:latin typeface="黑体" pitchFamily="49" charset="-122"/>
                <a:ea typeface="黑体" pitchFamily="49" charset="-122"/>
              </a:rPr>
              <a:t>读古诗，完成练习。</a:t>
            </a:r>
          </a:p>
          <a:p>
            <a:pPr algn="ctr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月夜忆舍弟</a:t>
            </a:r>
          </a:p>
          <a:p>
            <a:pPr algn="ctr"/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【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唐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】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杜甫</a:t>
            </a:r>
          </a:p>
          <a:p>
            <a:pPr algn="ctr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戍鼓断人行，边秋一雁声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露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从今夜白，月是故乡明。</a:t>
            </a:r>
          </a:p>
          <a:p>
            <a:pPr algn="ctr"/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有弟皆分散，无家问死生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ctr"/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寄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书长不达，况乃未休兵。</a:t>
            </a:r>
          </a:p>
        </p:txBody>
      </p:sp>
      <p:sp>
        <p:nvSpPr>
          <p:cNvPr id="3" name="矩形 2"/>
          <p:cNvSpPr/>
          <p:nvPr/>
        </p:nvSpPr>
        <p:spPr>
          <a:xfrm>
            <a:off x="764307" y="3363838"/>
            <a:ext cx="756084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zh-CN" sz="2400" b="1" dirty="0" smtClean="0">
                <a:latin typeface="宋体" pitchFamily="2" charset="-122"/>
                <a:ea typeface="宋体" pitchFamily="2" charset="-122"/>
              </a:rPr>
              <a:t>月亮</a:t>
            </a:r>
            <a:r>
              <a:rPr lang="zh-CN" altLang="zh-CN" sz="2400" b="1" dirty="0">
                <a:latin typeface="宋体" pitchFamily="2" charset="-122"/>
                <a:ea typeface="宋体" pitchFamily="2" charset="-122"/>
              </a:rPr>
              <a:t>明明普天之下是一样的，但诗人为何偏偏说“月是故乡明”？</a:t>
            </a:r>
            <a:r>
              <a:rPr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endParaRPr lang="zh-CN" altLang="zh-CN" sz="2400" b="1" dirty="0">
              <a:latin typeface="宋体" pitchFamily="2" charset="-122"/>
              <a:ea typeface="宋体" pitchFamily="2" charset="-122"/>
            </a:endParaRPr>
          </a:p>
          <a:p>
            <a:r>
              <a:rPr lang="en-US" altLang="zh-CN" sz="2800" b="1" dirty="0" smtClean="0"/>
              <a:t>________________________________________</a:t>
            </a:r>
            <a:endParaRPr lang="zh-CN" altLang="zh-CN" sz="2800" b="1" dirty="0"/>
          </a:p>
        </p:txBody>
      </p:sp>
      <p:sp>
        <p:nvSpPr>
          <p:cNvPr id="4" name="矩形 3"/>
          <p:cNvSpPr/>
          <p:nvPr/>
        </p:nvSpPr>
        <p:spPr>
          <a:xfrm>
            <a:off x="1259632" y="4083918"/>
            <a:ext cx="66816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因为故乡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的</a:t>
            </a:r>
            <a:r>
              <a:rPr lang="zh-CN" altLang="zh-CN" sz="24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月亮</a:t>
            </a: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饱含</a:t>
            </a:r>
            <a:r>
              <a:rPr lang="zh-CN" altLang="en-US" sz="24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着诗人对故乡的思念之情。</a:t>
            </a:r>
            <a:endParaRPr lang="zh-CN" altLang="en-US" sz="24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4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6"/>
          <p:cNvSpPr txBox="1"/>
          <p:nvPr/>
        </p:nvSpPr>
        <p:spPr>
          <a:xfrm>
            <a:off x="2757455" y="1598315"/>
            <a:ext cx="5472608" cy="20101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    自由</a:t>
            </a:r>
            <a:r>
              <a:rPr kumimoji="1" lang="zh-CN" altLang="en-US" sz="4000" spc="190" dirty="0">
                <a:latin typeface="黑体" panose="02010609060101010101" charset="-122"/>
                <a:ea typeface="黑体" panose="02010609060101010101" charset="-122"/>
              </a:rPr>
              <a:t>朗读</a:t>
            </a: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课文，读</a:t>
            </a:r>
            <a:r>
              <a:rPr kumimoji="1" lang="zh-CN" altLang="en-US" sz="4000" spc="190" dirty="0">
                <a:latin typeface="黑体" panose="02010609060101010101" charset="-122"/>
                <a:ea typeface="黑体" panose="02010609060101010101" charset="-122"/>
              </a:rPr>
              <a:t>准字音，读通句子</a:t>
            </a:r>
            <a:r>
              <a:rPr kumimoji="1" lang="zh-CN" altLang="en-US" sz="4000" spc="190" dirty="0" smtClean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kumimoji="1" lang="zh-CN" altLang="en-US" sz="40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76" y="1584970"/>
            <a:ext cx="2035602" cy="2917162"/>
          </a:xfrm>
          <a:prstGeom prst="rect">
            <a:avLst/>
          </a:prstGeom>
        </p:spPr>
      </p:pic>
      <p:sp>
        <p:nvSpPr>
          <p:cNvPr id="6" name="文本框 14">
            <a:hlinkClick r:id="rId3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课文 扫清障碍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1"/>
            <a:ext cx="351070" cy="380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1"/>
            <a:ext cx="335134" cy="47233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99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847129" y="1952526"/>
            <a:ext cx="18822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烟波浩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343780" y="1545011"/>
            <a:ext cx="118922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miǎo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697107" y="1513944"/>
            <a:ext cx="106321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gōu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173668" y="1527311"/>
            <a:ext cx="12241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méng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7500" y="3294393"/>
            <a:ext cx="233032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chéng</a:t>
            </a:r>
            <a:r>
              <a:rPr lang="en-US" altLang="zh-CN" sz="28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</a:t>
            </a:r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chè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39952" y="3261103"/>
            <a:ext cx="139191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yǐ</a:t>
            </a:r>
            <a:r>
              <a:rPr lang="en-US" altLang="zh-CN" sz="2800" b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  nǐ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14533" y="196743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渺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740266" y="196743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篝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210304" y="196743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火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96299" y="196743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萌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81914" y="1967438"/>
            <a:ext cx="750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动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67895" y="3624575"/>
            <a:ext cx="7354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澄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956072" y="3577593"/>
            <a:ext cx="338631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风光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旖旎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2901" y="3644378"/>
            <a:ext cx="10229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澈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6072185" y="3284378"/>
            <a:ext cx="75512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ruì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012160" y="3644378"/>
            <a:ext cx="10229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瑞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56354" y="3633231"/>
            <a:ext cx="10229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士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5576" y="1614685"/>
            <a:ext cx="208823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pái</a:t>
            </a:r>
            <a:r>
              <a:rPr lang="en-US" altLang="zh-CN" sz="28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    </a:t>
            </a:r>
            <a:r>
              <a:rPr lang="en-US" altLang="zh-CN" sz="28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huái</a:t>
            </a:r>
            <a:endParaRPr lang="zh-CN" altLang="en-US" sz="28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3177" y="2018333"/>
            <a:ext cx="16001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徘 徊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6"/>
          <p:cNvSpPr txBox="1"/>
          <p:nvPr/>
        </p:nvSpPr>
        <p:spPr>
          <a:xfrm>
            <a:off x="2725860" y="202105"/>
            <a:ext cx="5158508" cy="929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kumimoji="1" lang="zh-CN" altLang="en-US" sz="3200" spc="190" dirty="0" smtClean="0">
                <a:latin typeface="黑体" panose="02010609060101010101" charset="-122"/>
                <a:ea typeface="黑体" panose="02010609060101010101" charset="-122"/>
              </a:rPr>
              <a:t>一起来读一读会认字吧！</a:t>
            </a:r>
            <a:endParaRPr kumimoji="1" lang="zh-CN" altLang="en-US" sz="3200" spc="19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95536" y="1095586"/>
            <a:ext cx="8229964" cy="3593732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14830" y="843558"/>
            <a:ext cx="1583505" cy="504056"/>
            <a:chOff x="6588895" y="717423"/>
            <a:chExt cx="1583505" cy="504056"/>
          </a:xfrm>
        </p:grpSpPr>
        <p:sp>
          <p:nvSpPr>
            <p:cNvPr id="50" name="椭圆 49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52" name="TextBox 11">
                <a:hlinkClick r:id="rId3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29" grpId="0"/>
      <p:bldP spid="27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66838" y="1419622"/>
            <a:ext cx="767011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lái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9" y="1763101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莱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62690" y="1763101"/>
            <a:ext cx="1869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芒湖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6926" y="1419622"/>
            <a:ext cx="114326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</a:t>
            </a:r>
            <a:r>
              <a:rPr lang="el-GR" altLang="zh-CN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ί</a:t>
            </a:r>
            <a:r>
              <a:rPr lang="en-US" altLang="zh-CN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n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20900" y="1763101"/>
            <a:ext cx="2682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无边无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72257" y="1763101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垠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40352" y="1419622"/>
            <a:ext cx="1180927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qǐng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0232" y="1763101"/>
            <a:ext cx="2682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碧波万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908561" y="1763101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顷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82365" y="3147793"/>
            <a:ext cx="68175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é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1561" y="3540953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巍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07705" y="3540953"/>
            <a:ext cx="1869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雄奇</a:t>
            </a:r>
          </a:p>
        </p:txBody>
      </p:sp>
      <p:sp>
        <p:nvSpPr>
          <p:cNvPr id="17" name="矩形 16"/>
          <p:cNvSpPr/>
          <p:nvPr/>
        </p:nvSpPr>
        <p:spPr>
          <a:xfrm>
            <a:off x="3419873" y="3147793"/>
            <a:ext cx="1143266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yān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3" y="3540953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燕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049866" y="3540953"/>
            <a:ext cx="26823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园胜地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95990" y="3147793"/>
            <a:ext cx="1392434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200" b="1" dirty="0" err="1" smtClean="0">
                <a:latin typeface="汉语拼音" pitchFamily="34" charset="0"/>
                <a:ea typeface="楷体" pitchFamily="49" charset="-122"/>
                <a:cs typeface="汉语拼音" pitchFamily="34" charset="0"/>
              </a:rPr>
              <a:t>zhuì</a:t>
            </a:r>
            <a:endParaRPr lang="zh-CN" altLang="en-US" sz="3200" b="1" dirty="0">
              <a:latin typeface="汉语拼音" pitchFamily="34" charset="0"/>
              <a:ea typeface="楷体" pitchFamily="49" charset="-122"/>
              <a:cs typeface="汉语拼音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2614" y="3540953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点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16473" y="3540953"/>
            <a:ext cx="1055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缀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13857" y="3540953"/>
            <a:ext cx="10559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峨</a:t>
            </a:r>
            <a:endParaRPr lang="zh-CN" altLang="en-US" sz="4800" dirty="0"/>
          </a:p>
        </p:txBody>
      </p:sp>
      <p:sp>
        <p:nvSpPr>
          <p:cNvPr id="24" name="矩形 23"/>
          <p:cNvSpPr/>
          <p:nvPr/>
        </p:nvSpPr>
        <p:spPr>
          <a:xfrm>
            <a:off x="251520" y="890072"/>
            <a:ext cx="8597752" cy="3799246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/>
              <a:ea typeface="微软雅黑"/>
              <a:cs typeface="+mn-cs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0815" y="555280"/>
            <a:ext cx="1583505" cy="504056"/>
            <a:chOff x="6588895" y="717423"/>
            <a:chExt cx="1583505" cy="504056"/>
          </a:xfrm>
        </p:grpSpPr>
        <p:sp>
          <p:nvSpPr>
            <p:cNvPr id="26" name="椭圆 25"/>
            <p:cNvSpPr/>
            <p:nvPr/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834885" y="717423"/>
              <a:ext cx="1121491" cy="438582"/>
              <a:chOff x="6520102" y="843558"/>
              <a:chExt cx="1121491" cy="438582"/>
            </a:xfrm>
          </p:grpSpPr>
          <p:sp>
            <p:nvSpPr>
              <p:cNvPr id="28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6520102" y="843558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913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4" grpId="0"/>
      <p:bldP spid="17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1782749" y="1232168"/>
            <a:ext cx="6995196" cy="2192906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现在年事已高，住的朗润园是</a:t>
            </a: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园胜地。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251520" y="2430114"/>
            <a:ext cx="1224136" cy="140250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7200" b="1" dirty="0" smtClean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燕</a:t>
            </a:r>
            <a:endParaRPr lang="zh-CN" altLang="en-US" sz="7200" b="1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49468" y="3924079"/>
            <a:ext cx="2242612" cy="807911"/>
          </a:xfrm>
          <a:prstGeom prst="rect">
            <a:avLst/>
          </a:prstGeom>
          <a:noFill/>
        </p:spPr>
        <p:txBody>
          <a:bodyPr wrap="square" lIns="68579" tIns="34289" rIns="68579" bIns="34289">
            <a:spAutoFit/>
          </a:bodyPr>
          <a:lstStyle/>
          <a:p>
            <a:r>
              <a:rPr lang="zh-CN" altLang="en-US" sz="4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1"/>
          <p:cNvSpPr txBox="1">
            <a:spLocks noChangeArrowheads="1"/>
          </p:cNvSpPr>
          <p:nvPr/>
        </p:nvSpPr>
        <p:spPr bwMode="auto">
          <a:xfrm>
            <a:off x="4162969" y="226626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4" tIns="25718" rIns="51434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752863" y="320925"/>
            <a:ext cx="410581" cy="377666"/>
            <a:chOff x="631825" y="5181600"/>
            <a:chExt cx="1554163" cy="1552575"/>
          </a:xfrm>
        </p:grpSpPr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7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8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29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0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1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3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4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1800"/>
            </a:p>
          </p:txBody>
        </p:sp>
      </p:grpSp>
      <p:sp>
        <p:nvSpPr>
          <p:cNvPr id="56" name="矩形 55"/>
          <p:cNvSpPr/>
          <p:nvPr/>
        </p:nvSpPr>
        <p:spPr>
          <a:xfrm>
            <a:off x="3923928" y="2067694"/>
            <a:ext cx="1656184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b="1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yān</a:t>
            </a:r>
            <a:endParaRPr lang="zh-CN" altLang="en-US" sz="3600" b="1" dirty="0"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77460" y="3327108"/>
            <a:ext cx="1858051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en-US" altLang="zh-CN" sz="4000" b="1" dirty="0" err="1" smtClean="0">
                <a:latin typeface="汉语拼音" pitchFamily="34" charset="0"/>
                <a:ea typeface="黑体" pitchFamily="49" charset="-122"/>
                <a:cs typeface="汉语拼音" pitchFamily="34" charset="0"/>
              </a:rPr>
              <a:t>yàn</a:t>
            </a:r>
            <a:endParaRPr lang="zh-CN" altLang="en-US" sz="4000" b="1" dirty="0">
              <a:latin typeface="汉语拼音" pitchFamily="34" charset="0"/>
              <a:ea typeface="黑体" pitchFamily="49" charset="-122"/>
              <a:cs typeface="汉语拼音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712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1" grpId="0"/>
      <p:bldP spid="56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8"/>
          <p:cNvSpPr txBox="1">
            <a:spLocks noChangeArrowheads="1"/>
          </p:cNvSpPr>
          <p:nvPr/>
        </p:nvSpPr>
        <p:spPr bwMode="auto">
          <a:xfrm>
            <a:off x="539552" y="1347614"/>
            <a:ext cx="4320480" cy="2432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风光旖旎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形容景色柔和美好</a:t>
            </a:r>
            <a:r>
              <a:rPr lang="en-US" altLang="zh-CN" sz="3200" b="1" dirty="0" smtClean="0">
                <a:latin typeface="宋体" pitchFamily="2" charset="-122"/>
                <a:ea typeface="宋体" pitchFamily="2" charset="-122"/>
              </a:rPr>
              <a:t>,</a:t>
            </a:r>
            <a:r>
              <a:rPr lang="zh-CN" altLang="en-US" sz="3200" b="1" dirty="0" smtClean="0">
                <a:latin typeface="宋体" pitchFamily="2" charset="-122"/>
                <a:ea typeface="宋体" pitchFamily="2" charset="-122"/>
              </a:rPr>
              <a:t>风光美丽动人。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文中指瑞士莱芒湖的景色很迷人。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01088" y="4150810"/>
            <a:ext cx="7952015" cy="56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造句：海南岛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一年四季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风光旖旎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使人陶醉。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792459" y="414484"/>
            <a:ext cx="7661718" cy="64633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4500"/>
              </a:lnSpc>
            </a:pPr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课文中有一些难懂的词语，你能理解吗？</a:t>
            </a:r>
            <a:endParaRPr lang="en-US" altLang="zh-CN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71314"/>
            <a:ext cx="3893071" cy="2280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4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1624</Words>
  <Application>Microsoft Office PowerPoint</Application>
  <PresentationFormat>全屏显示(16:9)</PresentationFormat>
  <Paragraphs>211</Paragraphs>
  <Slides>40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97</cp:revision>
  <dcterms:created xsi:type="dcterms:W3CDTF">2017-03-17T02:28:00Z</dcterms:created>
  <dcterms:modified xsi:type="dcterms:W3CDTF">2021-02-24T09:37:04Z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