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4" r:id="rId4"/>
    <p:sldId id="275" r:id="rId5"/>
    <p:sldId id="276" r:id="rId6"/>
    <p:sldId id="277" r:id="rId7"/>
    <p:sldId id="278" r:id="rId8"/>
    <p:sldId id="279" r:id="rId9"/>
    <p:sldId id="295" r:id="rId10"/>
    <p:sldId id="281" r:id="rId11"/>
    <p:sldId id="290" r:id="rId12"/>
    <p:sldId id="282" r:id="rId13"/>
    <p:sldId id="291" r:id="rId14"/>
    <p:sldId id="283" r:id="rId15"/>
    <p:sldId id="292" r:id="rId16"/>
    <p:sldId id="284" r:id="rId17"/>
    <p:sldId id="285" r:id="rId18"/>
    <p:sldId id="286" r:id="rId19"/>
    <p:sldId id="287" r:id="rId20"/>
    <p:sldId id="288" r:id="rId21"/>
    <p:sldId id="294" r:id="rId22"/>
    <p:sldId id="289" r:id="rId23"/>
    <p:sldId id="296" r:id="rId24"/>
    <p:sldId id="297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6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73EE3-55B1-44EB-8F01-37CAF321FEBC}" type="datetimeFigureOut">
              <a:rPr lang="zh-CN" altLang="en-US" smtClean="0"/>
              <a:pPr/>
              <a:t>2017/4/2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33D7A-F2E7-4F0E-A476-3FD83A28A0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73EE3-55B1-44EB-8F01-37CAF321FEBC}" type="datetimeFigureOut">
              <a:rPr lang="zh-CN" altLang="en-US" smtClean="0"/>
              <a:pPr/>
              <a:t>2017/4/2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33D7A-F2E7-4F0E-A476-3FD83A28A0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73EE3-55B1-44EB-8F01-37CAF321FEBC}" type="datetimeFigureOut">
              <a:rPr lang="zh-CN" altLang="en-US" smtClean="0"/>
              <a:pPr/>
              <a:t>2017/4/2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33D7A-F2E7-4F0E-A476-3FD83A28A0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73EE3-55B1-44EB-8F01-37CAF321FEBC}" type="datetimeFigureOut">
              <a:rPr lang="zh-CN" altLang="en-US" smtClean="0"/>
              <a:pPr/>
              <a:t>2017/4/2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33D7A-F2E7-4F0E-A476-3FD83A28A0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73EE3-55B1-44EB-8F01-37CAF321FEBC}" type="datetimeFigureOut">
              <a:rPr lang="zh-CN" altLang="en-US" smtClean="0"/>
              <a:pPr/>
              <a:t>2017/4/2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33D7A-F2E7-4F0E-A476-3FD83A28A0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73EE3-55B1-44EB-8F01-37CAF321FEBC}" type="datetimeFigureOut">
              <a:rPr lang="zh-CN" altLang="en-US" smtClean="0"/>
              <a:pPr/>
              <a:t>2017/4/2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33D7A-F2E7-4F0E-A476-3FD83A28A0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73EE3-55B1-44EB-8F01-37CAF321FEBC}" type="datetimeFigureOut">
              <a:rPr lang="zh-CN" altLang="en-US" smtClean="0"/>
              <a:pPr/>
              <a:t>2017/4/2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33D7A-F2E7-4F0E-A476-3FD83A28A0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73EE3-55B1-44EB-8F01-37CAF321FEBC}" type="datetimeFigureOut">
              <a:rPr lang="zh-CN" altLang="en-US" smtClean="0"/>
              <a:pPr/>
              <a:t>2017/4/2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33D7A-F2E7-4F0E-A476-3FD83A28A0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73EE3-55B1-44EB-8F01-37CAF321FEBC}" type="datetimeFigureOut">
              <a:rPr lang="zh-CN" altLang="en-US" smtClean="0"/>
              <a:pPr/>
              <a:t>2017/4/2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33D7A-F2E7-4F0E-A476-3FD83A28A0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73EE3-55B1-44EB-8F01-37CAF321FEBC}" type="datetimeFigureOut">
              <a:rPr lang="zh-CN" altLang="en-US" smtClean="0"/>
              <a:pPr/>
              <a:t>2017/4/2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33D7A-F2E7-4F0E-A476-3FD83A28A0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73EE3-55B1-44EB-8F01-37CAF321FEBC}" type="datetimeFigureOut">
              <a:rPr lang="zh-CN" altLang="en-US" smtClean="0"/>
              <a:pPr/>
              <a:t>2017/4/2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33D7A-F2E7-4F0E-A476-3FD83A28A0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73EE3-55B1-44EB-8F01-37CAF321FEBC}" type="datetimeFigureOut">
              <a:rPr lang="zh-CN" altLang="en-US" smtClean="0"/>
              <a:pPr/>
              <a:t>2017/4/2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33D7A-F2E7-4F0E-A476-3FD83A28A0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1026" name="Object 6"/>
          <p:cNvGraphicFramePr>
            <a:graphicFrameLocks noChangeAspect="1"/>
          </p:cNvGraphicFramePr>
          <p:nvPr/>
        </p:nvGraphicFramePr>
        <p:xfrm>
          <a:off x="2500298" y="2285992"/>
          <a:ext cx="2643206" cy="3643506"/>
        </p:xfrm>
        <a:graphic>
          <a:graphicData uri="http://schemas.openxmlformats.org/presentationml/2006/ole">
            <p:oleObj spid="_x0000_s1026" name="位图图像" r:id="rId3" imgW="3448531" imgH="4258269" progId="PBrush">
              <p:embed/>
            </p:oleObj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857620" y="1142984"/>
            <a:ext cx="46799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5400" b="1" dirty="0">
                <a:solidFill>
                  <a:srgbClr val="FF0000"/>
                </a:solidFill>
              </a:rPr>
              <a:t>  </a:t>
            </a:r>
            <a:r>
              <a:rPr lang="en-US" altLang="zh-CN" sz="5400" b="1" dirty="0"/>
              <a:t>  </a:t>
            </a:r>
            <a:r>
              <a:rPr lang="zh-CN" altLang="en-US" sz="6600" b="1" dirty="0">
                <a:solidFill>
                  <a:srgbClr val="FF0000"/>
                </a:solidFill>
              </a:rPr>
              <a:t>一 分 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149351" y="4292600"/>
            <a:ext cx="45865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、元元遇到了什么？</a:t>
            </a:r>
            <a:endParaRPr lang="en-US" altLang="zh-CN" sz="3600" b="1" dirty="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、他的心情如何？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2" cstate="print"/>
          <a:srcRect t="-5545" b="5545"/>
          <a:stretch>
            <a:fillRect/>
          </a:stretch>
        </p:blipFill>
        <p:spPr bwMode="auto">
          <a:xfrm>
            <a:off x="6286512" y="3857628"/>
            <a:ext cx="2857488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1428728" y="1071546"/>
            <a:ext cx="67151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    过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了一分钟，元元起来了。他很快地洗了脸，吃了早点，就背着书包上学去了。走到十字路口，他看见前面是绿灯，刚想走过去，红灯亮了。他叹了口气，说“要是早一分钟就好了。”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altLang="en-US"/>
              <a:t>绿色圃中小学教育网http://www.lspjy.com</a:t>
            </a:r>
            <a:endParaRPr lang="zh-CN" altLang="en-US"/>
          </a:p>
        </p:txBody>
      </p:sp>
      <p:pic>
        <p:nvPicPr>
          <p:cNvPr id="12290" name="Picture 5" descr="P37SA`)CKPO7JQ}U[8J(5[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44450"/>
            <a:ext cx="91440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图片 44035" descr="图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32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AutoShape 7"/>
          <p:cNvGrpSpPr>
            <a:grpSpLocks/>
          </p:cNvGrpSpPr>
          <p:nvPr/>
        </p:nvGrpSpPr>
        <p:grpSpPr bwMode="auto">
          <a:xfrm>
            <a:off x="6396038" y="3357562"/>
            <a:ext cx="2747962" cy="1992312"/>
            <a:chOff x="0" y="0"/>
            <a:chExt cx="1662" cy="1632"/>
          </a:xfrm>
        </p:grpSpPr>
        <p:pic>
          <p:nvPicPr>
            <p:cNvPr id="12296" name="AutoShape 7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62" cy="16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7" name="文本框 12292"/>
            <p:cNvSpPr txBox="1">
              <a:spLocks noChangeArrowheads="1"/>
            </p:cNvSpPr>
            <p:nvPr/>
          </p:nvSpPr>
          <p:spPr bwMode="auto">
            <a:xfrm rot="1372484">
              <a:off x="216" y="230"/>
              <a:ext cx="1220" cy="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2400" dirty="0">
                  <a:solidFill>
                    <a:srgbClr val="CC00CC"/>
                  </a:solidFill>
                  <a:latin typeface="华文新魏" pitchFamily="2" charset="-122"/>
                  <a:ea typeface="华文新魏" pitchFamily="2" charset="-122"/>
                </a:rPr>
                <a:t>哎，要是早一分钟就好了。</a:t>
              </a:r>
            </a:p>
          </p:txBody>
        </p: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326656" y="1571612"/>
            <a:ext cx="48173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在十字路口被红灯所阻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3857628"/>
            <a:ext cx="300354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571472" y="3714752"/>
            <a:ext cx="4071966" cy="1536700"/>
            <a:chOff x="878637" y="2781427"/>
            <a:chExt cx="3538710" cy="1152128"/>
          </a:xfrm>
        </p:grpSpPr>
        <p:sp>
          <p:nvSpPr>
            <p:cNvPr id="5" name="流程图: 资料带 4"/>
            <p:cNvSpPr/>
            <p:nvPr/>
          </p:nvSpPr>
          <p:spPr>
            <a:xfrm>
              <a:off x="878637" y="2781427"/>
              <a:ext cx="3538710" cy="1152128"/>
            </a:xfrm>
            <a:prstGeom prst="flowChartPunchedTape">
              <a:avLst/>
            </a:prstGeom>
            <a:solidFill>
              <a:srgbClr val="92D050"/>
            </a:solidFill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28678" name="TextBox 6"/>
            <p:cNvSpPr txBox="1">
              <a:spLocks noChangeArrowheads="1"/>
            </p:cNvSpPr>
            <p:nvPr/>
          </p:nvSpPr>
          <p:spPr bwMode="auto">
            <a:xfrm>
              <a:off x="971600" y="3045320"/>
              <a:ext cx="2119079" cy="7153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800" b="1" dirty="0" smtClean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 smtClean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、发生了什么事？</a:t>
              </a:r>
              <a:endParaRPr lang="en-US" altLang="zh-CN" sz="28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eaLnBrk="1" hangingPunct="1"/>
              <a:r>
                <a:rPr lang="en-US" altLang="zh-CN" sz="2800" b="1" dirty="0" smtClean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b="1" dirty="0" smtClean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、他又是怎么想？</a:t>
              </a:r>
              <a:endPara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428728" y="1071546"/>
            <a:ext cx="67151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    他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等了好一会儿，才走过十字路口。他向停在车站的公共汽车跑去，眼看就跑到车站了，车子开了。他又叹了口气，说：“要是早一分钟就好了。”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/>
          <a:p>
            <a:r>
              <a:rPr altLang="en-US"/>
              <a:t>绿色圃中小学教育网http://www.lspjy.com</a:t>
            </a:r>
            <a:endParaRPr lang="zh-CN" altLang="en-US"/>
          </a:p>
        </p:txBody>
      </p:sp>
      <p:pic>
        <p:nvPicPr>
          <p:cNvPr id="13314" name="Picture 5" descr="E_EUV(2T7X%DQG[[7$RFO(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AutoShape 7"/>
          <p:cNvSpPr>
            <a:spLocks noChangeArrowheads="1"/>
          </p:cNvSpPr>
          <p:nvPr/>
        </p:nvSpPr>
        <p:spPr bwMode="auto">
          <a:xfrm rot="19974101">
            <a:off x="3661732" y="1136966"/>
            <a:ext cx="2736850" cy="1054100"/>
          </a:xfrm>
          <a:prstGeom prst="wedgeEllipseCallout">
            <a:avLst>
              <a:gd name="adj1" fmla="val -1877"/>
              <a:gd name="adj2" fmla="val 167367"/>
            </a:avLst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  <a:effectLst>
            <a:outerShdw dist="35921" dir="2700000" sy="50000" rotWithShape="0">
              <a:srgbClr val="875B0D">
                <a:alpha val="64998"/>
              </a:srgbClr>
            </a:outerShdw>
          </a:effectLst>
        </p:spPr>
        <p:txBody>
          <a:bodyPr/>
          <a:lstStyle/>
          <a:p>
            <a:pPr algn="ctr"/>
            <a:r>
              <a:rPr lang="zh-CN" altLang="en-US" sz="2400" dirty="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要是早一分钟就好了。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71538" y="285728"/>
            <a:ext cx="2964273" cy="646331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错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过公共汽车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4" name="TextBox 3"/>
          <p:cNvSpPr txBox="1">
            <a:spLocks noChangeArrowheads="1"/>
          </p:cNvSpPr>
          <p:nvPr/>
        </p:nvSpPr>
        <p:spPr bwMode="auto">
          <a:xfrm>
            <a:off x="1142976" y="1357298"/>
            <a:ext cx="8291984" cy="2314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800" dirty="0" smtClean="0">
                <a:latin typeface="Times New Roman" pitchFamily="18" charset="0"/>
                <a:ea typeface="楷体_GB2312" pitchFamily="49" charset="-122"/>
              </a:rPr>
              <a:t>       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他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等啊等，一直不见汽车的影子，元元</a:t>
            </a:r>
          </a:p>
          <a:p>
            <a:pPr>
              <a:lnSpc>
                <a:spcPct val="160000"/>
              </a:lnSpc>
            </a:pP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决定走到学校去。</a:t>
            </a:r>
          </a:p>
          <a:p>
            <a:pPr eaLnBrk="1" hangingPunct="1">
              <a:lnSpc>
                <a:spcPct val="150000"/>
              </a:lnSpc>
            </a:pP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3143248"/>
            <a:ext cx="1549400" cy="3194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6"/>
          <p:cNvGrpSpPr>
            <a:grpSpLocks/>
          </p:cNvGrpSpPr>
          <p:nvPr/>
        </p:nvGrpSpPr>
        <p:grpSpPr bwMode="auto">
          <a:xfrm>
            <a:off x="3500430" y="3429000"/>
            <a:ext cx="3024187" cy="1536700"/>
            <a:chOff x="601242" y="2787774"/>
            <a:chExt cx="3024336" cy="1152128"/>
          </a:xfrm>
        </p:grpSpPr>
        <p:sp>
          <p:nvSpPr>
            <p:cNvPr id="8" name="流程图: 资料带 7"/>
            <p:cNvSpPr/>
            <p:nvPr/>
          </p:nvSpPr>
          <p:spPr>
            <a:xfrm>
              <a:off x="601242" y="2787774"/>
              <a:ext cx="3024336" cy="1152128"/>
            </a:xfrm>
            <a:prstGeom prst="flowChartPunchedTap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29702" name="TextBox 8"/>
            <p:cNvSpPr txBox="1">
              <a:spLocks noChangeArrowheads="1"/>
            </p:cNvSpPr>
            <p:nvPr/>
          </p:nvSpPr>
          <p:spPr bwMode="auto">
            <a:xfrm>
              <a:off x="971600" y="3045319"/>
              <a:ext cx="2037837" cy="4845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步行上学</a:t>
              </a:r>
              <a:endParaRPr lang="en-US" altLang="zh-CN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14414" y="928670"/>
            <a:ext cx="71438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    到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了学校，已经上课了。元元红着脸，低着头，坐到了自己的座位上。李老师看了看手表，说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: “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元元，今天你迟到了 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20 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分钟。”</a:t>
            </a:r>
          </a:p>
          <a:p>
            <a:pPr>
              <a:lnSpc>
                <a:spcPct val="160000"/>
              </a:lnSpc>
            </a:pP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元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元非常后悔。</a:t>
            </a:r>
          </a:p>
        </p:txBody>
      </p:sp>
      <p:pic>
        <p:nvPicPr>
          <p:cNvPr id="3" name="图片 6"/>
          <p:cNvPicPr>
            <a:picLocks noChangeAspect="1"/>
          </p:cNvPicPr>
          <p:nvPr/>
        </p:nvPicPr>
        <p:blipFill>
          <a:blip r:embed="rId2" cstate="print"/>
          <a:srcRect t="65417" r="22585" b="3751"/>
          <a:stretch>
            <a:fillRect/>
          </a:stretch>
        </p:blipFill>
        <p:spPr bwMode="auto">
          <a:xfrm>
            <a:off x="5000628" y="3692525"/>
            <a:ext cx="4143372" cy="316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500166" y="1357298"/>
            <a:ext cx="7404591" cy="165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514350" indent="-514350" eaLnBrk="1" hangingPunct="1">
              <a:lnSpc>
                <a:spcPct val="130000"/>
              </a:lnSpc>
              <a:buFont typeface="黑体" pitchFamily="49" charset="-122"/>
              <a:buAutoNum type="circleNumDbPlain"/>
            </a:pPr>
            <a:r>
              <a:rPr lang="zh-CN" altLang="en-US" sz="2600" b="1">
                <a:latin typeface="楷体_GB2312" pitchFamily="49" charset="-122"/>
                <a:ea typeface="楷体_GB2312" pitchFamily="49" charset="-122"/>
              </a:rPr>
              <a:t>元元因贪睡一分钟，在十字路口被红灯所阻。</a:t>
            </a:r>
            <a:endParaRPr lang="en-US" altLang="zh-CN" sz="2600" b="1">
              <a:latin typeface="楷体_GB2312" pitchFamily="49" charset="-122"/>
              <a:ea typeface="楷体_GB2312" pitchFamily="49" charset="-122"/>
            </a:endParaRPr>
          </a:p>
          <a:p>
            <a:pPr marL="514350" indent="-514350" eaLnBrk="1" hangingPunct="1">
              <a:lnSpc>
                <a:spcPct val="130000"/>
              </a:lnSpc>
              <a:buFont typeface="黑体" pitchFamily="49" charset="-122"/>
              <a:buAutoNum type="circleNumDbPlain"/>
            </a:pPr>
            <a:r>
              <a:rPr lang="zh-CN" altLang="en-US" sz="2600" b="1">
                <a:latin typeface="楷体_GB2312" pitchFamily="49" charset="-122"/>
                <a:ea typeface="楷体_GB2312" pitchFamily="49" charset="-122"/>
              </a:rPr>
              <a:t>元元因等红灯没有赶上公共汽车。</a:t>
            </a:r>
            <a:endParaRPr lang="en-US" altLang="zh-CN" sz="2600" b="1">
              <a:latin typeface="楷体_GB2312" pitchFamily="49" charset="-122"/>
              <a:ea typeface="楷体_GB2312" pitchFamily="49" charset="-122"/>
            </a:endParaRPr>
          </a:p>
          <a:p>
            <a:pPr marL="514350" indent="-514350" eaLnBrk="1" hangingPunct="1">
              <a:lnSpc>
                <a:spcPct val="130000"/>
              </a:lnSpc>
              <a:buFont typeface="黑体" pitchFamily="49" charset="-122"/>
              <a:buAutoNum type="circleNumDbPlain"/>
            </a:pPr>
            <a:r>
              <a:rPr lang="zh-CN" altLang="en-US" sz="2600" b="1">
                <a:latin typeface="楷体_GB2312" pitchFamily="49" charset="-122"/>
                <a:ea typeface="楷体_GB2312" pitchFamily="49" charset="-122"/>
              </a:rPr>
              <a:t>元元久等不见车来，只好走到学校去。</a:t>
            </a:r>
          </a:p>
        </p:txBody>
      </p:sp>
      <p:sp>
        <p:nvSpPr>
          <p:cNvPr id="4" name="下箭头 3"/>
          <p:cNvSpPr/>
          <p:nvPr/>
        </p:nvSpPr>
        <p:spPr>
          <a:xfrm rot="10800000">
            <a:off x="2714612" y="3143248"/>
            <a:ext cx="404812" cy="1610784"/>
          </a:xfrm>
          <a:prstGeom prst="downArrow">
            <a:avLst/>
          </a:prstGeom>
          <a:solidFill>
            <a:srgbClr val="FF99FF">
              <a:alpha val="82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1428728" y="4857760"/>
            <a:ext cx="3141662" cy="1521883"/>
            <a:chOff x="1115616" y="3445892"/>
            <a:chExt cx="3141633" cy="1142082"/>
          </a:xfrm>
        </p:grpSpPr>
        <p:sp>
          <p:nvSpPr>
            <p:cNvPr id="3" name="流程图: 资料带 2"/>
            <p:cNvSpPr/>
            <p:nvPr/>
          </p:nvSpPr>
          <p:spPr>
            <a:xfrm>
              <a:off x="1115616" y="3445892"/>
              <a:ext cx="3141633" cy="1142082"/>
            </a:xfrm>
            <a:prstGeom prst="flowChartPunchedTap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30727" name="矩形 4"/>
            <p:cNvSpPr>
              <a:spLocks noChangeArrowheads="1"/>
            </p:cNvSpPr>
            <p:nvPr/>
          </p:nvSpPr>
          <p:spPr bwMode="auto">
            <a:xfrm>
              <a:off x="1331640" y="3754995"/>
              <a:ext cx="2246107" cy="4388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2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迟</a:t>
              </a:r>
              <a:r>
                <a:rPr lang="zh-CN" altLang="en-US" sz="32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到</a:t>
              </a:r>
              <a:r>
                <a:rPr lang="en-US" altLang="zh-CN" sz="32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20</a:t>
              </a:r>
              <a:r>
                <a:rPr lang="zh-CN" altLang="en-US" sz="32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分钟</a:t>
              </a:r>
              <a:endPara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C:\Documents and Settings\Administrator\桌面\人一语大课堂（下）\人一语大课堂正文\叹气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1416051"/>
            <a:ext cx="1335088" cy="2516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4"/>
          <p:cNvGrpSpPr>
            <a:grpSpLocks/>
          </p:cNvGrpSpPr>
          <p:nvPr/>
        </p:nvGrpSpPr>
        <p:grpSpPr bwMode="auto">
          <a:xfrm>
            <a:off x="1285852" y="785794"/>
            <a:ext cx="3527425" cy="1727200"/>
            <a:chOff x="1115616" y="558974"/>
            <a:chExt cx="3816424" cy="1296144"/>
          </a:xfrm>
        </p:grpSpPr>
        <p:sp>
          <p:nvSpPr>
            <p:cNvPr id="3" name="云形标注 2"/>
            <p:cNvSpPr/>
            <p:nvPr/>
          </p:nvSpPr>
          <p:spPr>
            <a:xfrm>
              <a:off x="1115616" y="558974"/>
              <a:ext cx="3816424" cy="1296144"/>
            </a:xfrm>
            <a:prstGeom prst="cloudCallout">
              <a:avLst>
                <a:gd name="adj1" fmla="val 73938"/>
                <a:gd name="adj2" fmla="val 68379"/>
              </a:avLst>
            </a:prstGeom>
            <a:noFill/>
            <a:ln>
              <a:solidFill>
                <a:srgbClr val="66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31751" name="TextBox 3"/>
            <p:cNvSpPr txBox="1">
              <a:spLocks noChangeArrowheads="1"/>
            </p:cNvSpPr>
            <p:nvPr/>
          </p:nvSpPr>
          <p:spPr bwMode="auto">
            <a:xfrm>
              <a:off x="1733943" y="773411"/>
              <a:ext cx="2592288" cy="7159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要是早一分钟就好了</a:t>
              </a:r>
            </a:p>
          </p:txBody>
        </p:sp>
      </p:grp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27088" y="3996267"/>
            <a:ext cx="757931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这句话在文中一共出现了几次？说明了什么？ </a:t>
            </a:r>
          </a:p>
        </p:txBody>
      </p:sp>
      <p:sp>
        <p:nvSpPr>
          <p:cNvPr id="7" name="矩形 6"/>
          <p:cNvSpPr/>
          <p:nvPr/>
        </p:nvSpPr>
        <p:spPr>
          <a:xfrm>
            <a:off x="3582986" y="4869161"/>
            <a:ext cx="103425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ea"/>
                <a:ea typeface="+mn-ea"/>
              </a:rPr>
              <a:t>2</a:t>
            </a:r>
            <a:r>
              <a:rPr lang="zh-CN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3"/>
          <p:cNvSpPr>
            <a:spLocks noChangeArrowheads="1"/>
          </p:cNvSpPr>
          <p:nvPr/>
        </p:nvSpPr>
        <p:spPr bwMode="auto">
          <a:xfrm>
            <a:off x="2143108" y="1000108"/>
            <a:ext cx="16273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第一次：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28596" y="1714488"/>
            <a:ext cx="8229600" cy="105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     到了十字路口，他看见前面是绿灯，刚想走过去，红灯亮了。他叹了口气，说：“要是早一分钟就好了。”</a:t>
            </a:r>
          </a:p>
        </p:txBody>
      </p:sp>
      <p:sp>
        <p:nvSpPr>
          <p:cNvPr id="3" name="椭圆 2"/>
          <p:cNvSpPr/>
          <p:nvPr/>
        </p:nvSpPr>
        <p:spPr>
          <a:xfrm>
            <a:off x="2454276" y="2152651"/>
            <a:ext cx="1501775" cy="812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03301" y="4220634"/>
            <a:ext cx="707707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6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一个“叹”字，写出了元元后悔与自责的心情。</a:t>
            </a:r>
          </a:p>
        </p:txBody>
      </p:sp>
      <p:sp>
        <p:nvSpPr>
          <p:cNvPr id="8" name="下箭头 7"/>
          <p:cNvSpPr/>
          <p:nvPr/>
        </p:nvSpPr>
        <p:spPr>
          <a:xfrm>
            <a:off x="4340226" y="3191933"/>
            <a:ext cx="404813" cy="897467"/>
          </a:xfrm>
          <a:prstGeom prst="downArrow">
            <a:avLst/>
          </a:prstGeom>
          <a:solidFill>
            <a:srgbClr val="FF99FF">
              <a:alpha val="82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3"/>
          <p:cNvSpPr>
            <a:spLocks noChangeArrowheads="1"/>
          </p:cNvSpPr>
          <p:nvPr/>
        </p:nvSpPr>
        <p:spPr bwMode="auto">
          <a:xfrm>
            <a:off x="1928794" y="1000108"/>
            <a:ext cx="16273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第二次：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09562" y="1928802"/>
            <a:ext cx="8834438" cy="105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    他向停在车站的公共汽车跑去，眼看就跑到车站了，车子开了。他又叹了口气，说：“要是早一分钟就好了。”</a:t>
            </a:r>
          </a:p>
        </p:txBody>
      </p:sp>
      <p:sp>
        <p:nvSpPr>
          <p:cNvPr id="6" name="椭圆 5"/>
          <p:cNvSpPr/>
          <p:nvPr/>
        </p:nvSpPr>
        <p:spPr>
          <a:xfrm>
            <a:off x="2071670" y="2273301"/>
            <a:ext cx="1643081" cy="8106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85720" y="3429000"/>
            <a:ext cx="8675688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   元元眼看着公共汽车要开走了，自己却赶不上，而这都是因为自己多睡了一分钟造成的，他焦急、懊恼的心情可想而知。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 descr="data:image/jpeg;base64,/9j/4AAQSkZJRgABAQAAAQABAAD/2wBDAAgGBgcGBQgHBwcJCQgKDBQNDAsLDBkSEw8UHRofHh0aHBwgJC4nICIsIxwcKDcpLDAxNDQ0Hyc5PTgyPC4zNDL/2wBDAQkJCQwLDBgNDRgyIRwhMjIyMjIyMjIyMjIyMjIyMjIyMjIyMjIyMjIyMjIyMjIyMjIyMjIyMjIyMjIyMjIyMjL/wAARCAEsAaoDASIAAhEBAxEB/8QAGwABAAIDAQEAAAAAAAAAAAAAAAQFAgMGAQf/xABIEAACAQMDAQUGAwYDBQcDBQABAgMABBEFEiExBhNBUWEUIjJxgZEVI6EzQlJiscFyktEHU4Lh8BYkNFSTorIXNUNjg9Li8f/EABoBAAMBAQEBAAAAAAAAAAAAAAADBAIBBQb/xAAyEQACAgEDAgQDBwUBAQAAAAAAAQIDERIhMQRBEyIyYVFxsQUUgZGhwfBCUtHh8SMz/9oADAMBAAIRAxEAPwD7/SlKAFKUoAUpSgBSlKAFKUoAUpSgBSleEgdaAPaUpQApSlAClKUAKUpQApSlAGEys8LqrbWZSA2M4PnXHdirSaO6vZZmw8ZEBAHDYyd/1yPSuk1m9ax02R4xmdyIoVxnMjcL+tUmnwfgOtW1q7MY7q1Vd37rSp1+pU/pU1zWtew6GdDXxOrpQc0qkSKUpQApSlAClKUAKUpQApSlAClKUAKUpQApVJ2neYafDHbTSRzyTqE7s4JxliPlgf0q2triO7toriJt0cih1PoaypZk4mnHEVI20pStGRSlKAFKUoAUpSgBSlKAFKUoAUpSgBSlKAFKUoAUpSgBXhYKCSQAOpNe1ruIEubeSGQZR1KnHka4842BFJedqrSJjFZo13MPBDhR6lvKuU1LV7vUSTLcswU8wW2Qijxy3jxWm/tTp+oT2kgxEGygY7Ex6+LVtttMvr3asNvLMmeC47uIfIdTXk2W2WPS/wAj0oV1wWo7nQbmO70iF4QFQDaF70yFceBJ8asq5PsmJbK6u9NuZsSR4ZIhjaQepHia6yvSplqgmQ2x0zaFKUposUrmTNq0HbmOGe6H4dcRMYIxjkqBkeeeprpqXCevO3DMRnqz7ClKUw2KUzWm5uI7a2knldVRFLMxOAK42kssCpuH/EO0cduBuhsU7xz4CVuF+oXcfqKka5YyXlhugwLmBhLAfJ16ffkfWo/ZyKQWLXt17k95IZ3Un4c9B9FAq5LxkYLrz61PFKUW5dxknpksdiLpV/FqWnxXMWcOOVPVT0IPyORU2qOwVtO1u6tG2i3uibiA5Hxcb1/ofqavM02qWY7mZLD2FKZpTDIrRe3Is7Ke4Iz3aFsfIVSCG7XULgwzYv0kMgSVzsnhPQY8MdOOhHrUyaK/1OP2aeFLW3bHelZd7MP4RgcfOsajWCK+p3FqGne/iuO5Cvc26IBsVvFT/r4VaWOqWmpb/ZZe87vG73SMZ6daw1TuobCdsKryARhguSSTgfOpNvawWqbYIkjBOSFXGaFnIPGDdSlK2ZFKUoAUpSgBXhIAyTgVQdpe08GhQBE2y3jj3I/ADzb0/rXASzdo+0koYLdTI7FFCDbGMdR5Dw61Nb1Ua3pSyyqnpZWLU3hH0Oa7gl7RL31zAkNnFld0gG6R8j9FH/ur3QriNJ73T45Inihk7yExsGHdvk448jkfauNi/wBn+ouI1uJ4kZ88gFgmPPzz/atN12S13RS1zaOJVi94PASH8Oi9f/8AKR41qepwHeDS1pUz6nSuJ7L9sjdyix1Rgs3wpKRjcfJvI121WVWxsjqiR21SqlpkKUpTBYpSlAClKUAKUpQApSlAClKUAKUpQApStdxMtvA8rZIUdBXG0llgJp44FDSuFUnGTWwHIzUK2uIdThbdFwhGQ3IzUzIA5wBWYS1eZcAe0pStgUHaTT1aBdShhVrm1YSHjl1B5H2q5tLiO7tIriI5jkQMvyNbJNndsJMbCPe3dMVw9vrydnnvLGMi5hSTNvg9AeoJ9KnnKNU8vhjoxdkcLlFn2jil0+8ttZtkJaJtsqgcsp6ir+1vYLxSYZVcqAWAPK5GRmuNurftFrFnJdTk28KqSsAypb6f61d9k4rEaV39ohR5Dibc5Y7h8/nS6pvxGksJ77m7IpVrLy0Y9q73VdPtYbnTlXuYmL3LHBKoMeH3qVbT3I1jMtwstpdRl7cKMBcYP1JBz9K2atqOnWtpJHfTxokildrHJYHjgdTXO2xv5NOsrSyt5VS1YNHdX3uMR4AKOcYOPDisWtxs1J54fP6fl+pLGuerPZlzrIkXWtEmjjdgk7q5Rc7VZCOfTOKnXWrWVlxcXEcZ8FZuT8h1NVHsVzcA+26jPID1jg/JT9PeP3rKLS7KB1eGARsqhQykg4+fWjxmm2u4yNSTbb5N7doe9O2ysrq44yG7vYh/4mxx8qxN1rE7cLa2yeZJlb7DAyPrXpt8/FPOw8i9eexwcuylvMuxIFYds3yxmEuEYezXkme/1O5bK4KxKsYz5jgkfetEmi2Mqst21xcbuvf3Ln5cAgfpSa40m3YpLPbK2cFd+SD6gZIrzvbJmcRWNzM6eCWz88+BbAP3rO7NbozOjaTjPsFt8yM5+uaLpWlKrKtnagOMMMDkVovb+3sNPa7n02dEUgBHjVScnHnUjbc8FdBdgQCCskWOfmaNLYb/ABNbaLpDjHslupzkMh2kH0IORWX4ZapzDc3ULeLR3bZI8uSaPJcqQ0+g3G3plO7kI+gOa1m+tEYrNpt3CcZG+zJz/lzQ01yGWyRHa3cbZh1i8Kg5Cvsk+hJGSPrWftGuQBdr2d0B13q0TH7ZFRorzR7lgI57YscAKTsJ+hxmpfskHDKhXjgoxGaFOS7nH7o03Gp288KDV7KazlXlJgdyq38rr0+uKw0u51acRRreRNvgErNNHuK5JAAIIyeCali3Rc4aQZGD+YTUA6U9qzTaZOLediCwddySY8CPD5imq953OaUXcOmt7Utzd3L3EqfsxjYieoUePqasK5227QG3lS21OP2SduFYndFIf5X8PkcGr5Zlbg+6fWqa7YMXKLXJspSlOMClKUAKwmlWGF5X4VFLH5AZrOqrtKzJ2b1AqpJ7huhxj1rM3pi2agtUkj5raWtz2w7RyF5Soc73bGdien6AV9Ku7S6stNhg0ZI42jfO1gMFcHOc+JOK5v8A2bwhbS9m2El3Vd/HGB08/HPlXc1J0lSdet8yK+rtfiaFxEi6ddG9sIZ2273X3wvRW8R9DxUqqBnu49Ymi0kQvETuuVkyFjkPiCPEjqB+mamMdYCMXazRdpyyK7MOOoHjVEZ7YaJpQ3yjkO2fZuKBEvLCGdpRuec+8+V/iJ88n6/Sul7Jaq2q6FFJK26aI93IfMjoftW2C41JrBRdWRkkLbSUZVyv8TBumeeK57/ZzjZqYXIUSLgZ6D3qmilC9OOyl2KpNzoalzH9zuaUpVxCKUpQApSlAClKUAKUpQApSlAClKUAKxdFkQo4BU8EGsqUAaP+72MBOFjjHWtF7bfiFshikAGdwJ6Gs5Lm0nmNo53MTgqRxmpKosaBEACjgAUnCmnFY0gR40ktNPCqO8kReAPE1tt3ke3RpU2ORyPKodlZ3UN3JJLLuQ5AG4nNWNFWWstY7YA4LXZ9b1Ke7RLeVLS2ZgQvAIHr41a9ltI0z2KO8QCecjln52nyA8K6ZwpQhsbSMHNcbbyLp0+oQaK/tEhkGVIJihB8CR1PoKnlDw7FJ7lSs1w0rY6m/wBRtbCBpLmRVXpzzk+QHUn0Fc7aRzMtwtlbvp9vOd5lkOZWPmE5CjHnzWcFtEtwt1dC4urtekzxEBf8C9F/r61N9oz8MMzefu4/rWLLHN5MJKKwiDaaOLOQypKrTt8U8ib5GP8AiPT6VNCXQHM8bHzMf/OsJr+K2jaS5V4UXqzjj71GS6v9UC/hcKxQMObq4X/4p1PzPFLSbO7vdkmZ3gTvZ7uGKIDklQB9yahi/urlithDLc+Uixd3H/mbr9AasrXs5bI6zXjPe3C8iS4O7HyXov0FXIUL0FUQ6eT5MucVxuUEWmazcKvtN7DbD94W8e5j/wATcD6CpEfZrT9wa5768fzuZS4/y9PpirilURphHsYdkjTDaW9sAIIIouMe4gHHlxW6lKbjBg5TtyjS2NrbITuuLlE2qMk9f+VdRGAsSKDkAAZqFqemjUDbMWINvMsyc8ZB8fPjP3qci7VA8qTCLU2zcpZikZUxSlOMGi4srW7TZcW8Uq4xh0B/rVeez1pFIZLJpLViMERudn+XpVvSsSri+UaUmuGc9cwavaybgq3EGCSYQA4/4T1+hrXbTw3eVivpTIvxowCOPmpGRXS1A1HR7TUgrSptnTmOdPddD6GkT6fvE3Ga7kCS0E0bRyzSOjcFWCkH6YqGY7/SW32YN3ZD4rUn8yMeaMfi+Rr2a4vNFhxqX/eIg2FuY1xx/OOgPqOKmJNM4DC2IB5H5gqVpp4Zv6EzT9SivbWO4hbdE4+q+h8j6VYqwYZBrlXtLpLr2yzRIJzzIm8d3MP5h/F/MP1qy0/VI7p3RQ0dzFxNA/DJ/qD4EU6u9x2fBiUO6LmlYRyCRcjr4is6tTTWUKFRdStPbtNubXOO9jZM/MVKpQ1lYZ1PDyj5z2F1CTT9Un0e42p3jkgPnIcDBA9Tj9K63W9YOn91bxj865BWOTqFbIGcePXP0qs7TdkfxKUX+nsIb0HLDO0P658G9aqbPtTd6JFFaaxpDkwjakyqFOPqMeHUGoIylTF1y2XZl8oxvl4kN33R3dpbR2dukKeHLMerN4sfUnmt5OOtcNJ280mS+t7nurwd0rrt2Lzux/N6VjcdtJ9WV7PS9GkuO8Uhu95GD6L/AK09dVUlhMR91tby0XHa3XDpNi8QjVmuImSMhhuDeZXyx4/Ss+x2knStCjEilZpj3jg+HkPtULSOytw98mqa3MJrlQO7iByseOgPnj+vnXW12uMpT8Se3wQWSjGHhw3+LFKUqgmFKVX63eS2Gi3d1AUEsUZZS/TNck1FNs6ll4LClRtPuGutOtrhtu6WJXbb0yRzUmhPKycewpSldAUpSgBSlKAFKUoAUpSgDR7JB7R3/djvP4q31zV/Y3+l6vPrlpNJcwuqieyOSdoxlk5xkAcDHn51qbX7+LVBfYhm7OSKgE6YzETxluc8N1yOB8jSdcYZTWP5yId6i8SWP8fH5fQ6qsXdY1LMa8aVVj35BHhjxrmbiSXX58JI66UmQxXj2o+QPXYPE+NFtqht3KYx1GvUr+bVpjbxXQs7AcPMPjmz4J5L/N9qlWrWNpbpBahFjUe6kann9OTUoIqqFCKAowAAMAeQryWWO3haWVxHEgyzMcACoJSy8sd2wjX7XDu2lmU+TIRUZtRN0Xi0uMXUw4LdIkP8zf2GTWiK3ve0L/mCaz0zwTO2S4GfHxVf1rprW0hs4EhgjWONBhVUYCj0ptdLmck1H5lZY6EPy7jUn9ru1O4Ow92M+SL0Hz61chQowBivaVbGEY8CXJvkUpUa6nlhGY4twxy3lW0smW8LJJpVC80zyFyzZ9PCrazMzQAzdc8ZHOK1KOEYjPU8EilKVkYKUpQBi7qilmIAHiaiSalGj4VSw8TnFS3jWRdrqCPI1GOnQFs+8PTNaWnuYlq7G+GZZ4w65x61srFI1jQKigKPCsqyaXG4pSlB08ZVdSrAFSMEEZBrmLjTp9AmWay3y6YzfnW5OTBk/Gnp5iuopS7K1NbmoycShS9ilRXiEkqt8JRDg/XpUS9tmuZo7mGKeC7hBEU4A/ysM+8vpWerRDQGk1KIhbF2BuYM4CknG9PXzHj863afqFtqloLm1ctGWK8jByPT9aglFxeGOT7o2abqyXFw9tIBFewqDLDnj5qfEetXisGXIrm9T0722NZIWMV7D71vMOCp8j/KfEVv0TVzdo0VyghvoTtuIPI+DDzB65ptNul4fBmcMrKL6lOtKuEisXjSVSsiK6nghhkVlSgDk7KxtG7canCbWAxLbxlUMYwDx0FdRFBDAmyGJI18kUAfpVLa27J21v5hkq9pGWPkckAfZavqTVHCfzf1HXSy18l9BSlKcJFKVV6zrEWlwYGGnYe4n9z6Vmc4wjqlwdjFyeEWMkscKF5HVFHUscCuc1rWrOee1sllDwmUSXDgFlCKc7fXJAGPKuakn1LWrhzBHLdOD7xHwJ/arKDsXdvEZLy7IOwkRxdc+Arz31Ntu1cdilVQh6nuT9J1mzsbm4s+9PsW7fbNsI2Bjyh+R6eh9K6S3uoLqPvIJVkXzU5rkk7FtJZQSC7ljuGRS6tnCnHOP+dVM0OqdnroNLuCg8TR52n50K+6lf8ApHYHXXP0vc+k0qq0TWU1WA52rMvVQeo8xVrV8JxnHVHgmlFxeGKUpWzgpSlAClaLm7itULSMBgZOTjA8z6VULqWoX+GsrJxCTxJMwiBHmBgkj6VhzS2W51IvqVRrq93aMF1G0aEMcLIv5ifVl6H6V6vaO2kYLADO3P7FHfH2WueIu53SyDdR9oNL1e41JZRe2LkA2gJ3IviVzwD/AFrEJHqSfi/Z+WJWkbZd2sw2pP4FXX91+ev3yKtYNdtpp+5PuyeKMCrD/hIBqmu47e41q5tNOUo9zGDezRSYESjOMAfvnP2qWXk4eV78oT93beO3Py+X+P44+nRT3UtzZRSk6HHIQnHxDH7JSeqA55+gq3FhAMbe8AAAAEh4A6V5DayQxLEtwVjRQqKiKAo8q8uGFrA8895IkaDJJVf9OT6UjJVGKitMeBcdxaQPPPcTJGgyWMh/6J9K02Gjvfzx3l6jRxp70NoxyF8mk829Ogrdp2nzXs0d7qCsNh3QQPj8r+ZscF//AI/OugChRgDFUVU6t2EpadkeKoUYFZUpViWNkJFKUroClKUAeAAdAK9pSgBSlKAFKUoAUpSgBSh4GT0qDcazptrkTXsCkYBG/JH0FcckuWdUW+ETqVzsnbXSYzhTPKPEpHwPvWA7baeVaQW90YlwN4UfF5daV94q/uG+Bb/adLSsIZVmhSVc7XUMM+RGazpwkqO00Uc2iSLLeJaAOjCR13AsrAgY8ckdBzXBy6fcWt05t7K4Q3rGWzLHuRHKuWwqkknIJGDgnoK7OOGPW+0c08wZrfS3EcCn4TNjLMfPGVA8jmrTUrT2mBSkaNNEweIsBlW6ZHkcE80qUdW4yLxsUEN7p7NFb3kdxp91JjZDdEqrE/wtnB++a2Xti0LJeWSEXduS2zP7ZfFDn06etTLp7a00hl1943hlfZtkG/r4cfU8dKgxST6dLBaGZbq2n5srp5MlhjOxj4kDofEDzFT21YWUbTw8F/p93Fd2scsL743XcjeYqXXM2jtpeorEVCQXsjNGFOVikxkqOOjcn55rpVYMoI6U6iepYYuccM9pSsZF3xsuSMjGR1FPMHAyds0te1d06RCW2cLBkHB90n3vuTXfggjIOQfEV8tHYbVvxgQtGrW+/JnLAgrn75x4V9RRVRAqgBQMADwFSdK7Xq8RFfVKpafDfYypSlVkh4zBULMcADJr5rfTSa1rSxEse/kA4UttTOB08K77V5Gi0i7deoiauY7FPbi7uy8i+1SHaiZ52L1+XNQdUvEthV25KKXpg5nSJp6adpUlvpqLFJsJQ7c5fHBPma0aHf310LiDUYY47i3Khth5YEZBI8PuR18qt6ptdb8OVdZjAL2y7ZVJx3kZPT5g4I+vnVUloxJcIUnq2fcuaiahp1tqUKxXSs8atu2hiATjxx161Cg15riBJotJ1FkcZU7EGR9WrXd6/LaGKWXTLtLUkrI7hdynjGAGOaJWQcd+AUZJ7HHJL+Ca2fZpO8hSQ90+Dg46rnx+ldh/2mtf4T/mFQO2k1o2nogeL2mOQMq/vADk4/SuY70eRryp2z6WbhB7FkYxtinI+p14WAOCRmvai3tjDfRbZNyuPgkQ4ZD5g17Lz2IDY11CoPvgkcYHJzVVPqs9zcG1sIe8kHxtuwsf+JvP0HNQ2s4rQGLUzeNCCPzxcOUb1ZQcr/SrizmsBGsNnJbhAMqkTDp8qV5pcs3siGNEM8iPf3JmCsG7pF2qSOm7kk1b069OaVqMVHgy23yaJ72C1mgilk2vcNsjGD7xraSsaM2MKMk7R/pVXcaZcvqUl3HcKv5ZEYIztbbgenXmod1JfSyI/sV6t8sTQqYyvdAt+/u6fpXXsacVthlmrWOuWCsV3xuMruGHXBIBHiOnFVSe0aXPJa3AWUytvinOFM3ox/iA+4qyttKEN6L15maUoA442k4AJ+VQdRv4L65hhgcNFby75Zf3QwBAUHxPPOKVdFadzSwniJuaWdULNFEqgZJMvAH2qFpSjtBqHt7sjWdnIVgRSTulwMufMDPFbL+5LwR2Vo4a5vD3KMvOwY95j8lz9av7O0hsbSO2t0CRRrtUCk0V6nqZ2UtK9zaqhBgVlSlWpY2QkUpSugKUpQBquZvZ7Wabbu7tGfGcZwM1WaR2jstWVVVu6nxzE5/ofGrd1Doynowwa+NzhYJnRN/eJIw3Z4IB4486j6m+VLTXBV09MbU0+T7LSuH0jtg1vOLXUJO+hHAuNpDD5jxH611dxdMr2TRTRCGaQKdyklwVJAXHTp1NUU2xtXlE3Vyq9RNpWHex7+73rv8A4cjP2+teSTRQpvlkRE/iZgB96ZgVlGylR47yOS8e2VZNyoH37DsIPk3QmtySJIgdGDIeQynIP1rrTQJp8GVCMjFQ/wATt2uBDGJZG70xMUjJCMBnk+Ax41Moaa5BST4OTvex0s7M8WqTFscd9lvpkHpVFf8AZTV7eJI0hjnjQkh4viOfPx8K+k1zvaDtBHaE2FvMI7t+DI3wxDGeT5/61Df09Ki5PYtp6i5tRW5wBQRM0BlmhRk/ODL1cZO3A8M4HNTbTTomW2a5kmiWVAwgj/MlnbJwVQdF9W9asLPs676UNQvd2ZZYyqZyWUtzn55/6zXU9mrG2jsBqEbLNcXqiWWZfXoi+Sr0A9Km6fpdTzNbD7+p0rETwXmtTRD2bTbeyhA4e8l5Ax/AnT71oTRRrDFtV1SS72cdzbEwwj6A5J8ck1s1a4sLOcvqOpKqN7yQA5dvQKOT9qwgGp6qqraxtpGnfxMo9ok+QPCD1OTXp7cckLSSyifb2a6TbW9rpNrEYO9PfBpSCAerZ53NnHWtLabqR7SxX5uoGtI1dBHsKuFYDjIODggEZ8zUJrS27J3EFzB3iadLmO7LyFgrn4ZTnzPBPqPKumBDAEHIPjQlnYw/iVusS6pGkI0uyhuXZiGaaTaIxjg+vPl4Vz9ppl0tlP2cknjnktYFube4jUqYZSxKqevjyPTjFdFe63Y6df2tndSmOS5z3bEe7kYGCfDqKjw6vEl66tFHDG7ndITtOemW+wH2rksZ3ZqMZNbIrnf8V0BJ42CXGxZ4zn4ZV5x9wR9auNI1BL+yiuFG0Srkqeqt4r9DVJottEqXiiONkS+mETCMD3d2ePk2R9K3WZ/Du0M1qCBDeKbmIfwyDh1Hz4NRReiRtrKwdPSvFIYAjxr2vREClKUAKUpQBD1WJptKuo0GWMZwK5vsbdwQi7tZZoklMwMYYgFtw8PPmuwIyMVwer2M+hayl/aRoVDEplfdIPVD5ehqLqc1zjd2WzH1eaLgd2zqgBZgoJAGTjk9KqISNZvjMcNp9u22IYyJZB1f5L0Hrk+AqIZV7W6PIkEvsxS4Hj76hT1x4E1YIj6H2dYCQ3DWsDMGfjdgE446Dwp+rXv/AE8i8Y+ZZAADAHArW9vDJKkrxI0ifA5UEr8j4VlE/eQo543KD+lVGr9oI9IuEjePvd6HasbguH8AR4A+dbnKMVmXBlJt4RW9srmGewtLeJllaWYkFGBwFzn9eKq/wO//APLmpmh6TLqeoPql3GiIz7tqLgE56D08z4muz5qBdOupk7JbLsU+L4S0o9pSlekSmLIrjDAEetQ59G0+5IaW1iYg5zt5qdSsuKfJ1PBTydn7Zcm13W7+DRMUI+3H3BotvrEJwl5FKnh38WW6+akZ+1XFK5oXYNTKsWepTMfaL9Y0P7ttHtP+Y5NRrm2FnHLP+J30ccSFnYyh+ByeGBq7kbYhPj4Vz+tEzi309QD7U5Dk5wEUbj09cD60i6WnCRuCyzXHatf2kMt9LdSB0DezzOMLnpnaBk/OpsUSRqscaKiDgADAFatl02d86DP8Mf8ArUTURKIorVLmQy3kggXAAwD8RzjwXNTNuTNpEnQ4Re3UuruoCe9BaADgRg8t/wARGflV/WuCGO3gjhiULHGoVVHgBwK2V6MI6Y4FSeXkVqmnSAAuSATjgVtrxkVxhlBHkRWjDz2K2bUm3YiAC+bDk1Js7s3OQyYI5yOle+wW+7Oz6ZrdHFHCu2NQorbccbGIqectmdKUrAwV87i0Z9U1jVLWM7Ird5HjGOjk8evOK+iVXafZS29/qU8gAW4mDJjyCgZ+9IuqVjinwPptdak1yUPZlra7il0u8t4ZZIFDe/Fg+qnPUqfGr3Urd9libeLctvcoxRfBcFePlnPyFUOoquidrItQJKQ3JAbA4JPDZ8vA12A5FHSvTmL5X0OdStWGuH9Tlouybx3QuGvN0rHMkuDv5DBsHPjkdfKo1/oZ03STaSy3N5ZyyDKRR+9EQDgjrwTgY9a7KlWrqJ5yyF9NXjCOYGj6ndWEiyT90ZbSGIJvI2Mpy3HhxXknZSbCRQ3xjto94WIg4Kk52nBHGSQfSuoqNbXsV3JcJGH/AO7yd05IwC2ATj70K6fKB0V7KXP8ZzidnryGForQi3PtErK6uR7pX3CfHg8D71Is9C1NZ2uLrUGaVWUwDvXcIM5YHOM5HHNX13craWc1wwyIkL4zjOBnFaW1BINKW+usRjuw7KpzjI6DzoldPTlhGivXpXJA7Sa4uj2JEZBupARGOuPU1zvZzQvxO9fULxzPADkFgR3j8E9eoHOfOq5Rc9rO0OSSEJ5I5EaD/r6k19Jt7eO1t44IV2xxrtUDwFeVBfeLNb9K4PVm/u8NC9T5I2rw99o11Gp2nuiVIHIIGRj7VR6D2etLjSkub2J2nnJkYrK6Zz5hSBnxJ611VKrdac9RKptR0kKx0jT9NUCzs4YceKr73361NpUHU9Ti02BSVaWeVtkECfHK3kP7noBW9kjO7MNavrOzsHF2qy98CkduRlp2I+ADxzUbRrPVIezgs7qVLe6ClYnQ94YwfhznqVzjy4FQhHLa3XtV1sn1aUD3gMrbqeiRj+p6nr6VI1G6vltIdLhcHUrwEBgcdzH+85+QPHmaz7sY4NRTLb8PgkMMlzHHPPEmwSugzzjP3xmua7XXqWjRiyZXvuWkt+7DxvHjkyjwA6g1bJ2Y02ONUHteAMf+Ml//AJV7N2esRpM9jaQRQLLgsQud5ByN3iw8+aJJtGU0mct2WvIEjNrZy3EwaJZO5kIAjPO8qfInwHSrbVYZ57VZo4tk9q3fxMHBOR1H1HFVmmaUtr2gubyUW1nJC5Ro4AwWTco5G48L44HiK6H2uDr3mR5AGvOlzsNzh5LLTbuO9soriIgxyKHU+hqXXK9jbjYt5prHDWs7BR5IxyOvPHNdVV9MswFWR0yaFKUppgUrVLcRQpudhjpxzWldStyuSxHOMEc11RbMuUVs2S61zQx3ETRyoro3BBFbAcjNK41nZmjk7zsfib2jT7loZR0JJBH1H96h3C9qNOty814ph8WbDYz513FVHaX/AOyTfNf61Fd00IQlKDa+RRC1uSUtyhSx7UXyjvLx44yABtIQYPyqy0zsnbWrd9dN38x5OeQT6k8mugh/Yp/hH9KzrcOlgt5ZfzMyulwtjwAAAAAAdAK9pSqhJ5uHnUO51GKF+6TMs5+GJOWP+nzNUr6eLC6YXbXs1k5DAxuSqnGPfA59Rip0GqWMEWIra4jgB2lxbsF+ZPWl6n32NYPWtZpI2udSvXjAG4xwybI0Hqep+eawkXu7Nrka3MtmQG3kK2AeOGxmsrvVtLltwHv4whILLjduHkV8jUeK4SW7cm/tG04chN46bcbNvgB1z8q48HdzbcxXNnb+322oTzJEveNHMQyyL164GDjpV0jh0DDxFUTSRX9vFp9q8lxCGXvpwPc2A5K58SeBgVfKoVcCtR52OSNU5wPpXOPKr9oZ5HBK20KxR7Ruwze82cDg42j71fzEF+T4/aqLRsyWcl1k5up5Jvizxu2gfZRUV0szYyCwskoXGVBEM+D/ACVqsVF72h73aQtjCVwwwRJJ/wD1A+9TAu5gPM1h2fCyW91eA5NzdSN1zgKdgH2Wu0RzMG8JlxSlV1zb3RDESF1PgD/avQSyTyeOxsuNQWJtsY3nxPhWtNUy2JI8DzU1AMMoJBjbPyrJLaaQ4WNvtTdEcCNc8l5HIsqB0OQayrTawGCAISCc5OK3UplCzjcUpSuHRSlKAKvX9MGqaTLCAO9X34z/ADD/AF6VD7Laul9bPaYdZLYAASNuYr5n68faugrlNTgn0bXIL+2QG0dmMqgAYJHvc+oGfmDU9qcJKxfJj62pxdb/AAOrpXikMoIOQeQRXpIHjVAgVzt32V9pv2uV1CeFWlMpSPj3iOufPI+3FdFStQnKG8RVtMLUlNZOabsn31vJFcahNIzsJGcjOXwwJweOQRx4Yqi7U6r7RLDpdo5kigwrEc736fp/Wuj7Vaz+GacYoZNtzNwuOoXxIqn7HaPJKPb7rJhDboYycgv03Y9PCo+qundJUJ/Mr6PpaunTux/sv+z+lHTrMyT4N3Od8zYxz5fSrilKohFQjpQuUnJ5YpSlaMiqaytzP2l1G9lB/JVLaDPQDaHYj1JYD6Vc1VXOhrNdzXEN/e2jT471YHADkDGeQcHGBxjoK4zqNGoXttYX7R2sbXerTKWitwenqx/dX1P0rdo2kyWUlzeXkwnv7pt0rjOEUdEXP7o5qTp+k2Wlo4tIAhc5dySzufMseTU2uJd2dcsilKVoyc9fKlv2kDOoCXNvkM2Mb0IH04YfPipDTxJkNKgx1BatfaBEF1pszgELcd1huhDqQf6A/SsxFDGuQkaDr0Arzrsa2PXCKWwf2ftzMyMWivINwII+JQPrxg/eu1rjL1sdrtFkjK++JI3ZcHIxnBrsYzmNT6U7pnyjlvZmVeOCyMAcEjGa9pVYko2sLhd35eceIPWi2FwyFu7x6E4NXlKZ4jE+BEjWUUkMG2VsnPAznAqTSlYbzuNSwsCqjtL/APY5vmv9at6p+0xxoco82XH3pHUf/KXyYyv1otYf2Kf4R/Ss6wi/Yp/hH9Kzpq4MMUpSugKYpSgDHu0znaM/KtMllbSPveCJm82QE/qKkUrmEBisYX1r0nAJr2sJf2bfKh7LIFZqNwLawubh8YihZuTwcA8ZqvsrKMadarLl3ESbjuIBOB4ZrZ2kaMaBfCUlUdNhwOeSBWaC6RVQJCqqoUZYnpxXlt7j16T17eCOKSQRJuSNmGR4gHr51v7Mhh2a0/eu12hDMCMcnnP61XasJho98XdCogclVUgkbemc8Ve6YrJpVmjAqywICD4HaKp6blmZ+klUpSrBQpSlAClKxkYpGzAFiBnA8aAMq1SXEMRw8gB8qgTajIRtRNh8z1qCSScnrTFXnkTK1Lgv45o5fgcN8qzrnkLBhszu8MVfx7u7Xf8AFgZ+dclHSahPUZVD1WwTU9OmtWO3ePdbyI6GplKW0pLDGptPKONte0VxpuiSQezPc3trL3RjJI2pn4jgHCjp9qh2Xt3aKW0vtRtLa5t55XiaNpWVYEXjci+JJzycnoBirTtEJ9KvrbVbdm7nvR30Y4BOMZ+oGPmBUnslc215owiXDvbTOjA9RliwPyIIqet+bw5PgfavL4ke5u7PQy2hv7R76a6jt5+7jEwy0a7QwG797girO9vIrCzkuZmwkYyfXyA9TVbJb6nYandT2MFvcQXRV2SWYxlHA2k5wcggD5YrmH1XVO0t/bWiJFCY5S+YyXQYPDHPXitWW+HHC57Ga6/Elnt3PdKtrntPqs9zdAezFgXJXPAPCKfD1rvkRY0VEUKqjAAGABWiwsYtPtEt4RgLyTj4j4k/OpNdoq8OO/L5C63W9uEKUpThIpSlAClKUAKVjI2yNm2lsDoPGqu4v5H91AUGfrWlFszKajyW1KrLG5neYIxLL458Ks641gIy1LJT9puNGlk690VlA89rA4+vSsDa26MSIYxjxxUvW+NFvWyAVgdh8wpIqvt7aFreF2iUsY1JJ5ycCvP6hYmUQ9JEvUX8Y0Vo1Xatw+7bjjKHHT5V1EH7Fa5y7jRL7S9iKubvnaMfuPXRW4/KFd6b1HLOEbaUpVwoUpWie5SOJ2DruUdM1mc4wWZM6k3wbtwzjIz5V7XN2ryTX8bFiWLZ610lS9H1f3lOWMYGW1+G0siqPtWxGkAAkAyqD69avK5/tYx9it0PwNKC3nwPCm9U8UyOU+tF7F+xT/CP6VnWq3miliUwyK6gAZBBrbTlwYYpSldOClKUAKUpQArCT9ma9WRHzsYNjg4NeS/sm+VYk04to73Oc7URvLoU8ca7neSMKB4neKnnqaja6T+G8EjM8QOD4GRQRWYsIAxxADz45P8AWvNH/wBJF1mWL8Gv0MiBjA4A3DOcV0Vv/wCGi/wD+lU13C8VlKbaO37wIcCRcqR4ggcnjNUS6t2rLbF0aLgZ5U4x/mptVmjOwada2O6zSud0iXX5LhW1CCzhix8MbEv/AFIroqsrs1rOBMo6XgUpSmGRSlKAMJIY5Rh1DYrR+H238B+9SqV3LRxxT5NUdtDEcogB8/GttKVwEscELU9QGnWrS920jAZ2r5eZ9K42btPqUx92YIM5wgArou0llczRw3VoX72EkEL1wfTx+Vck97I3uz21vIRxlo9p+4xXg/aV9sbNKk4r6mJN5LFO0T3dvLaalGs0Mo2kgYK+o8/OqeGeWxmu7y3JtriPaqTxR/lsuQCGU8EYyw8iPWtoks3b8y1eMeJikzj5A15LaQyw4S8Ur1CyAqwPqORU1HWWKScpasfn+o6m7TmMuH+hJ1jVNVuDNYzyymZLgwd3bx92jjAIJ5JO7PTIHHjXU6RYxaNY9/eSRLcSKveyEBcYGAv0/U1zNhDqEN7LfTx9+5O6NzKNm/oHPPPGcVjei6uZTJe3tur+AMmePkoOKun1mhueG32+C/EbdYoxVcPxOpl7U6bG20NI/qq8frU2w1W01EN7PJll6qwwa+f91ZKAGuZXbxMcXH6kVYaIsZ1a3Fp37OGyWbCgL45Azn70qn7SulalLGH8CVSeTvaUpXvGxSlKAMHlSMZZwPmaificfeY2Nt8/+VbbiyjnbcSQ3nUcaWPGX7CtrT3Fyc87E+ORZUDocg140UbnLIpPqKRRrDGEXoPOs6x8jfbc8VVQYVQB5AV7Xhzg46+Fc3qM3aSK7l9itrWa2HKb2IfpyMZHjS7LNHY3GOrYvL3abWQEBvdPB8eDVRbxym2iIuCoMakDYOOBxVXb3XaiWZUvNOiitznvHyFO3xxlsZq0gN2IVQwRpsAUBpMkgcZ4qK2TlLLWBqjpWMka6Ei6rpKF3lLXDOeAAoVD4D5100H7Fa51hK2s6eXVfdExwhzgbQMn64FdFB+yFM6b1GbOEbKUpVoowlUtE6qcMRgGuYmilhkIkUg55rqqrdUtJrkoYhkDqK8r7U6V2w1xy2uxR09mmWHwynaQJJugLL65q20q7lnZ45Du2jIJrKw07ukJnVWLfunnFT0ijizsRVz5DFJ6DoroSVreF8Dd1sGnFL8TOvn/AGguJZtYnV2JWNtqDwAr6BVTqWgWuoyGVi0cxGCy+PzFeh1lM7YYgKonGEsyOb7LSSLrCopO11YMPpXdVXaZo9tpYYxZaRuC7dfkPIVY1rpKZVV6ZcnLpqcsoUpSqRQpSlACo91cxQRkSPtLA4qRmol3YR3bKzswK+VI6jxPDfhLLNQ0583BUWd2bMu5UkP0HnVzbXIu7cuBt8CKqo7ORdRERQtGpzz0xV4iKi4VQo8gMV5v2ZC5Jxk8RW2Pco6hwe65ZR62SmiXjB9hWPcGH7uCDn6V6L7vcFIp2DDI9zHFS7qJZIJ4XGVdGUgHwINQNMkabSLOV8ZaBCcdOgpj22MLg9mNxNDJGsG1nQqC0gwMjHhUvQWFzoNjK6++YVDZOeQMdfpWtpEjILuq/M4rV2VITSpLYLtEFxIi+9nK7sg/YindPjXhnJekvAoHQAV7SlXiRSvCQMZIGa0XF9bWwzLMgJ6KDkn5Ac11Jvg45JbtkilVz6si+8LW5MQOGkMeAvrzzVjXXFrk5GcZcCtc9xFbRNJNIqIoyWY4qJq+qwaRYtczZYkhY41+J2PQAV811zXJ7m8zeqs0pAxbBj3UI8j/ABt+lLlJRH11at3wdpN2zsiSLO3uLvHRo090+fJ4qP8A9spgctpNyEHX3QTj6Gvn7a/fk+7IiqBjasYAHyrD8e1H/fL/AOmtK8ZFKhUux9Os+19hdOI3zHJkjYeG+xwauIzZXw7xUilxxkqCR96+N/i93cLtnjguRke66DP0xzVppmqzxSqdOunSYDHsk7Zz6K/+tdVkZbMzKmEvSfU/YrX/AMtD/wCmK9FnaqSRbQjIwcRjkVUdn+0Mero8Ug7q6jOHjbg5+VXtbUIPdIllFxeGV1/ollqC/mx7WAwHTg+nzqhm7GyqT3FyjDHRhjmuvpU93Q0XPMo7mHFM4+37HTM2bi4RV8k9410ljp1rpsO2JFBx7znqfrUfW9dtNDtO+uGyzcJGDyxr5rqfay81RiZp5EiPw28B2jH8zV2jo+noeY7P3MPK9KyfUbjV9Otc9/ewJjrlxxWmLtHo00gSPU7ZmPgJBXxv24hgUghGPFl3H7msTfTNw4jcZzhoxiqXbSu7/L/h1QvfZfn/AN+p92imjmQPFIrqf3lORWdfD7PVpLR1aCSW2deQ0Lnbn1U8V3mg9tRK6WuqFQ7/ALO4T4H9PQ1pYlvF5BycXiawdpXjMEUsxwB1NFYMoIIIPQjxoyh1KsMg+BrhsizahCi+4d7eQqsluJJm3Ox+XhVlNp0T8oSh+4qP+Fyf7xP1psXFCJqbNEN5NER75ZfI81dK25FbGMjOKhQ6aiMGdt+PDGBU6szafButSS3KbtKN+lNAGUNOyxDPjkjOPXAOKw9p3ElYJiM9duP6mtOsXCSa3Ywu6rHBunck+ONqfrk/Stvtluf/AMyV5dzzNsrSxFES3leftOQIyqQWZDZ6gu4IB+i100QxEtUOkDvpL26/3twUU/yoAo+mcn610AGABTumW7Zix9j2oGpTyxLGIXAYnkeNT6jz2UNxIHkBJAx1rfVQsnU418v8DlbSlmRhZXbXO4MmNvG7zNS6j2tolohVGYgnPNSK70ysVSVvqOT06vLwKUpTzIpSlAClKUAKUpQArGR1RCzMFAHU1lWqeBLiMxyA4PkaxPVpenk6sZ3KW1upLeaSRizxkkfM1b2dw9zDveMpz96iS6QhZDC+wDqDzVkowAM5rzugo6iqTjY/Kv1z+o66cJLMeT2lKV6ggjTja4bwNc3pVvGYrq3mUs9vcvEcnGV+JeAfI11Myb0OOo5rm5tthr0krHEV5CPdHJMieQ/wnn5VBfHTL5jYPbBNWCFPhjUHzxk1p0hhB2g1K34HeiO4AC4zkbT8+VH3rNbuNhlUmI9IzUUT912hsZtjossbwEtxuPDKMfRvvS4PTJM3ymjp6UByM0r0ycwkijmXbIisvkRmoK6RDA5ks3a2c9duGB+hqxpWlJrgxKEZbtFf7Dcz+7eXYkiyDsSMKDjzNT2IVSxOAOSa9qm7U3jWXZ+5dP2jju0x1y3FclJvk1XWs4RxOt6z7fPc6mSRDCTBZL1G7nL4/wCulciIXdS6kMepA61Za4ViktrCNvct4wD/AIj5/wDXjXm+ONQrMAF6HIqKyW+D0WkvL8CqwcZ8K8qc0sXONhj+XOc1CxlsAjrjNYMNAAk8Ak+lb0tn6lth8MH/AKxRGSInIIkGQc9PWtsdxGzd3sBB43MfiI6ZrgItLC+uGCuGZdQsx3iN/vYx1U+dfVtMvk1KwiuoyMOoJAPSvjPtPc3Ed1CxaSFhu46jy/rX0XsRODb3lvG2YY5cxjPgwDf3xVNUs7HLlqhnujrK0Xl1HZWktzKfcjXJrfXG/wC0C9eOwgskP7Zi7jPVVGcVQuSGbwjgtT1CbXNWkuZmYqc7VBztUdAKizW+yPcEYY8T/etSTOkhcHk9c+NZS3UkgILbVPgKgk3J5ZdCKjFI01sWIspY5A8MDJNeRMituYbh5VKglRo2jxkj4QT1FcOo1Jb4kXdyh6eBPHlW/uo4XBYHuGOHGeQfBhW15ow6CQkOf0+dYPJE0UoJHHusD19K7GTi8o5OClFxZ9B7F608yPpV24M0H7Nj++tdhXx3SLxre60++B9+N+7c+Y/6xX2FTuUEdCM16M0tpLh/z/R5lMnvCXK/n+/kz2lKVgeK8bhTjrXtUXaW6f2ePTbdytzet3akfur++30X9TWLJaY5NRWp4IWlILqe91J1z7TLtiyM/lJwv3OTUnU7v8P0u5uQMGNDtHmx4H6kVkllFHGkavKEQAKu84wKi3cMcl9YWaBsvJ3r++ThE5ORnxOBXmj+WWWi2ZstOs7ZvijjG/1bqf1Jq4qPbjqx+VSKu6eOIZ+IiTyxSlKeZFKUoAUrxnVBlmAHmTWKzRMMrIpHoaDmTOlKUHRSlKAFKUoAUpSgBSlKAFKUoAVQdobeT2P2i3BM9o4uIgp5OPiH1XIrXq/aK4h1ePRbC2BvZlyss3Ea9c+pxipWm6K1iJZ5riW5vZsGWV2+LHgB0A8hUls/EemCzg5Xb58R7ciOVJ4o5ojmORQ6n0IyKh6uGFgZ0BMls63CgdTtOSB8xkVotUms7640tJESJQZrbcuTsY8qP8LfoRU8wOwIe4kIIwQuFFSlPDLa0lWe2jkQ5RgCp8weRW6ue0WY2F3JpUvC8yWx8GjJ+H5qePkRVtqV/Hpli91KrMq4GFxkknA61dXYvDy+wma0sl0rjLee+1/WjcWssy20UqY5Kqi45BHix6V2dFF/i5aW31FxlkVzfbMA6bZqRkNexgjz68V0lUXa6Ev2flmUZa2dJxx0CsM/pmnS4G1vE02fJUiudT1IRKjNcSucg5zn1+Qqwk7KaxDMyexNKq87o2BVh6evpVjpV0tz24hltCHjKFWbGPdCnJ/pXcTTxW4Uytt3HA4zUMtmVtPVhbny600e4vL2PT1ikiud7CQyIQEA8/8Arxq6h7CXZuAJ7q3EAYZKZLMPHjwNdDq93q5msvwdFmgZ8TNwR1HBz8IxnmrmR1jR5GOEUFifICuZMvJRHsbpDRFNk5YkkSd6Sw4/WqduwEmPd1BQd3Rojwv369K6XUYPxvRHjsrtVEwBSVDkMAc4yPA15bB9I0q2tJJPaJ0TGcYBGep9B5muZwdSbeEfPdV0rUNLaKK8KbZfhZWyDg4wT9j9a7P/AGewTQXOpRzNloiisM5wSP8AlVX24k76CxkWNhtZgSf3ScEenODVz/s6u/abS/7w7rjvlZ2OMsCuB/SnU41GbNovJ21fOO3TE64y8+7Z+7jxLHH9hX0evnPbpWj15ZCpKvartx47ZOR+oq2Dxl+x59yykvdGUXYWy7sGS5uQ5Vc424VuM+Feta9n+y9xGlwkkklzuAeVd4VMgc+AHrjNXNxJJJdupUheFVTnHPOTjxrCK1ttRmMlxAk6wMDE0iZKN4gHxHzry1LfB6jrajkzvtD0/ULcQy26oBjDRAIwA6DIHSuV1Tsdb2wPs9+gkcExQ3DqrOfIeddXbahLcanPAYokt4maNWaT8x3GCcJ/Dg9frWF9pGmywXrzwAe0L+bIOW46FSenPlWjC9jiYuymr3RdjaC3UjpKwBJA6Y9awv8As5qVhpou7t1CbwrxqdxQeBJHHpXeQXE0kQYOF90bU254HmfOtmoXCw6RdTsAQsLkjG4ZwRjHjzXE8mpRceT5ja94LWViCqgoyNjHIOM19rsG36fbttK5jXg/KvlFzbFRBYqDuLxwnaM5Ixnp65r6zGUt4Io3kUEKFG44zgV604quuMfZfu/3PHpm7LJz93+y/Y3UpSlFRi7iNC7EAAZya5e23apPLqfesiOxS2ZQM92PHP8AMcn7VN1+drlo9It2O+cFp2B+CL5+G48fesVS5QKiC3SNRtCgHj5VF1E8ywh0FhZ+Jktu+ADczMfDkD+1RdGjFze3mohmdS3s8LMcnYh94/Vs/avNSnu7a1xFJG08zCGFdh5ZuPPw5P0q60yySys4YF5SFAik+OOppUIOTwjreInLa9p+oXXaCG0kuHNpMC0CHcELAAlGK8jpkGtcnafWpY0NpYiCC3burghe9KNnGDzkcY+fnXd8GtaW8McskscSLJJjeyqAWx0yfGqH07TemWMkLpeW1LGSI2o/kkxozsvDErgfOpsbF41YjBIBIqAlrM8lwme6iY8YHWptvEYYVjLliPE0+Oc7lc1FLY2142dp29ccV7Stizn5Gnbcsu87Tk58DWCxPIu5UZh0yBmuixQAAYAxTfE9ifwPiyPYmY2/5wIOcDIwcVJpSlvdj0sLApSlcOilKUAKUpQApSlAClKUAebFLBto3DxxXtKUYAptd095oo7u1UG7tn7yLnG7+JT6MOPniotvfG8hSW2hZkbPvMwGCOoPjkV0ZGRg1zd/C+kag13GhayuXHtAA/ZN/vPkeAfoajvqx5kNg8rBjd2dxdLG3fRRTQuJIpFQko39wehHjVXNea5qGoyWUEiKZYiksLD3YiOC2SOhPQ+OavPbIT8BaTjPuITUKWwJuParONrW7Lbu+LA7s9Qy55Hp4dakkm8LOEE461gmdmbLU7C3a3vVhSFAO7CEE58en96vqqtK1X2tmtrlRDexftIif/cvmp8/vVrXo9OoxrSi9vcVp0bEa+vodPgEs2/aWCjYu45+X0riO1naqS4ZLPRLxXRkcXHdRFn+XToRnkVZ9uNQv7eyEFpZNJGV7yWfuywjAOOMdD45qp/2fWQuL2bUzCfdQx95uwN/GePlROTctKKIQh4eruin0WN9C1S3l1BWQgCNlYfskkGVceYJyD5c12F9mO5EsisYwAAw5APj6j51G7c3mkRvDBcAm+KHayrlQhOCJPNT18xjIqH2e17fFHYak6LOMJBLnKzr6HoSMf8ARqe2CTwhtdn9WC8sQdkkm3Cu2UPiRjqaW1209zewlUVreQKq7uWBUEMfIEkj6VLA2jAGMeFQLvSorm7W7jlltrtV2d9CQCy+TAjDD51hBJ5eSLbLPpC2VsUgJvLuQyd3kLHuBbCDxHGM1vvIZ/a1njiEi7QuBwRWy20qGC69rkkmuLrG0SzNkqPHaBwufSs9R1K10q1a4upAq491R8TnyUeJoaydhLS8nN613815aWZQPdXaOgibkKGKgfLGGP0qBf6NqHYi9t9ShnSZO8KI204Ix+/88nj0rsuz2jTe2za3qcareTgCKLO7uI8cDPn51fXlrFe2kttMoaORcEY/WqYVeX3Ezt1S9jldN7dQXNxbLeGG0R4vzO8JGH9D5fP71s7daab7R49QtvfktcuCvO5D1I88cH6VBsuwk8XaFLq6mgls4mBVSCWkwPEEY613IRVjEaqAgG0KBwB5UyGprzGLtGrycHM2cltq+n292VWTegOc8g+I++aj6iRp9zp9z3bCzhZ0lKniPcAAxHiAc8+GaT6bc9mriWexhe40mQl5LeMZeBvFlHivpUyx1Ky1KLfaXCSjoVB94ehB5FSSg4vDHRnqiYq2mbvxJWtNzrt9pBX3h5bvpUazuH1PUL2SOYvpwRI4iB7rP1ZlPiOgqX+F6eJGf2G23NwT3S/0xUsDjgcDyFZOlf7HdrhY54wuPiKciqvW7iOH2TSwSyJie4x12qcqvl7zeHkKlX3aGJJWtrEpPOPjkJ/Ki9WI6n0FUlnY3mqMYLFhNJu3S3L8oGPVnPi3ko6dOKfRSpPVPaP19kI6nqZ6dEN5fT3f83JXZnT21TtALtz+TZHexH70rdB9Bk/aun7SaN+JWqzJMsU0ALIzHC59T4VP0nS4dIsEtYfex7zyEe9Ix6sfU1vvLSG/tJLacExyDBwcGqOqX3hS1Ln+IkrpVdarRTdn9e/EEkSdYoViKxITKCXbHP8A0KsdV1GLTrKWeUkqg+EdWPQKPUmqDU+y9nYRRX1qhc2ziSRJH/aKDk8+BHWvUu4tTvY7ydmjghObaF8ZZvGRgOnXAH1qCNlsI+HZyPpi36uxvtI7mJpbiW3zcXBDyEyD3RjhPkOlSu8n/wDLD/1BT2u3/wB6Psf9Kq9Uu5Lx00qwkxNOCZZeQIYx1PoT4Uset2SdMV9U1aS7YqYLXMMO3OC5+NueuPhz86jdqdIuTJBJaTXK2s0oW5SN2bBJwHxnp4Gtlp2j07TreOws7Wd5om7lYSu07R1Yk8etdHb6lZ3VzNbwXEcksIBdVOcZp1capx053JLXC7ypnF/jWqaTBc6XY6cve2jEzShmlGCM78E55688V0Gmdo4LqCDvX3tICe8SMqpwfIkkfWrgWsAumuREgnZdhkC+8V8s1Vrpt1Ff3E8AghVgdgVBgk4yT68CnRrnB85Rrp6sSet7fzBY2l7b3qs0D7gpwTipNQtLt3trJUljRJMksE6GptURzjc3NJSajwKUpXTIpSlAClKUAKUpQApSlAClKUAKUpQApSlAClK0yXcETFXkAYeFGMnG0uTdWMkayIVYAg8c1AGrJk5iYD0NS7e5S4TcnHoetdlB43RyNkW9mc33Ldnpu4ldm0yRvypGOfZyf3T/ACk9D4dKsGljT45EX5sKtpoY54mjlQMjDBBGQRXMTWzaDKWlRZdOLcTEZkgz/F5p69R4159tOh5XBTGWr5my7FperHiZlmQ7opoQS8Z8xx08x0NSNN1qRJBaaptjkZtsNx8KT49D8J9PtUgEbRgjGOMdMVrngiuoGhnjWSNhgqwpcJuDyg2ezLeWNJ4XikUNG6lWU9CDwRXOarrMOjouk6RDEbpUAC4xHAuOC3rjoPGo09zq2iWcsVs3tFqRiGSTLPberfxKPPqPGq3T1TTsOhEpJLu8hzvJ6sTV0LFNbG6qNTy+Ct1bT7M2DXl1ezzajKdjMVBLnwwPoBxipGjaGPYryGYRd/PGse1eiL+8RnxPBJrK0ik1S8kvViZooge58j5uB69B6CrW0CyQyRK6xuxG5m49zxAoUE3kqcI4yY2VpeaXYlLa+a+YoTDHMeMg8gePT18Kw/Hr6O0lubnTYreOPA3SXPDE+Awpqbeuj2kMkPARvdI4wOQP6VT68Gu9HJe4jLuypsII2ZYcnHrWZVRxkWq9skrStYuO0Nw1tbXdlZSDOVIMshA8V6KRz9PKrXSeyMdpem/1K6bUbz9xpV92P5Dz9a5bRrU6b2l0nDRJvd4vy1Y9VyRyT1PjX06iuCXK3JrtUXhilKU8Qa5p4reIyzOEQdSawtb22vY+8tpVkUeK1F1y1F3pM6MTgKW48sc1T9kbSeNJbiRVjSUBlQEdCBzgdM9frUk7rI3qtLZmc74K3t9rU8M1tY6fPNHOmZJjCSCARgDjz5P0rl7WV7+/jN1KWcOjy3m3ZIpI5UEY45znrxV3qWpvJrmq90sTRGYIGeMMcqoU4J6c5qqjae61K4LtvlkdFXgDwwBxXqVdIpOM5cP/AA/8EPUde4qdcOV3/Ff5Ow7gjTFRr6S3w+2ORLoM2znkseGPB48gcc1xt6Lu6DFr2aZsHiVyVY9AcdB9quGnhn1CfT1lCwmMRR5PAKfC3oCwP+aqyqq+ipknqRFb198WnGX+zp+zGj9n9T09LgQyXEsZCSJcnOxhjjaOMeXHNdhFFHDGscUaxoowqqMAD0FfMNMv30bU1v4xmPG25Qfvp5/Nev3FfUUZXRXUgqwyCPEV59lLqnpZ69F8b61OP8Z7WMkiRRs7sFVRkknAArTe31tp9u091MsUa+LH+nma58yXmuSiW4V7WwR8xwEe/MB0Z/IeQ+9T2WqHzKYwb37Hkkz9pDzGyaUrZ2t1uSDx8k/U/KrIKFwFUDHTAxWgWcICr75VeilzgfSo2oSWen26yyRF3Y7IokJ3yt/CP9a89tyeWN9kZ6pqY0+AKg7y6lyIYfFj5nyUdSak9nNHGn2zXM0iT3t1+ZLMvIOeQAfIVhouiPEXvdSCPdyqV7ocpCh/cHn6mtLabrOm6pbpo8sX4U0gaW3lOe7GeQniBjkDPBqmutw8zQm61w2isrvj+cGrW+zHe2V5JaqJZpJFmWJuACOuD6itI0fWNGSFNIKGGWRWlBVd8Y8QW/eHX1rsKVp9JXnMdhLqi3nuYpnYu74sc1lSlVIYKUpQApSlAClKUAKUpQApSlAClKUAKUpQApSlAClKUAKrrnTnluDIjgBuufCrGldTa4MyipLDKdNMmLEMVUeec5qXaWJtpS7OGOMDAqbStObZmNUU8isJI1lQqwyDWdKW0msMYc1c6bd6WWfTxvtCctbAAlPMx5/+PTyrK1k9shE0V6XTodqBSp8mB5B9DVpq2pw6ZZs74edwVhgHLSv4KB48/aqu10C6SEXk16y6pId88iDKN/JtPBUDgePjmorKcPymlcnLSbvZwTzJMc9R3hxULUNHS5tHS2IicoVAPwnP3xWB1Jkv/Yr24SyuDygKgpIPAhs/ocVYmCYdbl/8q/6UlNx3THqTi8o5wM1tK1r70MgXb3ROCV9PBh8q0XTSJbv3GzviMRhyACfrXSTafFcxCO4eSZOu1yMZ8/T6VVX/AGcWeZJU2TCM7o4puNp9GHUehB+dUx6hNYZTG9NYZotHu5rSG1lCGU43BR+98/Komox+/BA4943Cgr54yT/Sp8lvNCwLxuhzwT5+hFV0++fUrMKS4UvIxA3c4wMn6mqMprYdlY2Nl3Mz6voT7ERYrpQzJxxxnPnX0KeYQQPKQSEGcCvm2rqr3OjhotiJcgSMDtLZI6nw6V9B1KKSWycRybGX3s+Y8qXZKUYyceSHqV5yvs7pLjVnuDNsjKjarNjOfCpmr6gNM0+e6blYk3EZxnnoKrtHtZnkW6McYQsTk9fLio3byZYuz0iHaWlZUGfnnj14qPppT8Byl3YmCUpJEbUO0Oo290T3Y9kdAyK6fGhXJORxnnoay7KaP3aQas1zk7G2xBedvI5Oen6Vd2kMdxo0SSAH8hCPT3RXPdn9En9m/EkuwRtlVIsHDDkYJz0zz0pca5+NFy83fnjdE84tTOXt23wBz1csxz5lia8jO29lwce6rZ9eR/atkNq9tBHCwPurjJGAa3Q2MtxOrwo7krtxGpYefJHAr7DVGuuGtpYx9MHz2mVlk9Cbznt75IoaE3bKF/O2gk48PnW6rqHs5cupaTbGfAFhn64/1rbF2dmPMsgUZxtjYJkfPBNTS+0qK08PPyRRH7Mvsaz5fm8/T6FJGsYdTcsscJOHZ+Bg8Gotpc63f6m8Vq1xPJFhInMrKIVU+6eoB4x1zmu6tNPSzVRDZwbgMF3k3MfmSKlZuCDhIVOfFic/YV5HV9a+okmljB7PRdIumi1nLZEbT57q4ju724R7mMkx7U92PPkCevrUtYZy3/iMg/8A6YGKwnnktoGnuJrWKJeruSAKrl1LUtSsbiXTLf8AIQZW5xgvjrsU9frUaUpMs3Zvvbs21wlpBNNc30hwkCFQf8THHuqPOrDStEe3mW+1GYXOobNoYD3Ih4hB/et2iWNha2SS2Td736h2uGO55fUmrSrKqVHd8i5T7IUpSnixSlKAFKUoAUpSgBSlKAFKUoAUpSgBSlKAFKUoAUpSgBSlKAFKUoAUpSgBSlKAFKUoAqNQ7P2+o61Y6nLLKHtM7Y1OAxzkfL+/jUDX+0GpaTcP3Wmb7VAuZ3Y4JPy+1dHMN0LjfsypG4fu+tfJtRtvfuZrO7mvre3KmaeXoXJIHHiPWo+qm615OWS3vw1mHLOm7L28eu3F/qeoNFPNJ+V3JUEIvyPh4D5GrW80y5s7cLp9ysUUYJEUvwY/xdV/WstC0NLG6k1GNiguoVJtwuFjPBOPr4eFU3artJqcZudMtNMlQMrr7Q4yHQLlig+RrGmMKsz5+puNvgVZl/0ytdctp7dZriW8tEckJLIMxtjqQ4GMfPFW0SCaPfFeySKejIykfpU/Tbezk0e0FoQ1sYFCcAgrjjIqt1DR7Owt7m+gtlimWNjmIlQxxxkDjqay6ZpJlcbE4ZZIEb8gzvz5AD+1Q5tHtp2JkCtkY5jXIHlkYNRLiz1G0FisWoSmWVlQxumVBwSxyMHAre0GuRbQDDcDPvMkuxiPkwIH3NYccGoyzwR27L2bxrG090UU7lUykgHz61LOmTiAxRavfRjOcl9/zHvZrDfqkQLy2twR5RPE4x65IxVJedrZYbhYrdGlc/8A4yg3fpn9KXOzRy+TltyrWZsul0u/Rdqa/eovgqxoAP0rRfaBNqVsILvVLiYA7lMiqSD6YxXketzLbia7hMGSBsEZdxnplQcj61vGuQFQRKrZGcGGUEehAU4+9djZlYT/AANQs1bxPTpl+FVY9YuVQAKFG0AADHlWqPQIkiSI7pI0OQr3Em0nz2jitja/bgD8qU5IHEb8evw9KL2htC5V4rpQFLbu4cg+nTrWjWJc4NkOlW9tgx6daE5yDknB/wCLNTA04XHcIAOAO84/pWhtSXnZY6jIfAC1Iz9TwPrWgajf3PeCy0ssY3KN7ROqbWGMjAz58UYb3Mt74ZNDXWSTFFjwG85P1xWQa5PS3U//ALn/ACqDpv41qUcpaWzt+7meFtkTOQVOOCTg/ap//ZxJ0C31/e3I4ypl2KfouK3CqUt0jKnFrOSHd6xaWPFxLGHHVElDMPoOa8N9f3CA2elSqpAJnvWESKMdcdSKtm0rTrLTbiGGGG1heJkd1AXAIxkmubutVg1Ds7b2kqSGVdm84wjFfn8QPkBTHVGHrYyEXP0rJnMls8trqE2oRarHbzCO4QoO7i3HAdVHQg+eeK167NZ2rusMvfW9w/fd3C+3u5V4yCOCp8V+tV0ccaRyxKGCkDdGp6gHI3D0yeuB6Vf9nLW1vrG5hngikiSb3VwCBlRnBFbpsi5qONh8qdEdc+xW9kZ5bvXZZm4URsSq8AZI6DoOc13dV2naJZaXNJLbIwaQYO5s4HpVjVsmm9iW+cZzzHgUpSsiRSlKAFKUoAUpSgBSlKAFKUoAUpSgBSlKAFKUoAUpSgBSlKAFKUoAUpSgBSlKAFKUoAj39r7bYXFrv2d9GybsZxkYzUDQtBg0S0aJWMksmDK5HxEeQ8BVvSsuEXLU1uZcU3q7lbrdzqVpp/eaVZpdXG4DYzYwPP1+9cPpUovu0c663N3o1CKS2hcP7uQQGCY6A9AfTxzXTdu5Hj7JXZR2UnaMqccZqZpmlWDafpkzWsTSW8C9y5GSmQDxUtkXZbpXbf2JrIOd2E+MP2+BPsLGDTbGK0tkKwxLhQTmq/tJbald6esGnCNizfmByBkdRjPqBVyOlD0qtJJYRS4px0lPLum13TopVy0UEkr4+EMcKP6t96tGgQ9Bj5Vyem3ty/b29gaZ2i2uNhPAC7cf1NdhXHGMuUZrlnLXxI72oYFc8EYINcvJ2PuRdn2e6WK3Y5buxsdvmQMnw8cV2FKRPpa58m5RU/UfP+1dnJpSwtbRhoGTbLG2WEgzyG9ehyOR4VX6H30eqWs+mvKbSdiojc5MbAjKHz4PXy9a+lXNrBdxd3PGsiZzg+dRdO060s1LQQKjE4zyT+tST6F68Rfl/VCZU5s15JHcuf38fWvRA3i5+lb6VcqIfAo1M1CBB1yfrVNZ3ttH2pvbCJiTIqykY4VwMMPttNX1axbwrOZxDGJWGDIFG4j50xQiuEYkm8FPpOLXXtYstpAd0u0POCHGG/8Acp+9Xlc01tF/9Qlm2nf7ATnccZ3Y6dOldLWa+GvcxTw18GzXPClxA8TjKuCprj20O+GoG1iiyijPtMhIUg/Lkn0rtKVyyqM8ZK6r5VZx3KC27K2qxgXcjz/yA7EB9AP71c29rBaR93bwpEnkgxW6lajXGPCMztnP1MUpStixSlKAFKUoAUpSgBSlKAFKUoAUpSgBSlKAFKUoAUpS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857356" y="857232"/>
            <a:ext cx="3048000" cy="698500"/>
          </a:xfrm>
          <a:prstGeom prst="rect">
            <a:avLst/>
          </a:prstGeom>
          <a:solidFill>
            <a:schemeClr val="bg1"/>
          </a:solidFill>
          <a:ln w="57150">
            <a:solidFill>
              <a:srgbClr val="43A72B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2B13BB"/>
                </a:solidFill>
                <a:ea typeface="华文新魏" pitchFamily="2" charset="-122"/>
              </a:rPr>
              <a:t>你会读吗？</a:t>
            </a:r>
          </a:p>
        </p:txBody>
      </p:sp>
      <p:sp>
        <p:nvSpPr>
          <p:cNvPr id="8" name="矩形 7"/>
          <p:cNvSpPr/>
          <p:nvPr/>
        </p:nvSpPr>
        <p:spPr>
          <a:xfrm>
            <a:off x="785786" y="2000240"/>
            <a:ext cx="14503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/>
              <a:t>zhōng</a:t>
            </a:r>
            <a:r>
              <a:rPr lang="zh-CN" altLang="en-US" sz="4000" b="1" dirty="0" smtClean="0"/>
              <a:t>钟</a:t>
            </a:r>
            <a:endParaRPr lang="en-US" altLang="zh-CN" sz="4000" b="1" dirty="0"/>
          </a:p>
        </p:txBody>
      </p:sp>
      <p:sp>
        <p:nvSpPr>
          <p:cNvPr id="9" name="矩形 8"/>
          <p:cNvSpPr/>
          <p:nvPr/>
        </p:nvSpPr>
        <p:spPr>
          <a:xfrm>
            <a:off x="2643174" y="2000240"/>
            <a:ext cx="14503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/>
              <a:t>yuán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元</a:t>
            </a:r>
            <a:endParaRPr lang="en-US" altLang="zh-CN" sz="4000" b="1" dirty="0"/>
          </a:p>
        </p:txBody>
      </p:sp>
      <p:sp>
        <p:nvSpPr>
          <p:cNvPr id="10" name="矩形 9"/>
          <p:cNvSpPr/>
          <p:nvPr/>
        </p:nvSpPr>
        <p:spPr>
          <a:xfrm>
            <a:off x="4357686" y="2000240"/>
            <a:ext cx="14503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/>
              <a:t>xǐ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洗</a:t>
            </a:r>
            <a:endParaRPr lang="en-US" altLang="zh-CN" sz="4000" b="1" dirty="0"/>
          </a:p>
        </p:txBody>
      </p:sp>
      <p:sp>
        <p:nvSpPr>
          <p:cNvPr id="11" name="矩形 10"/>
          <p:cNvSpPr/>
          <p:nvPr/>
        </p:nvSpPr>
        <p:spPr>
          <a:xfrm>
            <a:off x="5572132" y="2000240"/>
            <a:ext cx="14503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/>
              <a:t>gòng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共</a:t>
            </a:r>
            <a:endParaRPr lang="en-US" altLang="zh-CN" sz="4000" b="1" dirty="0"/>
          </a:p>
        </p:txBody>
      </p:sp>
      <p:sp>
        <p:nvSpPr>
          <p:cNvPr id="12" name="矩形 11"/>
          <p:cNvSpPr/>
          <p:nvPr/>
        </p:nvSpPr>
        <p:spPr>
          <a:xfrm>
            <a:off x="7358082" y="2071678"/>
            <a:ext cx="14503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/>
              <a:t>yǐ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已</a:t>
            </a:r>
            <a:endParaRPr lang="en-US" altLang="zh-CN" sz="4000" b="1" dirty="0"/>
          </a:p>
        </p:txBody>
      </p:sp>
      <p:sp>
        <p:nvSpPr>
          <p:cNvPr id="13" name="矩形 12"/>
          <p:cNvSpPr/>
          <p:nvPr/>
        </p:nvSpPr>
        <p:spPr>
          <a:xfrm>
            <a:off x="857224" y="3429000"/>
            <a:ext cx="14503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/>
              <a:t>bēi</a:t>
            </a:r>
            <a:endParaRPr lang="en-US" altLang="zh-CN" sz="4000" b="1" dirty="0" smtClean="0"/>
          </a:p>
          <a:p>
            <a:r>
              <a:rPr lang="zh-CN" altLang="en-US" sz="4000" b="1" dirty="0"/>
              <a:t>背</a:t>
            </a:r>
            <a:endParaRPr lang="en-US" altLang="zh-CN" sz="4000" b="1" dirty="0"/>
          </a:p>
        </p:txBody>
      </p:sp>
      <p:sp>
        <p:nvSpPr>
          <p:cNvPr id="14" name="矩形 13"/>
          <p:cNvSpPr/>
          <p:nvPr/>
        </p:nvSpPr>
        <p:spPr>
          <a:xfrm>
            <a:off x="2285984" y="3429000"/>
            <a:ext cx="14503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/>
              <a:t>jīng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经</a:t>
            </a:r>
            <a:endParaRPr lang="en-US" altLang="zh-CN" sz="4000" b="1" dirty="0"/>
          </a:p>
        </p:txBody>
      </p:sp>
      <p:sp>
        <p:nvSpPr>
          <p:cNvPr id="15" name="矩形 14"/>
          <p:cNvSpPr/>
          <p:nvPr/>
        </p:nvSpPr>
        <p:spPr>
          <a:xfrm>
            <a:off x="3714744" y="3500438"/>
            <a:ext cx="14503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/>
              <a:t>chí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迟</a:t>
            </a:r>
            <a:endParaRPr lang="en-US" altLang="zh-CN" sz="4000" b="1" dirty="0"/>
          </a:p>
        </p:txBody>
      </p:sp>
      <p:sp>
        <p:nvSpPr>
          <p:cNvPr id="16" name="矩形 15"/>
          <p:cNvSpPr/>
          <p:nvPr/>
        </p:nvSpPr>
        <p:spPr>
          <a:xfrm>
            <a:off x="5072066" y="3500438"/>
            <a:ext cx="14503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/>
              <a:t>jué</a:t>
            </a:r>
            <a:endParaRPr lang="en-US" altLang="zh-CN" sz="4000" b="1" dirty="0" smtClean="0"/>
          </a:p>
          <a:p>
            <a:r>
              <a:rPr lang="zh-CN" altLang="en-US" sz="4000" b="1" dirty="0"/>
              <a:t>决</a:t>
            </a:r>
            <a:endParaRPr lang="en-US" altLang="zh-CN" sz="4000" b="1" dirty="0"/>
          </a:p>
        </p:txBody>
      </p:sp>
      <p:sp>
        <p:nvSpPr>
          <p:cNvPr id="17" name="矩形 16"/>
          <p:cNvSpPr/>
          <p:nvPr/>
        </p:nvSpPr>
        <p:spPr>
          <a:xfrm>
            <a:off x="6572264" y="3500438"/>
            <a:ext cx="14503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/>
              <a:t>d</a:t>
            </a:r>
            <a:r>
              <a:rPr lang="en-US" altLang="zh-CN" sz="4000" b="1" dirty="0" err="1" smtClean="0"/>
              <a:t>ìng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定</a:t>
            </a:r>
            <a:endParaRPr lang="en-US" altLang="zh-CN" sz="4000" b="1" dirty="0"/>
          </a:p>
        </p:txBody>
      </p:sp>
      <p:sp>
        <p:nvSpPr>
          <p:cNvPr id="18" name="矩形 17"/>
          <p:cNvSpPr/>
          <p:nvPr/>
        </p:nvSpPr>
        <p:spPr>
          <a:xfrm>
            <a:off x="1571604" y="4929198"/>
            <a:ext cx="14503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/>
              <a:t>qì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汽</a:t>
            </a:r>
            <a:endParaRPr lang="en-US" altLang="zh-CN" sz="4000" b="1" dirty="0"/>
          </a:p>
        </p:txBody>
      </p:sp>
      <p:sp>
        <p:nvSpPr>
          <p:cNvPr id="19" name="矩形 18"/>
          <p:cNvSpPr/>
          <p:nvPr/>
        </p:nvSpPr>
        <p:spPr>
          <a:xfrm>
            <a:off x="3143240" y="4929198"/>
            <a:ext cx="14503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/>
              <a:t>tàn</a:t>
            </a:r>
            <a:endParaRPr lang="en-US" altLang="zh-CN" sz="4000" b="1" dirty="0" smtClean="0"/>
          </a:p>
          <a:p>
            <a:r>
              <a:rPr lang="zh-CN" altLang="en-US" sz="4000" b="1" dirty="0"/>
              <a:t>叹</a:t>
            </a:r>
            <a:endParaRPr lang="en-US" altLang="zh-CN" sz="4000" b="1" dirty="0"/>
          </a:p>
        </p:txBody>
      </p:sp>
      <p:sp>
        <p:nvSpPr>
          <p:cNvPr id="20" name="矩形 19"/>
          <p:cNvSpPr/>
          <p:nvPr/>
        </p:nvSpPr>
        <p:spPr>
          <a:xfrm>
            <a:off x="4786314" y="5000636"/>
            <a:ext cx="14503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/>
              <a:t>gāng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刚</a:t>
            </a:r>
            <a:endParaRPr lang="en-US" altLang="zh-CN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14233" y="1412777"/>
            <a:ext cx="2890535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6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ea"/>
                <a:ea typeface="+mn-ea"/>
              </a:rPr>
              <a:t>2</a:t>
            </a:r>
            <a:r>
              <a:rPr lang="zh-CN" altLang="en-US" sz="6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次叹气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38225" y="5334001"/>
            <a:ext cx="722024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说明了元元为自己贪睡了一分钟感到十分后悔。</a:t>
            </a:r>
            <a:endParaRPr lang="zh-CN" altLang="en-US" sz="260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4959350" y="3141133"/>
            <a:ext cx="306388" cy="1727200"/>
          </a:xfrm>
          <a:prstGeom prst="downArrow">
            <a:avLst/>
          </a:prstGeom>
          <a:solidFill>
            <a:srgbClr val="FF99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348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857232"/>
            <a:ext cx="2466975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8"/>
          <p:cNvSpPr>
            <a:spLocks noChangeArrowheads="1"/>
          </p:cNvSpPr>
          <p:nvPr/>
        </p:nvSpPr>
        <p:spPr bwMode="auto">
          <a:xfrm>
            <a:off x="2285984" y="857232"/>
            <a:ext cx="6316662" cy="2036762"/>
          </a:xfrm>
          <a:prstGeom prst="cloudCallout">
            <a:avLst>
              <a:gd name="adj1" fmla="val -58450"/>
              <a:gd name="adj2" fmla="val -49839"/>
            </a:avLst>
          </a:prstGeom>
          <a:gradFill rotWithShape="1">
            <a:gsLst>
              <a:gs pos="0">
                <a:srgbClr val="CCFF99"/>
              </a:gs>
              <a:gs pos="50000">
                <a:srgbClr val="FFFF00"/>
              </a:gs>
              <a:gs pos="100000">
                <a:srgbClr val="CCFF99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2759075" y="1303338"/>
            <a:ext cx="5105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  <a:latin typeface="Times New Roman" pitchFamily="18" charset="0"/>
                <a:ea typeface="楷体_GB2312" pitchFamily="49" charset="-122"/>
              </a:rPr>
              <a:t>你知道这篇课文讲了一个什么故事吗？</a:t>
            </a: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285720" y="3286124"/>
            <a:ext cx="713849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smtClean="0">
                <a:latin typeface="楷体_GB2312" pitchFamily="49" charset="-122"/>
                <a:ea typeface="楷体_GB2312" pitchFamily="49" charset="-122"/>
              </a:rPr>
              <a:t>元元因为（    ）了一分钟，</a:t>
            </a:r>
          </a:p>
          <a:p>
            <a:r>
              <a:rPr lang="zh-CN" altLang="en-US" sz="3600" b="1" smtClean="0">
                <a:latin typeface="楷体_GB2312" pitchFamily="49" charset="-122"/>
                <a:ea typeface="楷体_GB2312" pitchFamily="49" charset="-122"/>
              </a:rPr>
              <a:t>结果耽误了（    ），（    ）</a:t>
            </a:r>
          </a:p>
          <a:p>
            <a:r>
              <a:rPr lang="zh-CN" altLang="en-US" sz="3600" b="1" smtClean="0">
                <a:latin typeface="楷体_GB2312" pitchFamily="49" charset="-122"/>
                <a:ea typeface="楷体_GB2312" pitchFamily="49" charset="-122"/>
              </a:rPr>
              <a:t>了</a:t>
            </a:r>
            <a:r>
              <a:rPr lang="en-US" altLang="zh-CN" sz="3600" b="1" smtClean="0"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3600" b="1" smtClean="0">
                <a:latin typeface="楷体_GB2312" pitchFamily="49" charset="-122"/>
                <a:ea typeface="楷体_GB2312" pitchFamily="49" charset="-122"/>
              </a:rPr>
              <a:t>分钟，他感到非常（    ）。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2571736" y="3286124"/>
            <a:ext cx="121379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accent2"/>
                </a:solidFill>
              </a:rPr>
              <a:t>多睡</a:t>
            </a:r>
            <a:endParaRPr lang="zh-CN" altLang="en-US" sz="4000" b="1" dirty="0">
              <a:solidFill>
                <a:schemeClr val="accent2"/>
              </a:solidFill>
            </a:endParaRP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3000364" y="3857628"/>
            <a:ext cx="121379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accent2"/>
                </a:solidFill>
              </a:rPr>
              <a:t>时间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5357818" y="3786190"/>
            <a:ext cx="121379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accent2"/>
                </a:solidFill>
              </a:rPr>
              <a:t>迟到</a:t>
            </a: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5357818" y="4500570"/>
            <a:ext cx="121379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accent2"/>
                </a:solidFill>
              </a:rPr>
              <a:t>后悔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6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6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/>
      <p:bldP spid="3687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357290" y="1142984"/>
            <a:ext cx="7143800" cy="2646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26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学了这课，你有什么感悟？</a:t>
            </a:r>
            <a:endParaRPr lang="en-US" altLang="zh-CN" sz="2600" b="1" dirty="0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    时间就是生命，一分钟可以做很多事情。我们要珍惜时间，分秒必争，利用好每一分钟。让我们从现在开始，做时间的主人吧！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5"/>
          <p:cNvPicPr>
            <a:picLocks noChangeAspect="1" noChangeArrowheads="1"/>
          </p:cNvPicPr>
          <p:nvPr/>
        </p:nvPicPr>
        <p:blipFill>
          <a:blip r:embed="rId2" cstate="print"/>
          <a:srcRect l="6860" t="30074"/>
          <a:stretch>
            <a:fillRect/>
          </a:stretch>
        </p:blipFill>
        <p:spPr bwMode="auto">
          <a:xfrm>
            <a:off x="1500166" y="1214422"/>
            <a:ext cx="5518150" cy="5005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2281" y="2428868"/>
            <a:ext cx="286571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0588" y="3141134"/>
            <a:ext cx="1932686" cy="93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9264" y="1104900"/>
            <a:ext cx="570547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4014" y="3757085"/>
            <a:ext cx="452437" cy="46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6364" y="3767667"/>
            <a:ext cx="454025" cy="463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3638" y="3786718"/>
            <a:ext cx="773112" cy="46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4014" y="4976285"/>
            <a:ext cx="452437" cy="46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6364" y="4986867"/>
            <a:ext cx="454025" cy="463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3638" y="5005918"/>
            <a:ext cx="773112" cy="46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44033" descr="D08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77"/>
          <a:stretch>
            <a:fillRect/>
          </a:stretch>
        </p:blipFill>
        <p:spPr bwMode="auto">
          <a:xfrm>
            <a:off x="785786" y="214290"/>
            <a:ext cx="6929486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44034"/>
          <p:cNvGrpSpPr>
            <a:grpSpLocks/>
          </p:cNvGrpSpPr>
          <p:nvPr/>
        </p:nvGrpSpPr>
        <p:grpSpPr bwMode="auto">
          <a:xfrm>
            <a:off x="2971800" y="1219200"/>
            <a:ext cx="1447800" cy="1219200"/>
            <a:chOff x="0" y="0"/>
            <a:chExt cx="912" cy="768"/>
          </a:xfrm>
        </p:grpSpPr>
        <p:pic>
          <p:nvPicPr>
            <p:cNvPr id="13315" name="图片 44035" descr="2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6" name="矩形 44036"/>
            <p:cNvSpPr>
              <a:spLocks noChangeArrowheads="1"/>
            </p:cNvSpPr>
            <p:nvPr/>
          </p:nvSpPr>
          <p:spPr bwMode="auto">
            <a:xfrm>
              <a:off x="144" y="96"/>
              <a:ext cx="595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6000">
                  <a:latin typeface="楷体_GB2312" pitchFamily="49" charset="-122"/>
                  <a:ea typeface="楷体_GB2312" pitchFamily="49" charset="-122"/>
                </a:rPr>
                <a:t>迟</a:t>
              </a:r>
            </a:p>
          </p:txBody>
        </p:sp>
      </p:grpSp>
      <p:grpSp>
        <p:nvGrpSpPr>
          <p:cNvPr id="3" name="组合 44037"/>
          <p:cNvGrpSpPr>
            <a:grpSpLocks/>
          </p:cNvGrpSpPr>
          <p:nvPr/>
        </p:nvGrpSpPr>
        <p:grpSpPr bwMode="auto">
          <a:xfrm>
            <a:off x="3071802" y="0"/>
            <a:ext cx="1447800" cy="1217613"/>
            <a:chOff x="0" y="0"/>
            <a:chExt cx="912" cy="768"/>
          </a:xfrm>
        </p:grpSpPr>
        <p:pic>
          <p:nvPicPr>
            <p:cNvPr id="13318" name="图片 44038" descr="2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9" name="矩形 44039"/>
            <p:cNvSpPr>
              <a:spLocks noChangeArrowheads="1"/>
            </p:cNvSpPr>
            <p:nvPr/>
          </p:nvSpPr>
          <p:spPr bwMode="auto">
            <a:xfrm>
              <a:off x="170" y="86"/>
              <a:ext cx="595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6000">
                  <a:latin typeface="楷体_GB2312" pitchFamily="49" charset="-122"/>
                  <a:ea typeface="楷体_GB2312" pitchFamily="49" charset="-122"/>
                </a:rPr>
                <a:t>汽</a:t>
              </a:r>
            </a:p>
          </p:txBody>
        </p:sp>
      </p:grpSp>
      <p:grpSp>
        <p:nvGrpSpPr>
          <p:cNvPr id="4" name="组合 44043"/>
          <p:cNvGrpSpPr>
            <a:grpSpLocks/>
          </p:cNvGrpSpPr>
          <p:nvPr/>
        </p:nvGrpSpPr>
        <p:grpSpPr bwMode="auto">
          <a:xfrm>
            <a:off x="1295400" y="2895600"/>
            <a:ext cx="1447800" cy="1219200"/>
            <a:chOff x="0" y="0"/>
            <a:chExt cx="912" cy="768"/>
          </a:xfrm>
        </p:grpSpPr>
        <p:pic>
          <p:nvPicPr>
            <p:cNvPr id="13321" name="图片 44044" descr="2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22" name="矩形 44045"/>
            <p:cNvSpPr>
              <a:spLocks noChangeArrowheads="1"/>
            </p:cNvSpPr>
            <p:nvPr/>
          </p:nvSpPr>
          <p:spPr bwMode="auto">
            <a:xfrm>
              <a:off x="192" y="92"/>
              <a:ext cx="595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6000">
                  <a:latin typeface="楷体_GB2312" pitchFamily="49" charset="-122"/>
                  <a:ea typeface="楷体_GB2312" pitchFamily="49" charset="-122"/>
                </a:rPr>
                <a:t>背</a:t>
              </a:r>
            </a:p>
          </p:txBody>
        </p:sp>
      </p:grpSp>
      <p:grpSp>
        <p:nvGrpSpPr>
          <p:cNvPr id="5" name="组合 44049"/>
          <p:cNvGrpSpPr>
            <a:grpSpLocks/>
          </p:cNvGrpSpPr>
          <p:nvPr/>
        </p:nvGrpSpPr>
        <p:grpSpPr bwMode="auto">
          <a:xfrm>
            <a:off x="4500562" y="357166"/>
            <a:ext cx="1447800" cy="1219200"/>
            <a:chOff x="0" y="0"/>
            <a:chExt cx="912" cy="768"/>
          </a:xfrm>
        </p:grpSpPr>
        <p:pic>
          <p:nvPicPr>
            <p:cNvPr id="13325" name="图片 44050" descr="2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26" name="矩形 44051"/>
            <p:cNvSpPr>
              <a:spLocks noChangeArrowheads="1"/>
            </p:cNvSpPr>
            <p:nvPr/>
          </p:nvSpPr>
          <p:spPr bwMode="auto">
            <a:xfrm>
              <a:off x="170" y="96"/>
              <a:ext cx="595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latin typeface="楷体_GB2312" pitchFamily="49" charset="-122"/>
                  <a:ea typeface="楷体_GB2312" pitchFamily="49" charset="-122"/>
                </a:rPr>
                <a:t>刚</a:t>
              </a:r>
            </a:p>
          </p:txBody>
        </p:sp>
      </p:grpSp>
      <p:grpSp>
        <p:nvGrpSpPr>
          <p:cNvPr id="6" name="组合 44052"/>
          <p:cNvGrpSpPr>
            <a:grpSpLocks/>
          </p:cNvGrpSpPr>
          <p:nvPr/>
        </p:nvGrpSpPr>
        <p:grpSpPr bwMode="auto">
          <a:xfrm>
            <a:off x="1928794" y="500042"/>
            <a:ext cx="1447800" cy="1219200"/>
            <a:chOff x="0" y="0"/>
            <a:chExt cx="912" cy="768"/>
          </a:xfrm>
        </p:grpSpPr>
        <p:pic>
          <p:nvPicPr>
            <p:cNvPr id="13328" name="图片 44053" descr="2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29" name="矩形 44054"/>
            <p:cNvSpPr>
              <a:spLocks noChangeArrowheads="1"/>
            </p:cNvSpPr>
            <p:nvPr/>
          </p:nvSpPr>
          <p:spPr bwMode="auto">
            <a:xfrm>
              <a:off x="144" y="96"/>
              <a:ext cx="595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latin typeface="楷体_GB2312" pitchFamily="49" charset="-122"/>
                  <a:ea typeface="楷体_GB2312" pitchFamily="49" charset="-122"/>
                </a:rPr>
                <a:t>钟</a:t>
              </a:r>
            </a:p>
          </p:txBody>
        </p:sp>
      </p:grpSp>
      <p:grpSp>
        <p:nvGrpSpPr>
          <p:cNvPr id="7" name="组合 44055"/>
          <p:cNvGrpSpPr>
            <a:grpSpLocks/>
          </p:cNvGrpSpPr>
          <p:nvPr/>
        </p:nvGrpSpPr>
        <p:grpSpPr bwMode="auto">
          <a:xfrm>
            <a:off x="5029200" y="3886200"/>
            <a:ext cx="1447800" cy="1217613"/>
            <a:chOff x="0" y="0"/>
            <a:chExt cx="912" cy="768"/>
          </a:xfrm>
        </p:grpSpPr>
        <p:pic>
          <p:nvPicPr>
            <p:cNvPr id="13331" name="图片 44056" descr="2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32" name="矩形 44057"/>
            <p:cNvSpPr>
              <a:spLocks noChangeArrowheads="1"/>
            </p:cNvSpPr>
            <p:nvPr/>
          </p:nvSpPr>
          <p:spPr bwMode="auto">
            <a:xfrm>
              <a:off x="144" y="48"/>
              <a:ext cx="595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6000">
                  <a:latin typeface="楷体_GB2312" pitchFamily="49" charset="-122"/>
                  <a:ea typeface="楷体_GB2312" pitchFamily="49" charset="-122"/>
                </a:rPr>
                <a:t>定</a:t>
              </a:r>
            </a:p>
          </p:txBody>
        </p:sp>
      </p:grpSp>
      <p:grpSp>
        <p:nvGrpSpPr>
          <p:cNvPr id="8" name="组合 44058"/>
          <p:cNvGrpSpPr>
            <a:grpSpLocks/>
          </p:cNvGrpSpPr>
          <p:nvPr/>
        </p:nvGrpSpPr>
        <p:grpSpPr bwMode="auto">
          <a:xfrm>
            <a:off x="5943600" y="2895600"/>
            <a:ext cx="1447800" cy="1219200"/>
            <a:chOff x="0" y="0"/>
            <a:chExt cx="912" cy="768"/>
          </a:xfrm>
        </p:grpSpPr>
        <p:pic>
          <p:nvPicPr>
            <p:cNvPr id="13334" name="图片 44059" descr="2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35" name="文本框 44060"/>
            <p:cNvSpPr txBox="1">
              <a:spLocks noChangeArrowheads="1"/>
            </p:cNvSpPr>
            <p:nvPr/>
          </p:nvSpPr>
          <p:spPr bwMode="auto">
            <a:xfrm>
              <a:off x="192" y="96"/>
              <a:ext cx="595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6000">
                  <a:latin typeface="楷体_GB2312" pitchFamily="49" charset="-122"/>
                  <a:ea typeface="楷体_GB2312" pitchFamily="49" charset="-122"/>
                </a:rPr>
                <a:t>经</a:t>
              </a:r>
            </a:p>
          </p:txBody>
        </p:sp>
      </p:grpSp>
      <p:grpSp>
        <p:nvGrpSpPr>
          <p:cNvPr id="9" name="组合 44061"/>
          <p:cNvGrpSpPr>
            <a:grpSpLocks/>
          </p:cNvGrpSpPr>
          <p:nvPr/>
        </p:nvGrpSpPr>
        <p:grpSpPr bwMode="auto">
          <a:xfrm>
            <a:off x="2133600" y="2057400"/>
            <a:ext cx="1447800" cy="1219200"/>
            <a:chOff x="0" y="0"/>
            <a:chExt cx="912" cy="768"/>
          </a:xfrm>
        </p:grpSpPr>
        <p:pic>
          <p:nvPicPr>
            <p:cNvPr id="13337" name="图片 44062" descr="2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38" name="矩形 44063"/>
            <p:cNvSpPr>
              <a:spLocks noChangeArrowheads="1"/>
            </p:cNvSpPr>
            <p:nvPr/>
          </p:nvSpPr>
          <p:spPr bwMode="auto">
            <a:xfrm>
              <a:off x="192" y="86"/>
              <a:ext cx="595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6000">
                  <a:latin typeface="楷体_GB2312" pitchFamily="49" charset="-122"/>
                  <a:ea typeface="楷体_GB2312" pitchFamily="49" charset="-122"/>
                </a:rPr>
                <a:t>洗</a:t>
              </a:r>
            </a:p>
          </p:txBody>
        </p:sp>
      </p:grpSp>
      <p:grpSp>
        <p:nvGrpSpPr>
          <p:cNvPr id="10" name="组合 44064"/>
          <p:cNvGrpSpPr>
            <a:grpSpLocks/>
          </p:cNvGrpSpPr>
          <p:nvPr/>
        </p:nvGrpSpPr>
        <p:grpSpPr bwMode="auto">
          <a:xfrm>
            <a:off x="5715000" y="990600"/>
            <a:ext cx="1447800" cy="1219200"/>
            <a:chOff x="0" y="0"/>
            <a:chExt cx="912" cy="768"/>
          </a:xfrm>
        </p:grpSpPr>
        <p:pic>
          <p:nvPicPr>
            <p:cNvPr id="13340" name="图片 44065" descr="2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41" name="矩形 44066"/>
            <p:cNvSpPr>
              <a:spLocks noChangeArrowheads="1"/>
            </p:cNvSpPr>
            <p:nvPr/>
          </p:nvSpPr>
          <p:spPr bwMode="auto">
            <a:xfrm>
              <a:off x="192" y="96"/>
              <a:ext cx="595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latin typeface="楷体_GB2312" pitchFamily="49" charset="-122"/>
                  <a:ea typeface="楷体_GB2312" pitchFamily="49" charset="-122"/>
                </a:rPr>
                <a:t>叹</a:t>
              </a:r>
            </a:p>
          </p:txBody>
        </p:sp>
      </p:grpSp>
      <p:grpSp>
        <p:nvGrpSpPr>
          <p:cNvPr id="11" name="组合 44067"/>
          <p:cNvGrpSpPr>
            <a:grpSpLocks/>
          </p:cNvGrpSpPr>
          <p:nvPr/>
        </p:nvGrpSpPr>
        <p:grpSpPr bwMode="auto">
          <a:xfrm>
            <a:off x="3810000" y="3048000"/>
            <a:ext cx="1447800" cy="1219200"/>
            <a:chOff x="0" y="0"/>
            <a:chExt cx="912" cy="768"/>
          </a:xfrm>
        </p:grpSpPr>
        <p:pic>
          <p:nvPicPr>
            <p:cNvPr id="13343" name="图片 44068" descr="2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44" name="矩形 44069"/>
            <p:cNvSpPr>
              <a:spLocks noChangeArrowheads="1"/>
            </p:cNvSpPr>
            <p:nvPr/>
          </p:nvSpPr>
          <p:spPr bwMode="auto">
            <a:xfrm>
              <a:off x="144" y="86"/>
              <a:ext cx="595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6000">
                  <a:latin typeface="楷体_GB2312" pitchFamily="49" charset="-122"/>
                  <a:ea typeface="楷体_GB2312" pitchFamily="49" charset="-122"/>
                </a:rPr>
                <a:t>已</a:t>
              </a:r>
            </a:p>
          </p:txBody>
        </p:sp>
      </p:grpSp>
      <p:grpSp>
        <p:nvGrpSpPr>
          <p:cNvPr id="12" name="组合 44070"/>
          <p:cNvGrpSpPr>
            <a:grpSpLocks/>
          </p:cNvGrpSpPr>
          <p:nvPr/>
        </p:nvGrpSpPr>
        <p:grpSpPr bwMode="auto">
          <a:xfrm>
            <a:off x="2819400" y="3505200"/>
            <a:ext cx="1447800" cy="1219200"/>
            <a:chOff x="0" y="0"/>
            <a:chExt cx="912" cy="768"/>
          </a:xfrm>
        </p:grpSpPr>
        <p:pic>
          <p:nvPicPr>
            <p:cNvPr id="13346" name="图片 44071" descr="2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47" name="矩形 44072"/>
            <p:cNvSpPr>
              <a:spLocks noChangeArrowheads="1"/>
            </p:cNvSpPr>
            <p:nvPr/>
          </p:nvSpPr>
          <p:spPr bwMode="auto">
            <a:xfrm>
              <a:off x="198" y="52"/>
              <a:ext cx="595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6000">
                  <a:latin typeface="楷体_GB2312" pitchFamily="49" charset="-122"/>
                  <a:ea typeface="楷体_GB2312" pitchFamily="49" charset="-122"/>
                </a:rPr>
                <a:t>决</a:t>
              </a:r>
            </a:p>
          </p:txBody>
        </p:sp>
      </p:grpSp>
      <p:grpSp>
        <p:nvGrpSpPr>
          <p:cNvPr id="13" name="组合 44073"/>
          <p:cNvGrpSpPr>
            <a:grpSpLocks/>
          </p:cNvGrpSpPr>
          <p:nvPr/>
        </p:nvGrpSpPr>
        <p:grpSpPr bwMode="auto">
          <a:xfrm>
            <a:off x="4214810" y="1928802"/>
            <a:ext cx="1447800" cy="1219200"/>
            <a:chOff x="0" y="0"/>
            <a:chExt cx="912" cy="768"/>
          </a:xfrm>
        </p:grpSpPr>
        <p:pic>
          <p:nvPicPr>
            <p:cNvPr id="13349" name="图片 44074" descr="2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50" name="矩形 44075"/>
            <p:cNvSpPr>
              <a:spLocks noChangeArrowheads="1"/>
            </p:cNvSpPr>
            <p:nvPr/>
          </p:nvSpPr>
          <p:spPr bwMode="auto">
            <a:xfrm>
              <a:off x="192" y="48"/>
              <a:ext cx="601" cy="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6000" dirty="0" smtClean="0">
                  <a:latin typeface="楷体_GB2312" pitchFamily="49" charset="-122"/>
                  <a:ea typeface="楷体_GB2312" pitchFamily="49" charset="-122"/>
                </a:rPr>
                <a:t>共</a:t>
              </a:r>
              <a:endParaRPr lang="zh-CN" altLang="en-US" sz="60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1" name="组合 44073"/>
          <p:cNvGrpSpPr>
            <a:grpSpLocks/>
          </p:cNvGrpSpPr>
          <p:nvPr/>
        </p:nvGrpSpPr>
        <p:grpSpPr bwMode="auto">
          <a:xfrm>
            <a:off x="1143000" y="1371600"/>
            <a:ext cx="1447800" cy="1219200"/>
            <a:chOff x="0" y="0"/>
            <a:chExt cx="912" cy="768"/>
          </a:xfrm>
        </p:grpSpPr>
        <p:pic>
          <p:nvPicPr>
            <p:cNvPr id="42" name="图片 44074" descr="2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" name="矩形 44075"/>
            <p:cNvSpPr>
              <a:spLocks noChangeArrowheads="1"/>
            </p:cNvSpPr>
            <p:nvPr/>
          </p:nvSpPr>
          <p:spPr bwMode="auto">
            <a:xfrm>
              <a:off x="192" y="48"/>
              <a:ext cx="595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latin typeface="楷体_GB2312" pitchFamily="49" charset="-122"/>
                  <a:ea typeface="楷体_GB2312" pitchFamily="49" charset="-122"/>
                </a:rPr>
                <a:t>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09249E-7 L -0.32083 0.965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60" y="4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3.33333E-6 L 0.2375 0.4333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19" y="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-0.12917 0.6888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3" y="3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05417 0.6666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7" y="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-0.00954 0.8733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" y="4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2.36994E-6 L 0.14583 0.5660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73" y="2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-4.44444E-6 L -0.15417 0.4222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75" y="2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-0.39583 0.4333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6" y="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22222E-6 L 0.0316 0.6615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6" y="3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1.09827E-6 L 0.22083 0.632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10" y="3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00416 0.4666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" y="2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58382E-6 L -0.45417 0.854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27" y="4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1.6185E-6 L 0.2625 0.78798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31" y="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2357430"/>
            <a:ext cx="12192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 Box 11"/>
          <p:cNvSpPr txBox="1">
            <a:spLocks noChangeArrowheads="1"/>
          </p:cNvSpPr>
          <p:nvPr/>
        </p:nvSpPr>
        <p:spPr bwMode="auto">
          <a:xfrm>
            <a:off x="1203325" y="1724025"/>
            <a:ext cx="2216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ea typeface="华文新魏" pitchFamily="2" charset="-122"/>
              </a:rPr>
              <a:t>多音字</a:t>
            </a:r>
            <a:r>
              <a:rPr lang="zh-CN" altLang="en-US" sz="4000">
                <a:solidFill>
                  <a:srgbClr val="FF0000"/>
                </a:solidFill>
                <a:ea typeface="方正姚体" pitchFamily="2" charset="-122"/>
              </a:rPr>
              <a:t>：</a:t>
            </a:r>
          </a:p>
        </p:txBody>
      </p:sp>
      <p:sp>
        <p:nvSpPr>
          <p:cNvPr id="23558" name="Text Box 12"/>
          <p:cNvSpPr txBox="1">
            <a:spLocks noChangeArrowheads="1"/>
          </p:cNvSpPr>
          <p:nvPr/>
        </p:nvSpPr>
        <p:spPr bwMode="auto">
          <a:xfrm>
            <a:off x="2000232" y="2500306"/>
            <a:ext cx="62801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他</a:t>
            </a:r>
            <a:r>
              <a:rPr lang="zh-CN" altLang="en-US" sz="4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背着</a:t>
            </a:r>
            <a:r>
              <a:rPr lang="zh-CN" altLang="en-US" sz="48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书包上学去了。</a:t>
            </a: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2714612" y="3286124"/>
            <a:ext cx="13985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</a:rPr>
              <a:t>[</a:t>
            </a:r>
            <a:r>
              <a:rPr lang="en-US" altLang="zh-CN" dirty="0"/>
              <a:t> </a:t>
            </a:r>
            <a:r>
              <a:rPr lang="en-US" altLang="zh-CN" sz="4000" dirty="0" err="1">
                <a:solidFill>
                  <a:srgbClr val="FF0000"/>
                </a:solidFill>
                <a:cs typeface="Arial" charset="0"/>
              </a:rPr>
              <a:t>bēi</a:t>
            </a:r>
            <a:r>
              <a:rPr lang="en-US" altLang="zh-CN" sz="4000" dirty="0">
                <a:solidFill>
                  <a:srgbClr val="FF0000"/>
                </a:solidFill>
                <a:cs typeface="Arial" charset="0"/>
              </a:rPr>
              <a:t> </a:t>
            </a:r>
            <a:r>
              <a:rPr lang="en-US" altLang="zh-CN" sz="5400" dirty="0">
                <a:solidFill>
                  <a:srgbClr val="FF0000"/>
                </a:solidFill>
              </a:rPr>
              <a:t>]</a:t>
            </a: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1714480" y="4214818"/>
            <a:ext cx="634019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他</a:t>
            </a:r>
            <a:r>
              <a:rPr lang="zh-CN" altLang="en-US" sz="4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后背</a:t>
            </a:r>
            <a:r>
              <a:rPr lang="zh-CN" altLang="en-US" sz="48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靠墙站在那里。</a:t>
            </a: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2357422" y="4929198"/>
            <a:ext cx="12414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ea typeface="隶书" pitchFamily="49" charset="-122"/>
              </a:rPr>
              <a:t>[</a:t>
            </a:r>
            <a:r>
              <a:rPr lang="en-US" altLang="zh-CN" sz="4400" dirty="0" err="1">
                <a:solidFill>
                  <a:srgbClr val="FF0000"/>
                </a:solidFill>
                <a:ea typeface="隶书" pitchFamily="49" charset="-122"/>
              </a:rPr>
              <a:t>b</a:t>
            </a:r>
            <a:r>
              <a:rPr lang="en-US" altLang="zh-CN" sz="4400" dirty="0" err="1">
                <a:solidFill>
                  <a:srgbClr val="FF0000"/>
                </a:solidFill>
                <a:cs typeface="Arial" charset="0"/>
              </a:rPr>
              <a:t>èi</a:t>
            </a:r>
            <a:r>
              <a:rPr lang="en-US" altLang="zh-CN" sz="4400" dirty="0">
                <a:solidFill>
                  <a:srgbClr val="FF0000"/>
                </a:solidFill>
                <a:cs typeface="Arial" charset="0"/>
              </a:rPr>
              <a:t>]</a:t>
            </a:r>
            <a:endParaRPr lang="en-US" altLang="zh-CN" sz="4400" dirty="0">
              <a:solidFill>
                <a:srgbClr val="FF0000"/>
              </a:solidFill>
              <a:ea typeface="隶书" pitchFamily="49" charset="-122"/>
            </a:endParaRPr>
          </a:p>
          <a:p>
            <a:endParaRPr lang="en-US" altLang="zh-CN" sz="2000" dirty="0"/>
          </a:p>
        </p:txBody>
      </p:sp>
      <p:pic>
        <p:nvPicPr>
          <p:cNvPr id="23562" name="Picture 1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4071942"/>
            <a:ext cx="12192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  <p:bldP spid="26637" grpId="0"/>
      <p:bldP spid="26638" grpId="0"/>
      <p:bldP spid="266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7"/>
          <p:cNvGrpSpPr>
            <a:grpSpLocks/>
          </p:cNvGrpSpPr>
          <p:nvPr/>
        </p:nvGrpSpPr>
        <p:grpSpPr bwMode="auto">
          <a:xfrm>
            <a:off x="2947988" y="812800"/>
            <a:ext cx="1930400" cy="965200"/>
            <a:chOff x="2694384" y="508317"/>
            <a:chExt cx="1845563" cy="637982"/>
          </a:xfrm>
        </p:grpSpPr>
        <p:sp>
          <p:nvSpPr>
            <p:cNvPr id="3" name="矩形: 圆角 28"/>
            <p:cNvSpPr/>
            <p:nvPr/>
          </p:nvSpPr>
          <p:spPr bwMode="auto">
            <a:xfrm rot="19996946">
              <a:off x="2694384" y="609051"/>
              <a:ext cx="564597" cy="47149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多</a:t>
              </a:r>
            </a:p>
          </p:txBody>
        </p:sp>
        <p:sp>
          <p:nvSpPr>
            <p:cNvPr id="4" name="矩形: 圆角 29"/>
            <p:cNvSpPr/>
            <p:nvPr/>
          </p:nvSpPr>
          <p:spPr bwMode="auto">
            <a:xfrm rot="432022">
              <a:off x="3359151" y="508317"/>
              <a:ext cx="564597" cy="47149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音</a:t>
              </a:r>
            </a:p>
          </p:txBody>
        </p:sp>
        <p:sp>
          <p:nvSpPr>
            <p:cNvPr id="5" name="矩形: 圆角 30"/>
            <p:cNvSpPr/>
            <p:nvPr/>
          </p:nvSpPr>
          <p:spPr bwMode="auto">
            <a:xfrm rot="1932324">
              <a:off x="3973832" y="674808"/>
              <a:ext cx="566115" cy="47149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</a:t>
              </a:r>
            </a:p>
          </p:txBody>
        </p:sp>
      </p:grpSp>
      <p:grpSp>
        <p:nvGrpSpPr>
          <p:cNvPr id="6" name="组合 6"/>
          <p:cNvGrpSpPr>
            <a:grpSpLocks/>
          </p:cNvGrpSpPr>
          <p:nvPr/>
        </p:nvGrpSpPr>
        <p:grpSpPr bwMode="auto">
          <a:xfrm>
            <a:off x="1560513" y="2281767"/>
            <a:ext cx="1389062" cy="2882900"/>
            <a:chOff x="1137539" y="1757340"/>
            <a:chExt cx="1389021" cy="2162419"/>
          </a:xfrm>
        </p:grpSpPr>
        <p:pic>
          <p:nvPicPr>
            <p:cNvPr id="20489" name="Picture 2" descr="E:\图库。\嵌图\113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37539" y="1757340"/>
              <a:ext cx="1389021" cy="2162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90" name="TextBox 5"/>
            <p:cNvSpPr txBox="1">
              <a:spLocks noChangeArrowheads="1"/>
            </p:cNvSpPr>
            <p:nvPr/>
          </p:nvSpPr>
          <p:spPr bwMode="auto">
            <a:xfrm>
              <a:off x="1556726" y="2943257"/>
              <a:ext cx="699209" cy="530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40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背</a:t>
              </a:r>
            </a:p>
          </p:txBody>
        </p:sp>
      </p:grpSp>
      <p:sp>
        <p:nvSpPr>
          <p:cNvPr id="8" name="左大括号 7"/>
          <p:cNvSpPr/>
          <p:nvPr/>
        </p:nvSpPr>
        <p:spPr>
          <a:xfrm>
            <a:off x="2971800" y="2694518"/>
            <a:ext cx="431800" cy="2400300"/>
          </a:xfrm>
          <a:prstGeom prst="leftBrac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343276" y="2343151"/>
            <a:ext cx="235833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 err="1">
                <a:latin typeface="+mn-ea"/>
                <a:ea typeface="+mn-ea"/>
              </a:rPr>
              <a:t>bēi</a:t>
            </a:r>
            <a:r>
              <a:rPr lang="en-US" altLang="zh-CN" sz="2800" b="1" dirty="0">
                <a:latin typeface="+mn-ea"/>
                <a:ea typeface="+mn-ea"/>
              </a:rPr>
              <a:t>(       )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73439" y="4466167"/>
            <a:ext cx="235833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 err="1">
                <a:latin typeface="+mn-ea"/>
                <a:ea typeface="+mn-ea"/>
              </a:rPr>
              <a:t>bèi</a:t>
            </a:r>
            <a:r>
              <a:rPr lang="en-US" altLang="zh-CN" sz="2800" b="1" dirty="0">
                <a:latin typeface="+mn-ea"/>
                <a:ea typeface="+mn-ea"/>
              </a:rPr>
              <a:t>(       )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265613" y="2207684"/>
            <a:ext cx="11112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背包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265613" y="4311651"/>
            <a:ext cx="11112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背后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428728" y="1142984"/>
            <a:ext cx="8569325" cy="59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朗读第一自然段，你从这个自然段中知道了什么？</a:t>
            </a:r>
            <a:endParaRPr lang="en-US" altLang="zh-CN" sz="26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558" name="TextBox 2"/>
          <p:cNvSpPr txBox="1">
            <a:spLocks noChangeArrowheads="1"/>
          </p:cNvSpPr>
          <p:nvPr/>
        </p:nvSpPr>
        <p:spPr bwMode="auto">
          <a:xfrm>
            <a:off x="503481" y="2214554"/>
            <a:ext cx="8640519" cy="2455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/>
              <a:t>         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丁零零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闹钟响了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元元打了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个哈欠，翻了个身，心想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：再睡一分钟吧，就睡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一分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钟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不会迟到的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E:\上课课件\制作\人二语上\人二语状元大课堂\MM26+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0914" y="2264834"/>
            <a:ext cx="3508375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12814" y="5636685"/>
            <a:ext cx="636424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元元为多睡一分钟而没及时起床。</a:t>
            </a:r>
          </a:p>
        </p:txBody>
      </p:sp>
      <p:grpSp>
        <p:nvGrpSpPr>
          <p:cNvPr id="5" name="组合 6"/>
          <p:cNvGrpSpPr>
            <a:grpSpLocks/>
          </p:cNvGrpSpPr>
          <p:nvPr/>
        </p:nvGrpSpPr>
        <p:grpSpPr bwMode="auto">
          <a:xfrm>
            <a:off x="3097213" y="364067"/>
            <a:ext cx="3744912" cy="1729317"/>
            <a:chOff x="3275856" y="267494"/>
            <a:chExt cx="3744416" cy="1296144"/>
          </a:xfrm>
        </p:grpSpPr>
        <p:sp>
          <p:nvSpPr>
            <p:cNvPr id="4" name="椭圆形标注 3"/>
            <p:cNvSpPr/>
            <p:nvPr/>
          </p:nvSpPr>
          <p:spPr>
            <a:xfrm>
              <a:off x="3275856" y="267494"/>
              <a:ext cx="3744416" cy="1296144"/>
            </a:xfrm>
            <a:prstGeom prst="wedgeEllipseCallout">
              <a:avLst>
                <a:gd name="adj1" fmla="val -23631"/>
                <a:gd name="adj2" fmla="val 135252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24584" name="TextBox 5"/>
            <p:cNvSpPr txBox="1">
              <a:spLocks noChangeArrowheads="1"/>
            </p:cNvSpPr>
            <p:nvPr/>
          </p:nvSpPr>
          <p:spPr bwMode="auto">
            <a:xfrm>
              <a:off x="3645793" y="449003"/>
              <a:ext cx="3168353" cy="622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4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再睡一分钟吧，就睡一分钟，不会迟到的。</a:t>
              </a:r>
            </a:p>
          </p:txBody>
        </p:sp>
      </p:grp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940425" y="1905001"/>
            <a:ext cx="2037737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心理描写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833939" y="2838451"/>
            <a:ext cx="4016375" cy="1815882"/>
          </a:xfrm>
          <a:prstGeom prst="rect">
            <a:avLst/>
          </a:prstGeom>
          <a:noFill/>
          <a:ln w="41275" cmpd="dbl">
            <a:solidFill>
              <a:srgbClr val="00B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6600FF"/>
                </a:solidFill>
                <a:latin typeface="黑体" pitchFamily="49" charset="-122"/>
                <a:ea typeface="黑体" pitchFamily="49" charset="-122"/>
              </a:rPr>
              <a:t>    这句话写了元元不愿起床，认为一分钟很短，不会影响其他事情的侥幸心理。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6" name="TextBox 2"/>
          <p:cNvSpPr txBox="1">
            <a:spLocks noChangeArrowheads="1"/>
          </p:cNvSpPr>
          <p:nvPr/>
        </p:nvSpPr>
        <p:spPr bwMode="auto">
          <a:xfrm>
            <a:off x="1071538" y="1643050"/>
            <a:ext cx="7636947" cy="1284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 李老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师看了看手表，说：“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元元，今天你迟 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到了二十分钟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。”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071670" y="714356"/>
            <a:ext cx="38924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最后的结果是什么？</a:t>
            </a:r>
          </a:p>
        </p:txBody>
      </p:sp>
      <p:pic>
        <p:nvPicPr>
          <p:cNvPr id="56324" name="Picture 4" descr="http://img.haote.com/upload/201609/08/14733139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714480" y="3479799"/>
            <a:ext cx="4572000" cy="33782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"/>
          <p:cNvPicPr>
            <a:picLocks noChangeAspect="1"/>
          </p:cNvPicPr>
          <p:nvPr/>
        </p:nvPicPr>
        <p:blipFill>
          <a:blip r:embed="rId2" cstate="print"/>
          <a:srcRect t="65417" r="22585" b="3751"/>
          <a:stretch>
            <a:fillRect/>
          </a:stretch>
        </p:blipFill>
        <p:spPr bwMode="auto">
          <a:xfrm>
            <a:off x="4822825" y="3692525"/>
            <a:ext cx="4321175" cy="316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图片 1"/>
          <p:cNvPicPr>
            <a:picLocks noChangeAspect="1"/>
          </p:cNvPicPr>
          <p:nvPr/>
        </p:nvPicPr>
        <p:blipFill>
          <a:blip r:embed="rId3" cstate="print"/>
          <a:srcRect l="34541" t="63542" b="3960"/>
          <a:stretch>
            <a:fillRect/>
          </a:stretch>
        </p:blipFill>
        <p:spPr bwMode="auto">
          <a:xfrm>
            <a:off x="285720" y="3643315"/>
            <a:ext cx="4138613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utoShape 7"/>
          <p:cNvSpPr>
            <a:spLocks noChangeArrowheads="1"/>
          </p:cNvSpPr>
          <p:nvPr/>
        </p:nvSpPr>
        <p:spPr bwMode="auto">
          <a:xfrm>
            <a:off x="500034" y="2357430"/>
            <a:ext cx="3600450" cy="1008062"/>
          </a:xfrm>
          <a:prstGeom prst="wedgeEllipseCallout">
            <a:avLst>
              <a:gd name="adj1" fmla="val -6612"/>
              <a:gd name="adj2" fmla="val 126181"/>
            </a:avLst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  <a:effectLst>
            <a:outerShdw dist="35921" dir="2700000" sy="50000" rotWithShape="0">
              <a:srgbClr val="875B0D">
                <a:alpha val="64998"/>
              </a:srgbClr>
            </a:outerShdw>
          </a:effectLst>
        </p:spPr>
        <p:txBody>
          <a:bodyPr/>
          <a:lstStyle/>
          <a:p>
            <a:r>
              <a:rPr lang="zh-CN" altLang="en-US" sz="200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再睡一分钟吧，就一分钟，不会迟到的。</a:t>
            </a:r>
          </a:p>
        </p:txBody>
      </p:sp>
      <p:sp>
        <p:nvSpPr>
          <p:cNvPr id="8197" name="AutoShape 7"/>
          <p:cNvSpPr>
            <a:spLocks noChangeArrowheads="1"/>
          </p:cNvSpPr>
          <p:nvPr/>
        </p:nvSpPr>
        <p:spPr bwMode="auto">
          <a:xfrm>
            <a:off x="5572132" y="2714620"/>
            <a:ext cx="2952750" cy="962025"/>
          </a:xfrm>
          <a:prstGeom prst="wedgeEllipseCallout">
            <a:avLst>
              <a:gd name="adj1" fmla="val 11870"/>
              <a:gd name="adj2" fmla="val 129074"/>
            </a:avLst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  <a:effectLst>
            <a:outerShdw dist="35921" dir="2700000" sy="50000" rotWithShape="0">
              <a:srgbClr val="875B0D">
                <a:alpha val="64998"/>
              </a:srgbClr>
            </a:outerShdw>
          </a:effectLst>
        </p:spPr>
        <p:txBody>
          <a:bodyPr/>
          <a:lstStyle/>
          <a:p>
            <a:r>
              <a:rPr lang="zh-CN" altLang="en-US" sz="2000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元元，你今天迟到了20分钟。</a:t>
            </a:r>
          </a:p>
        </p:txBody>
      </p:sp>
      <p:sp>
        <p:nvSpPr>
          <p:cNvPr id="7" name="云形标注 6"/>
          <p:cNvSpPr/>
          <p:nvPr/>
        </p:nvSpPr>
        <p:spPr bwMode="auto">
          <a:xfrm>
            <a:off x="2857488" y="0"/>
            <a:ext cx="5429287" cy="2305049"/>
          </a:xfrm>
          <a:prstGeom prst="cloudCallout">
            <a:avLst>
              <a:gd name="adj1" fmla="val -68840"/>
              <a:gd name="adj2" fmla="val -1011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3643306" y="500042"/>
            <a:ext cx="410729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元元只多睡了一分钟，怎么会迟到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分钟呢？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197" grpId="0" bldLvl="0" animBg="1"/>
      <p:bldP spid="7" grpId="0" animBg="1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</TotalTime>
  <Words>1056</Words>
  <Application>Microsoft Office PowerPoint</Application>
  <PresentationFormat>全屏显示(4:3)</PresentationFormat>
  <Paragraphs>106</Paragraphs>
  <Slides>24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Office 主题</vt:lpstr>
      <vt:lpstr>位图图像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微软用户</cp:lastModifiedBy>
  <cp:revision>9</cp:revision>
  <dcterms:created xsi:type="dcterms:W3CDTF">2017-03-30T13:26:21Z</dcterms:created>
  <dcterms:modified xsi:type="dcterms:W3CDTF">2017-04-02T01:33:13Z</dcterms:modified>
</cp:coreProperties>
</file>