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75" r:id="rId5"/>
    <p:sldMasterId id="2147483686" r:id="rId6"/>
  </p:sldMasterIdLst>
  <p:notesMasterIdLst>
    <p:notesMasterId r:id="rId8"/>
  </p:notesMasterIdLst>
  <p:sldIdLst>
    <p:sldId id="296" r:id="rId7"/>
    <p:sldId id="297" r:id="rId9"/>
    <p:sldId id="298" r:id="rId10"/>
    <p:sldId id="256" r:id="rId11"/>
    <p:sldId id="275" r:id="rId12"/>
    <p:sldId id="281" r:id="rId13"/>
    <p:sldId id="266" r:id="rId14"/>
    <p:sldId id="300" r:id="rId15"/>
    <p:sldId id="301" r:id="rId16"/>
    <p:sldId id="302" r:id="rId17"/>
    <p:sldId id="303" r:id="rId18"/>
    <p:sldId id="309" r:id="rId19"/>
    <p:sldId id="306" r:id="rId20"/>
    <p:sldId id="316" r:id="rId21"/>
    <p:sldId id="278" r:id="rId22"/>
    <p:sldId id="270" r:id="rId23"/>
    <p:sldId id="273" r:id="rId24"/>
    <p:sldId id="310" r:id="rId25"/>
    <p:sldId id="279" r:id="rId26"/>
    <p:sldId id="271" r:id="rId27"/>
    <p:sldId id="272" r:id="rId28"/>
    <p:sldId id="312" r:id="rId29"/>
    <p:sldId id="313" r:id="rId30"/>
    <p:sldId id="311" r:id="rId31"/>
    <p:sldId id="269" r:id="rId32"/>
    <p:sldId id="341" r:id="rId33"/>
    <p:sldId id="308" r:id="rId34"/>
    <p:sldId id="314" r:id="rId35"/>
    <p:sldId id="315" r:id="rId36"/>
    <p:sldId id="317" r:id="rId37"/>
    <p:sldId id="318" r:id="rId38"/>
    <p:sldId id="319" r:id="rId39"/>
    <p:sldId id="320" r:id="rId40"/>
    <p:sldId id="321" r:id="rId41"/>
    <p:sldId id="307" r:id="rId42"/>
    <p:sldId id="322" r:id="rId43"/>
    <p:sldId id="274" r:id="rId44"/>
    <p:sldId id="276" r:id="rId45"/>
    <p:sldId id="280" r:id="rId4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1296B"/>
    <a:srgbClr val="3366FF"/>
    <a:srgbClr val="CC3300"/>
    <a:srgbClr val="002AB0"/>
    <a:srgbClr val="0000FF"/>
    <a:srgbClr val="008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/>
    <p:restoredTop sz="94660"/>
  </p:normalViewPr>
  <p:slideViewPr>
    <p:cSldViewPr showGuides="1">
      <p:cViewPr varScale="1">
        <p:scale>
          <a:sx n="85" d="100"/>
          <a:sy n="85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70657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70658"/>
          <p:cNvSpPr/>
          <p:nvPr>
            <p:ph type="body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BB962C8B-B14F-4D97-AF65-F5344CB8AC3E}" type="datetime1">
              <a:rPr lang="zh-CN" altLang="en-US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ctr" eaLnBrk="1" fontAlgn="base" hangingPunct="1"/>
            <a:r>
              <a:rPr lang="en-US" alt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fontAlgn="base"/>
            <a:endParaRPr lang="zh-CN" altLang="en-US" sz="1400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/>
            <a:r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Char char="•"/>
            </a:pPr>
            <a:fld id="{9A0DB2DC-4C9A-4742-B13C-FB6460FD3503}" type="slidenum">
              <a:rPr lang="zh-CN" altLang="en-US" sz="1400" u="sng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u="sng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emf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5" Type="http://schemas.openxmlformats.org/officeDocument/2006/relationships/theme" Target="../theme/theme5.xml"/><Relationship Id="rId14" Type="http://schemas.openxmlformats.org/officeDocument/2006/relationships/image" Target="../media/image3.emf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032" name="Rectangle 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2555875" y="6092825"/>
            <a:ext cx="611188" cy="76517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Picture 25" descr="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8038" y="0"/>
            <a:ext cx="715962" cy="715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31" name="Group 33"/>
          <p:cNvGrpSpPr/>
          <p:nvPr userDrawn="1"/>
        </p:nvGrpSpPr>
        <p:grpSpPr>
          <a:xfrm>
            <a:off x="6265863" y="6164263"/>
            <a:ext cx="1258887" cy="503237"/>
            <a:chOff x="2832" y="1991"/>
            <a:chExt cx="2332" cy="672"/>
          </a:xfrm>
        </p:grpSpPr>
        <p:sp>
          <p:nvSpPr>
            <p:cNvPr id="1058" name="AutoShape 34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FF9966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7" name="Picture 35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0" name="Rectangle 36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ymbol" panose="05050102010706020507" pitchFamily="18" charset="2"/>
                  <a:ea typeface="幼圆" panose="02010509060101010101" pitchFamily="49" charset="-122"/>
                  <a:cs typeface="+mn-cs"/>
                </a:rPr>
                <a:t>第二部分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ymbol" panose="05050102010706020507" pitchFamily="18" charset="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" name="Group 37"/>
          <p:cNvGrpSpPr/>
          <p:nvPr userDrawn="1"/>
        </p:nvGrpSpPr>
        <p:grpSpPr>
          <a:xfrm>
            <a:off x="1728788" y="6164263"/>
            <a:ext cx="1258887" cy="503237"/>
            <a:chOff x="2830" y="1155"/>
            <a:chExt cx="2332" cy="672"/>
          </a:xfrm>
        </p:grpSpPr>
        <p:sp>
          <p:nvSpPr>
            <p:cNvPr id="1062" name="AutoShape 38"/>
            <p:cNvSpPr>
              <a:spLocks noChangeArrowheads="1"/>
            </p:cNvSpPr>
            <p:nvPr/>
          </p:nvSpPr>
          <p:spPr bwMode="gray">
            <a:xfrm>
              <a:off x="2830" y="1155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00FFFF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4" name="Picture 39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2" y="1187"/>
              <a:ext cx="499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4" name="Rectangle 40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5" y="1231"/>
              <a:ext cx="2156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默读第二关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033" name="Group 45"/>
          <p:cNvGrpSpPr/>
          <p:nvPr userDrawn="1"/>
        </p:nvGrpSpPr>
        <p:grpSpPr>
          <a:xfrm>
            <a:off x="180975" y="6164263"/>
            <a:ext cx="1258888" cy="503237"/>
            <a:chOff x="2832" y="1991"/>
            <a:chExt cx="2332" cy="672"/>
          </a:xfrm>
        </p:grpSpPr>
        <p:sp>
          <p:nvSpPr>
            <p:cNvPr id="1070" name="AutoShape 46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3366FF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1" name="Picture 47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2" name="Rectangle 48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默读第一关 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034" name="Group 62"/>
          <p:cNvGrpSpPr/>
          <p:nvPr userDrawn="1"/>
        </p:nvGrpSpPr>
        <p:grpSpPr>
          <a:xfrm>
            <a:off x="3276600" y="6165850"/>
            <a:ext cx="1258888" cy="503238"/>
            <a:chOff x="22" y="2024"/>
            <a:chExt cx="1020" cy="340"/>
          </a:xfrm>
        </p:grpSpPr>
        <p:grpSp>
          <p:nvGrpSpPr>
            <p:cNvPr id="1045" name="Group 41"/>
            <p:cNvGrpSpPr/>
            <p:nvPr userDrawn="1"/>
          </p:nvGrpSpPr>
          <p:grpSpPr>
            <a:xfrm>
              <a:off x="22" y="2024"/>
              <a:ext cx="1020" cy="340"/>
              <a:chOff x="2834" y="2829"/>
              <a:chExt cx="2332" cy="672"/>
            </a:xfrm>
          </p:grpSpPr>
          <p:sp>
            <p:nvSpPr>
              <p:cNvPr id="1066" name="AutoShape 42"/>
              <p:cNvSpPr>
                <a:spLocks noChangeArrowheads="1"/>
              </p:cNvSpPr>
              <p:nvPr/>
            </p:nvSpPr>
            <p:spPr bwMode="gray">
              <a:xfrm>
                <a:off x="2834" y="2829"/>
                <a:ext cx="2332" cy="672"/>
              </a:xfrm>
              <a:prstGeom prst="roundRect">
                <a:avLst>
                  <a:gd name="adj" fmla="val 11921"/>
                </a:avLst>
              </a:prstGeom>
              <a:solidFill>
                <a:srgbClr val="99FF33"/>
              </a:solidFill>
              <a:ln w="25400">
                <a:solidFill>
                  <a:srgbClr val="FE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  <p:pic>
            <p:nvPicPr>
              <p:cNvPr id="1048" name="Picture 43" descr="Picture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69" y="2859"/>
                <a:ext cx="499" cy="424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</a:ln>
            </p:spPr>
          </p:pic>
          <p:sp>
            <p:nvSpPr>
              <p:cNvPr id="1068" name="Rectangle 44">
                <a:hlinkClick r:id="" action="ppaction://noaction"/>
              </p:cNvPr>
              <p:cNvSpPr>
                <a:spLocks noChangeArrowheads="1"/>
              </p:cNvSpPr>
              <p:nvPr/>
            </p:nvSpPr>
            <p:spPr bwMode="white">
              <a:xfrm>
                <a:off x="2913" y="2899"/>
                <a:ext cx="2158" cy="464"/>
              </a:xfrm>
              <a:prstGeom prst="rect">
                <a:avLst/>
              </a:prstGeom>
              <a:solidFill>
                <a:srgbClr val="99FF33"/>
              </a:solidFill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学习生词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pic>
          <p:nvPicPr>
            <p:cNvPr id="1046" name="Picture 56" descr="Picture4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22" y="2049"/>
              <a:ext cx="218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5" name="Group 63"/>
          <p:cNvGrpSpPr/>
          <p:nvPr userDrawn="1"/>
        </p:nvGrpSpPr>
        <p:grpSpPr>
          <a:xfrm>
            <a:off x="4752975" y="6164263"/>
            <a:ext cx="1258888" cy="503237"/>
            <a:chOff x="22" y="2423"/>
            <a:chExt cx="1020" cy="340"/>
          </a:xfrm>
        </p:grpSpPr>
        <p:grpSp>
          <p:nvGrpSpPr>
            <p:cNvPr id="1040" name="Group 49"/>
            <p:cNvGrpSpPr/>
            <p:nvPr userDrawn="1"/>
          </p:nvGrpSpPr>
          <p:grpSpPr>
            <a:xfrm>
              <a:off x="22" y="2423"/>
              <a:ext cx="1020" cy="340"/>
              <a:chOff x="2834" y="2829"/>
              <a:chExt cx="2332" cy="672"/>
            </a:xfrm>
          </p:grpSpPr>
          <p:sp>
            <p:nvSpPr>
              <p:cNvPr id="1074" name="AutoShape 50"/>
              <p:cNvSpPr>
                <a:spLocks noChangeArrowheads="1"/>
              </p:cNvSpPr>
              <p:nvPr/>
            </p:nvSpPr>
            <p:spPr bwMode="gray">
              <a:xfrm>
                <a:off x="2834" y="2829"/>
                <a:ext cx="2332" cy="672"/>
              </a:xfrm>
              <a:prstGeom prst="roundRect">
                <a:avLst>
                  <a:gd name="adj" fmla="val 11921"/>
                </a:avLst>
              </a:prstGeom>
              <a:solidFill>
                <a:srgbClr val="FFFF00"/>
              </a:solidFill>
              <a:ln w="25400">
                <a:solidFill>
                  <a:srgbClr val="FE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  <p:pic>
            <p:nvPicPr>
              <p:cNvPr id="1043" name="Picture 51" descr="Picture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69" y="2859"/>
                <a:ext cx="499" cy="424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</a:ln>
            </p:spPr>
          </p:pic>
          <p:sp>
            <p:nvSpPr>
              <p:cNvPr id="1076" name="Rectangle 52">
                <a:hlinkClick r:id="" action="ppaction://noaction"/>
              </p:cNvPr>
              <p:cNvSpPr>
                <a:spLocks noChangeArrowheads="1"/>
              </p:cNvSpPr>
              <p:nvPr/>
            </p:nvSpPr>
            <p:spPr bwMode="white">
              <a:xfrm>
                <a:off x="2913" y="2899"/>
                <a:ext cx="2158" cy="464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第一部分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pic>
          <p:nvPicPr>
            <p:cNvPr id="1041" name="Picture 60" descr="Picture4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31" y="2448"/>
              <a:ext cx="218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6" name="Group 64"/>
          <p:cNvGrpSpPr/>
          <p:nvPr userDrawn="1"/>
        </p:nvGrpSpPr>
        <p:grpSpPr>
          <a:xfrm>
            <a:off x="7777163" y="6164263"/>
            <a:ext cx="1258887" cy="503237"/>
            <a:chOff x="2832" y="1991"/>
            <a:chExt cx="2332" cy="672"/>
          </a:xfrm>
        </p:grpSpPr>
        <p:sp>
          <p:nvSpPr>
            <p:cNvPr id="1089" name="AutoShape 65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FF6699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8" name="Picture 66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91" name="Rectangle 67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ymbol" panose="05050102010706020507" pitchFamily="18" charset="2"/>
                  <a:ea typeface="幼圆" panose="02010509060101010101" pitchFamily="49" charset="-122"/>
                  <a:cs typeface="+mn-cs"/>
                </a:rPr>
                <a:t>第三部分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ymbol" panose="05050102010706020507" pitchFamily="18" charset="2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6540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0815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0815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0815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endParaRPr lang="zh-CN" altLang="en-US" sz="1400" strike="noStrike" noProof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ctr" eaLnBrk="1" fontAlgn="base" hangingPunct="1">
              <a:buChar char="•"/>
            </a:pPr>
            <a:r>
              <a:rPr lang="en-US" altLang="zh-CN" sz="140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400" strike="noStrike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57175" indent="-256540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0815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0815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0815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032" name="Rectangle 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2555875" y="6092825"/>
            <a:ext cx="611188" cy="76517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Picture 25" descr="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8038" y="0"/>
            <a:ext cx="715962" cy="715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31" name="Group 33"/>
          <p:cNvGrpSpPr/>
          <p:nvPr userDrawn="1"/>
        </p:nvGrpSpPr>
        <p:grpSpPr>
          <a:xfrm>
            <a:off x="6265863" y="6164263"/>
            <a:ext cx="1258887" cy="503237"/>
            <a:chOff x="2832" y="1991"/>
            <a:chExt cx="2332" cy="672"/>
          </a:xfrm>
        </p:grpSpPr>
        <p:sp>
          <p:nvSpPr>
            <p:cNvPr id="1058" name="AutoShape 34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FF9966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7" name="Picture 35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0" name="Rectangle 36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ymbol" panose="05050102010706020507" pitchFamily="18" charset="2"/>
                  <a:ea typeface="幼圆" panose="02010509060101010101" pitchFamily="49" charset="-122"/>
                  <a:cs typeface="+mn-cs"/>
                </a:rPr>
                <a:t>第二部分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ymbol" panose="05050102010706020507" pitchFamily="18" charset="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" name="Group 37"/>
          <p:cNvGrpSpPr/>
          <p:nvPr userDrawn="1"/>
        </p:nvGrpSpPr>
        <p:grpSpPr>
          <a:xfrm>
            <a:off x="1728788" y="6164263"/>
            <a:ext cx="1258887" cy="503237"/>
            <a:chOff x="2830" y="1155"/>
            <a:chExt cx="2332" cy="672"/>
          </a:xfrm>
        </p:grpSpPr>
        <p:sp>
          <p:nvSpPr>
            <p:cNvPr id="1062" name="AutoShape 38"/>
            <p:cNvSpPr>
              <a:spLocks noChangeArrowheads="1"/>
            </p:cNvSpPr>
            <p:nvPr/>
          </p:nvSpPr>
          <p:spPr bwMode="gray">
            <a:xfrm>
              <a:off x="2830" y="1155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00FFFF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4" name="Picture 39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2" y="1187"/>
              <a:ext cx="499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4" name="Rectangle 40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5" y="1231"/>
              <a:ext cx="2156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默读第二关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033" name="Group 45"/>
          <p:cNvGrpSpPr/>
          <p:nvPr userDrawn="1"/>
        </p:nvGrpSpPr>
        <p:grpSpPr>
          <a:xfrm>
            <a:off x="180975" y="6164263"/>
            <a:ext cx="1258888" cy="503237"/>
            <a:chOff x="2832" y="1991"/>
            <a:chExt cx="2332" cy="672"/>
          </a:xfrm>
        </p:grpSpPr>
        <p:sp>
          <p:nvSpPr>
            <p:cNvPr id="1070" name="AutoShape 46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3366FF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51" name="Picture 47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2" name="Rectangle 48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默读第一关 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034" name="Group 62"/>
          <p:cNvGrpSpPr/>
          <p:nvPr userDrawn="1"/>
        </p:nvGrpSpPr>
        <p:grpSpPr>
          <a:xfrm>
            <a:off x="3276600" y="6165850"/>
            <a:ext cx="1258888" cy="503238"/>
            <a:chOff x="22" y="2024"/>
            <a:chExt cx="1020" cy="340"/>
          </a:xfrm>
        </p:grpSpPr>
        <p:grpSp>
          <p:nvGrpSpPr>
            <p:cNvPr id="1045" name="Group 41"/>
            <p:cNvGrpSpPr/>
            <p:nvPr userDrawn="1"/>
          </p:nvGrpSpPr>
          <p:grpSpPr>
            <a:xfrm>
              <a:off x="22" y="2024"/>
              <a:ext cx="1020" cy="340"/>
              <a:chOff x="2834" y="2829"/>
              <a:chExt cx="2332" cy="672"/>
            </a:xfrm>
          </p:grpSpPr>
          <p:sp>
            <p:nvSpPr>
              <p:cNvPr id="1066" name="AutoShape 42"/>
              <p:cNvSpPr>
                <a:spLocks noChangeArrowheads="1"/>
              </p:cNvSpPr>
              <p:nvPr/>
            </p:nvSpPr>
            <p:spPr bwMode="gray">
              <a:xfrm>
                <a:off x="2834" y="2829"/>
                <a:ext cx="2332" cy="672"/>
              </a:xfrm>
              <a:prstGeom prst="roundRect">
                <a:avLst>
                  <a:gd name="adj" fmla="val 11921"/>
                </a:avLst>
              </a:prstGeom>
              <a:solidFill>
                <a:srgbClr val="99FF33"/>
              </a:solidFill>
              <a:ln w="25400">
                <a:solidFill>
                  <a:srgbClr val="FE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  <p:pic>
            <p:nvPicPr>
              <p:cNvPr id="1048" name="Picture 43" descr="Picture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69" y="2859"/>
                <a:ext cx="499" cy="424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</a:ln>
            </p:spPr>
          </p:pic>
          <p:sp>
            <p:nvSpPr>
              <p:cNvPr id="1068" name="Rectangle 44">
                <a:hlinkClick r:id="" action="ppaction://noaction"/>
              </p:cNvPr>
              <p:cNvSpPr>
                <a:spLocks noChangeArrowheads="1"/>
              </p:cNvSpPr>
              <p:nvPr/>
            </p:nvSpPr>
            <p:spPr bwMode="white">
              <a:xfrm>
                <a:off x="2913" y="2899"/>
                <a:ext cx="2158" cy="464"/>
              </a:xfrm>
              <a:prstGeom prst="rect">
                <a:avLst/>
              </a:prstGeom>
              <a:solidFill>
                <a:srgbClr val="99FF33"/>
              </a:solidFill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学习生词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pic>
          <p:nvPicPr>
            <p:cNvPr id="1046" name="Picture 56" descr="Picture4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22" y="2049"/>
              <a:ext cx="218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5" name="Group 63"/>
          <p:cNvGrpSpPr/>
          <p:nvPr userDrawn="1"/>
        </p:nvGrpSpPr>
        <p:grpSpPr>
          <a:xfrm>
            <a:off x="4752975" y="6164263"/>
            <a:ext cx="1258888" cy="503237"/>
            <a:chOff x="22" y="2423"/>
            <a:chExt cx="1020" cy="340"/>
          </a:xfrm>
        </p:grpSpPr>
        <p:grpSp>
          <p:nvGrpSpPr>
            <p:cNvPr id="1040" name="Group 49"/>
            <p:cNvGrpSpPr/>
            <p:nvPr userDrawn="1"/>
          </p:nvGrpSpPr>
          <p:grpSpPr>
            <a:xfrm>
              <a:off x="22" y="2423"/>
              <a:ext cx="1020" cy="340"/>
              <a:chOff x="2834" y="2829"/>
              <a:chExt cx="2332" cy="672"/>
            </a:xfrm>
          </p:grpSpPr>
          <p:sp>
            <p:nvSpPr>
              <p:cNvPr id="1074" name="AutoShape 50"/>
              <p:cNvSpPr>
                <a:spLocks noChangeArrowheads="1"/>
              </p:cNvSpPr>
              <p:nvPr/>
            </p:nvSpPr>
            <p:spPr bwMode="gray">
              <a:xfrm>
                <a:off x="2834" y="2829"/>
                <a:ext cx="2332" cy="672"/>
              </a:xfrm>
              <a:prstGeom prst="roundRect">
                <a:avLst>
                  <a:gd name="adj" fmla="val 11921"/>
                </a:avLst>
              </a:prstGeom>
              <a:solidFill>
                <a:srgbClr val="FFFF00"/>
              </a:solidFill>
              <a:ln w="25400">
                <a:solidFill>
                  <a:srgbClr val="FE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  <p:pic>
            <p:nvPicPr>
              <p:cNvPr id="1043" name="Picture 51" descr="Picture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69" y="2859"/>
                <a:ext cx="499" cy="424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</a:ln>
            </p:spPr>
          </p:pic>
          <p:sp>
            <p:nvSpPr>
              <p:cNvPr id="1076" name="Rectangle 52">
                <a:hlinkClick r:id="" action="ppaction://noaction"/>
              </p:cNvPr>
              <p:cNvSpPr>
                <a:spLocks noChangeArrowheads="1"/>
              </p:cNvSpPr>
              <p:nvPr/>
            </p:nvSpPr>
            <p:spPr bwMode="white">
              <a:xfrm>
                <a:off x="2913" y="2899"/>
                <a:ext cx="2158" cy="464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第一部分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pic>
          <p:nvPicPr>
            <p:cNvPr id="1041" name="Picture 60" descr="Picture4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31" y="2448"/>
              <a:ext cx="218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6" name="Group 64"/>
          <p:cNvGrpSpPr/>
          <p:nvPr userDrawn="1"/>
        </p:nvGrpSpPr>
        <p:grpSpPr>
          <a:xfrm>
            <a:off x="7777163" y="6164263"/>
            <a:ext cx="1258887" cy="503237"/>
            <a:chOff x="2832" y="1991"/>
            <a:chExt cx="2332" cy="672"/>
          </a:xfrm>
        </p:grpSpPr>
        <p:sp>
          <p:nvSpPr>
            <p:cNvPr id="1089" name="AutoShape 65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solidFill>
              <a:srgbClr val="FF6699"/>
            </a:soli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8" name="Picture 66" descr="Picture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0" y="2025"/>
              <a:ext cx="500" cy="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91" name="Rectangle 67">
              <a:hlinkClick r:id="" action="ppaction://noaction"/>
            </p:cNvPr>
            <p:cNvSpPr>
              <a:spLocks noChangeArrowheads="1"/>
            </p:cNvSpPr>
            <p:nvPr/>
          </p:nvSpPr>
          <p:spPr bwMode="white">
            <a:xfrm>
              <a:off x="2914" y="2072"/>
              <a:ext cx="2158" cy="4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ymbol" panose="05050102010706020507" pitchFamily="18" charset="2"/>
                  <a:ea typeface="幼圆" panose="02010509060101010101" pitchFamily="49" charset="-122"/>
                  <a:cs typeface="+mn-cs"/>
                </a:rPr>
                <a:t>第三部分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ymbol" panose="05050102010706020507" pitchFamily="18" charset="2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GIF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1" Type="http://schemas.openxmlformats.org/officeDocument/2006/relationships/slideLayout" Target="../slideLayouts/slideLayout30.xml"/><Relationship Id="rId10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106"/>
            <a:ext cx="9144000" cy="51506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Rectangle 2"/>
          <p:cNvSpPr/>
          <p:nvPr>
            <p:ph type="ctrTitle"/>
          </p:nvPr>
        </p:nvSpPr>
        <p:spPr>
          <a:xfrm>
            <a:off x="5148263" y="1376363"/>
            <a:ext cx="2519363" cy="3187304"/>
          </a:xfrm>
          <a:prstGeom prst="rect">
            <a:avLst/>
          </a:prstGeom>
          <a:noFill/>
          <a:ln w="9525">
            <a:noFill/>
          </a:ln>
        </p:spPr>
        <p:txBody>
          <a:bodyPr vert="eaVert" anchor="t"/>
          <a:lstStyle>
            <a:lvl1pPr lvl="0">
              <a:defRPr/>
            </a:lvl1pPr>
          </a:lstStyle>
          <a:p>
            <a:pPr lvl="0" eaLnBrk="1" hangingPunct="1"/>
            <a:r>
              <a:rPr lang="en-US" altLang="zh-CN" sz="5400" b="1">
                <a:latin typeface="造字工房典黑（非商用）超细体" pitchFamily="2" charset="-122"/>
                <a:ea typeface="造字工房典黑（非商用）超细体" pitchFamily="2" charset="-122"/>
              </a:rPr>
              <a:t> </a:t>
            </a:r>
            <a:r>
              <a:rPr lang="zh-CN" altLang="en-US" sz="5400" b="1" dirty="0">
                <a:latin typeface="造字工房典黑（非商用）超细体" pitchFamily="2" charset="-122"/>
                <a:ea typeface="造字工房典黑（非商用）超细体" pitchFamily="2" charset="-122"/>
              </a:rPr>
              <a:t>树</a:t>
            </a:r>
            <a:endParaRPr lang="zh-CN" altLang="en-US" sz="5400" b="1" dirty="0"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563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54981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椭圆 56324"/>
          <p:cNvSpPr/>
          <p:nvPr/>
        </p:nvSpPr>
        <p:spPr>
          <a:xfrm>
            <a:off x="4067175" y="3267075"/>
            <a:ext cx="1081088" cy="864394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 eaLnBrk="1" hangingPunct="1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窝</a:t>
            </a:r>
            <a:endParaRPr lang="zh-CN" altLang="en-US" sz="5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7" name="文本框 56326"/>
          <p:cNvSpPr txBox="1"/>
          <p:nvPr/>
        </p:nvSpPr>
        <p:spPr>
          <a:xfrm>
            <a:off x="4932760" y="2190750"/>
            <a:ext cx="756920" cy="777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鸡</a:t>
            </a:r>
            <a:endParaRPr lang="zh-CN" altLang="en-US" sz="4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8" name="文本框 56327"/>
          <p:cNvSpPr txBox="1"/>
          <p:nvPr/>
        </p:nvSpPr>
        <p:spPr>
          <a:xfrm>
            <a:off x="5651897" y="3590925"/>
            <a:ext cx="756920" cy="777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狗</a:t>
            </a:r>
            <a:endParaRPr lang="zh-CN" altLang="en-US" sz="4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56328"/>
          <p:cNvSpPr txBox="1"/>
          <p:nvPr/>
        </p:nvSpPr>
        <p:spPr>
          <a:xfrm>
            <a:off x="4119563" y="4782741"/>
            <a:ext cx="309880" cy="2971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0" name="文本框 56329"/>
          <p:cNvSpPr txBox="1"/>
          <p:nvPr/>
        </p:nvSpPr>
        <p:spPr>
          <a:xfrm>
            <a:off x="4139803" y="4508897"/>
            <a:ext cx="756920" cy="777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鼠</a:t>
            </a:r>
            <a:endParaRPr lang="zh-CN" altLang="en-US" sz="4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1" name="文本框 56330"/>
          <p:cNvSpPr txBox="1"/>
          <p:nvPr/>
        </p:nvSpPr>
        <p:spPr>
          <a:xfrm>
            <a:off x="2411016" y="3537347"/>
            <a:ext cx="756920" cy="777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zh-CN" sz="4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蜂</a:t>
            </a:r>
            <a:endParaRPr lang="zh-CN" altLang="zh-CN" sz="4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2" name="文本框 56331"/>
          <p:cNvSpPr txBox="1"/>
          <p:nvPr/>
        </p:nvSpPr>
        <p:spPr>
          <a:xfrm>
            <a:off x="2700338" y="2402681"/>
            <a:ext cx="756920" cy="777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</a:t>
            </a:r>
            <a:endParaRPr lang="zh-CN" altLang="en-US" sz="45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63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63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633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bldLvl="0" animBg="1"/>
      <p:bldP spid="56330" grpId="0"/>
      <p:bldP spid="563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 descr="wp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840581"/>
            <a:ext cx="9410700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文本占位符 57346"/>
          <p:cNvSpPr>
            <a:spLocks noGrp="1"/>
          </p:cNvSpPr>
          <p:nvPr>
            <p:ph type="body"/>
          </p:nvPr>
        </p:nvSpPr>
        <p:spPr>
          <a:xfrm>
            <a:off x="914400" y="2943225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1" indent="-285750" eaLnBrk="1" hangingPunct="1">
              <a:buNone/>
            </a:pPr>
            <a:r>
              <a:rPr lang="zh-CN" altLang="en-US" sz="4500" b="1" dirty="0"/>
              <a:t>鸡窝       狗窝     鼠窝</a:t>
            </a:r>
            <a:endParaRPr lang="zh-CN" altLang="en-US" sz="4500" b="1" dirty="0"/>
          </a:p>
          <a:p>
            <a:pPr lvl="0" indent="-342900" eaLnBrk="1" hangingPunct="1"/>
            <a:endParaRPr lang="zh-CN" altLang="en-US" sz="4500" b="1" dirty="0"/>
          </a:p>
          <a:p>
            <a:pPr lvl="0" indent="-342900" eaLnBrk="1" hangingPunct="1">
              <a:buNone/>
            </a:pPr>
            <a:r>
              <a:rPr lang="zh-CN" altLang="en-US" sz="4500" b="1" dirty="0"/>
              <a:t>  蜂窝       鸟窝</a:t>
            </a:r>
            <a:endParaRPr lang="zh-CN" altLang="en-US" sz="45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22" name="Rectangle 10"/>
          <p:cNvSpPr/>
          <p:nvPr/>
        </p:nvSpPr>
        <p:spPr>
          <a:xfrm>
            <a:off x="220028" y="4846320"/>
            <a:ext cx="87852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从前，这里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一棵树，树上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一个鸟窝，鸟窝里只有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喜鹊。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22" name="Rectangle 10"/>
          <p:cNvSpPr/>
          <p:nvPr/>
        </p:nvSpPr>
        <p:spPr>
          <a:xfrm>
            <a:off x="684213" y="4508500"/>
            <a:ext cx="8785225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树很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孤单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，喜鹊</a:t>
            </a:r>
            <a:r>
              <a:rPr lang="zh-CN" altLang="en-US" sz="28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很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孤单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1270" y="2221230"/>
            <a:ext cx="61556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孤单：单独一个，没有依靠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65537"/>
          <p:cNvSpPr>
            <a:spLocks noGrp="1"/>
          </p:cNvSpPr>
          <p:nvPr>
            <p:ph type="title"/>
          </p:nvPr>
        </p:nvSpPr>
        <p:spPr/>
        <p:txBody>
          <a:bodyPr wrap="square" lIns="68580" tIns="34290" rIns="68580" bIns="34290" anchor="ctr"/>
          <a:p>
            <a:pPr lvl="0" eaLnBrk="1" hangingPunct="1"/>
            <a:endParaRPr lang="zh-CN" altLang="en-US" dirty="0"/>
          </a:p>
        </p:txBody>
      </p:sp>
      <p:sp>
        <p:nvSpPr>
          <p:cNvPr id="46082" name="文本占位符 65538"/>
          <p:cNvSpPr>
            <a:spLocks noGrp="1"/>
          </p:cNvSpPr>
          <p:nvPr>
            <p:ph type="body"/>
          </p:nvPr>
        </p:nvSpPr>
        <p:spPr/>
        <p:txBody>
          <a:bodyPr wrap="square" lIns="68580" tIns="34290" rIns="68580" bIns="34290" anchor="t"/>
          <a:p>
            <a:pPr lvl="0" indent="-342900" eaLnBrk="1" hangingPunct="1"/>
            <a:endParaRPr lang="zh-CN" altLang="en-US" dirty="0"/>
          </a:p>
        </p:txBody>
      </p:sp>
      <p:pic>
        <p:nvPicPr>
          <p:cNvPr id="46083" name="图片 65539" descr="240497-150G50J452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2665" y="571500"/>
            <a:ext cx="952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文本框 65540"/>
          <p:cNvSpPr txBox="1"/>
          <p:nvPr/>
        </p:nvSpPr>
        <p:spPr>
          <a:xfrm>
            <a:off x="3492103" y="2672953"/>
            <a:ext cx="1101090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r>
              <a:rPr lang="zh-CN" altLang="en-US" sz="7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</a:t>
            </a:r>
            <a:endParaRPr lang="zh-CN" altLang="en-US" sz="7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44" name="图片 655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541" y="2943225"/>
            <a:ext cx="576263" cy="766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6" name="矩形 65544"/>
          <p:cNvSpPr/>
          <p:nvPr/>
        </p:nvSpPr>
        <p:spPr>
          <a:xfrm>
            <a:off x="3634978" y="2081213"/>
            <a:ext cx="753110" cy="7086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r>
              <a:rPr lang="en-US" altLang="zh-CN" sz="3300" b="1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en-US" altLang="zh-CN" sz="4050" b="1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ū</a:t>
            </a:r>
            <a:endParaRPr lang="zh-CN" altLang="en-US" sz="405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1403350" y="4652963"/>
            <a:ext cx="6369050" cy="650875"/>
            <a:chOff x="884" y="2931"/>
            <a:chExt cx="4012" cy="410"/>
          </a:xfrm>
        </p:grpSpPr>
        <p:pic>
          <p:nvPicPr>
            <p:cNvPr id="22532" name="Picture 5" descr="u=3558443315,1895560880&amp;fm=0&amp;gp=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688658">
              <a:off x="4320" y="2939"/>
              <a:ext cx="576" cy="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3" name="Text Box 6"/>
            <p:cNvSpPr txBox="1"/>
            <p:nvPr/>
          </p:nvSpPr>
          <p:spPr>
            <a:xfrm>
              <a:off x="884" y="2931"/>
              <a:ext cx="3765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为什么树和喜鹊都很孤单呢</a:t>
              </a:r>
              <a:endParaRPr lang="zh-CN" altLang="en-US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531" name="TextBox 7"/>
          <p:cNvSpPr txBox="1"/>
          <p:nvPr/>
        </p:nvSpPr>
        <p:spPr>
          <a:xfrm>
            <a:off x="7164388" y="333375"/>
            <a:ext cx="197961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想一想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9388" y="5287963"/>
            <a:ext cx="8964612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后来，这里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了好多好多树，每棵树上都有鸟窝，每个鸟窝里都有喜鹊。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9388" y="5287963"/>
            <a:ext cx="89646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树有了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邻居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，喜鹊也有了邻居。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8570" y="3025140"/>
            <a:ext cx="61556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邻居：住家接近的人或人家，文中指树的周边有好多树，喜鹊的周边有了好多喜鹊。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c:\users\administrator\appdata\roaming\360se6\User Data\temp\9584206_221225319000_2.jpg"/>
          <p:cNvPicPr>
            <a:picLocks noChangeAspect="1"/>
          </p:cNvPicPr>
          <p:nvPr/>
        </p:nvPicPr>
        <p:blipFill>
          <a:blip r:embed="rId1"/>
          <a:srcRect b="3159"/>
          <a:stretch>
            <a:fillRect/>
          </a:stretch>
        </p:blipFill>
        <p:spPr>
          <a:xfrm>
            <a:off x="-10715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文本占位符 53253"/>
          <p:cNvSpPr>
            <a:spLocks noGrp="1"/>
          </p:cNvSpPr>
          <p:nvPr>
            <p:ph type="body"/>
          </p:nvPr>
        </p:nvSpPr>
        <p:spPr>
          <a:xfrm>
            <a:off x="4373166" y="1538288"/>
            <a:ext cx="4681538" cy="4104085"/>
          </a:xfrm>
        </p:spPr>
        <p:txBody>
          <a:bodyPr wrap="square" lIns="68580" tIns="34290" rIns="68580" bIns="34290" anchor="t"/>
          <a:p>
            <a:pPr lvl="0" indent="-342900" eaLnBrk="1" hangingPunct="1"/>
            <a:r>
              <a:rPr lang="zh-CN" altLang="en-US" sz="3000" b="1" dirty="0"/>
              <a:t>头黑肚白尾巴长，</a:t>
            </a:r>
            <a:endParaRPr lang="zh-CN" altLang="en-US" sz="3000" b="1" dirty="0"/>
          </a:p>
          <a:p>
            <a:pPr lvl="0" indent="-342900" eaLnBrk="1" hangingPunct="1"/>
            <a:endParaRPr lang="zh-CN" altLang="en-US" sz="3000" b="1" dirty="0"/>
          </a:p>
          <a:p>
            <a:pPr lvl="0" indent="-342900" eaLnBrk="1" hangingPunct="1"/>
            <a:r>
              <a:rPr lang="zh-CN" altLang="en-US" sz="3000" b="1" dirty="0"/>
              <a:t>站在树上叫喳喳。</a:t>
            </a:r>
            <a:endParaRPr lang="zh-CN" altLang="en-US" sz="3000" b="1" dirty="0"/>
          </a:p>
          <a:p>
            <a:pPr lvl="0" indent="-342900" eaLnBrk="1" hangingPunct="1"/>
            <a:endParaRPr lang="zh-CN" altLang="en-US" sz="3000" b="1" dirty="0"/>
          </a:p>
          <a:p>
            <a:pPr lvl="0" indent="-342900" eaLnBrk="1" hangingPunct="1"/>
            <a:r>
              <a:rPr lang="zh-CN" altLang="en-US" sz="3000" b="1" dirty="0"/>
              <a:t>因为常来报吉祥，</a:t>
            </a:r>
            <a:endParaRPr lang="zh-CN" altLang="en-US" sz="3000" b="1" dirty="0"/>
          </a:p>
          <a:p>
            <a:pPr lvl="0" indent="-342900" eaLnBrk="1" hangingPunct="1"/>
            <a:endParaRPr lang="zh-CN" altLang="en-US" sz="3000" b="1" dirty="0"/>
          </a:p>
          <a:p>
            <a:pPr lvl="0" indent="-342900" eaLnBrk="1" hangingPunct="1"/>
            <a:r>
              <a:rPr lang="zh-CN" altLang="en-US" sz="3000" b="1" dirty="0"/>
              <a:t>人们看见都爱它</a:t>
            </a:r>
            <a:r>
              <a:rPr lang="zh-CN" altLang="en-US" b="1" dirty="0"/>
              <a:t>。</a:t>
            </a:r>
            <a:endParaRPr lang="en-US" altLang="zh-CN" b="1"/>
          </a:p>
        </p:txBody>
      </p:sp>
      <p:pic>
        <p:nvPicPr>
          <p:cNvPr id="53255" name="图片 53254" descr="4f17e2eftd000ca8c03ca&amp;690"/>
          <p:cNvPicPr>
            <a:picLocks noChangeAspect="1"/>
          </p:cNvPicPr>
          <p:nvPr/>
        </p:nvPicPr>
        <p:blipFill>
          <a:blip r:embed="rId2"/>
          <a:srcRect t="5115" r="3490" b="18127"/>
          <a:stretch>
            <a:fillRect/>
          </a:stretch>
        </p:blipFill>
        <p:spPr>
          <a:xfrm>
            <a:off x="179785" y="1432322"/>
            <a:ext cx="4176713" cy="25396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文本框 53255"/>
          <p:cNvSpPr txBox="1"/>
          <p:nvPr/>
        </p:nvSpPr>
        <p:spPr>
          <a:xfrm>
            <a:off x="7309247" y="2369344"/>
            <a:ext cx="1028700" cy="411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21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zhā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7" name="文本框 53256"/>
          <p:cNvSpPr txBox="1"/>
          <p:nvPr/>
        </p:nvSpPr>
        <p:spPr>
          <a:xfrm>
            <a:off x="7309247" y="3440906"/>
            <a:ext cx="1639490" cy="411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/>
            <a:r>
              <a:rPr lang="en-US" altLang="zh-CN" sz="21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jí</a:t>
            </a: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1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xiáng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3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3254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3254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3254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build="p"/>
      <p:bldP spid="53256" grpId="0"/>
      <p:bldP spid="532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5"/>
          <p:cNvGrpSpPr/>
          <p:nvPr/>
        </p:nvGrpSpPr>
        <p:grpSpPr>
          <a:xfrm>
            <a:off x="1692275" y="5229225"/>
            <a:ext cx="5884863" cy="647700"/>
            <a:chOff x="702" y="2976"/>
            <a:chExt cx="3707" cy="408"/>
          </a:xfrm>
        </p:grpSpPr>
        <p:pic>
          <p:nvPicPr>
            <p:cNvPr id="24580" name="Picture 6" descr="u=3558443315,1895560880&amp;fm=0&amp;gp=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688658">
              <a:off x="3833" y="2976"/>
              <a:ext cx="576" cy="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Text Box 7"/>
            <p:cNvSpPr txBox="1"/>
            <p:nvPr/>
          </p:nvSpPr>
          <p:spPr>
            <a:xfrm>
              <a:off x="702" y="2977"/>
              <a:ext cx="3493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为什么树和喜鹊有了邻居</a:t>
              </a:r>
              <a:endParaRPr lang="zh-CN" altLang="en-US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4579" name="矩形 6"/>
          <p:cNvSpPr/>
          <p:nvPr/>
        </p:nvSpPr>
        <p:spPr>
          <a:xfrm>
            <a:off x="7235825" y="188913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想一想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323850" y="2060575"/>
            <a:ext cx="8497888" cy="4032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每天天一亮，喜鹊们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叽叽喳喳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叫几声，打着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招呼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一起飞出去了。天一黑，他们又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叽叽喳喳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地一起飞回窝里，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安安静静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地睡觉了。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82478"/>
            <a:ext cx="8229600" cy="114300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用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招呼”说一句话。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招呼：招是提手旁，与动作有关；</a:t>
            </a:r>
            <a:endParaRPr lang="zh-CN" altLang="en-US"/>
          </a:p>
          <a:p>
            <a:r>
              <a:rPr lang="zh-CN" altLang="en-US"/>
              <a:t>           呼是口字旁，表示说话；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en-US" altLang="zh-CN"/>
              <a:t>“</a:t>
            </a:r>
            <a:r>
              <a:rPr lang="zh-CN" altLang="en-US"/>
              <a:t>招呼”合在一起表示：向人打手势或说话。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观察：叽叽喳喳、安安静静，你能再说几个这样的词语吗？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27885"/>
            <a:ext cx="8229600" cy="3835400"/>
          </a:xfrm>
        </p:spPr>
        <p:txBody>
          <a:bodyPr/>
          <a:p>
            <a:pPr marL="0" indent="0">
              <a:buNone/>
            </a:pPr>
            <a:r>
              <a:rPr lang="en-US" altLang="zh-CN"/>
              <a:t>AABB</a:t>
            </a:r>
            <a:r>
              <a:rPr lang="zh-CN" altLang="en-US"/>
              <a:t>式：高高兴兴   干干净净    快快乐乐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马马虎虎    清清楚楚    明明白白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</a:t>
            </a:r>
            <a:r>
              <a:rPr lang="en-US" altLang="zh-CN"/>
              <a:t>……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323850" y="2060575"/>
            <a:ext cx="8497888" cy="4032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树很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，喜鹊也很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315" y="4784090"/>
            <a:ext cx="61556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近义词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替换或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结合生活实际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说说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快乐”的意思。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5"/>
          <p:cNvGrpSpPr/>
          <p:nvPr/>
        </p:nvGrpSpPr>
        <p:grpSpPr>
          <a:xfrm>
            <a:off x="1727200" y="5949950"/>
            <a:ext cx="7416800" cy="709613"/>
            <a:chOff x="1597" y="3339"/>
            <a:chExt cx="3493" cy="447"/>
          </a:xfrm>
        </p:grpSpPr>
        <p:pic>
          <p:nvPicPr>
            <p:cNvPr id="26627" name="Picture 6" descr="u=3558443315,1895560880&amp;fm=0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88658">
              <a:off x="3878" y="3384"/>
              <a:ext cx="576" cy="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Text Box 7"/>
            <p:cNvSpPr txBox="1"/>
            <p:nvPr/>
          </p:nvSpPr>
          <p:spPr>
            <a:xfrm>
              <a:off x="1597" y="3339"/>
              <a:ext cx="3493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为什么树和喜鹊都很快乐</a:t>
              </a:r>
              <a:endParaRPr lang="zh-CN" altLang="en-US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Picture 4" descr="http://pic2.ooopic.com/11/98/90/82bOOOPIC6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500438"/>
            <a:ext cx="76327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1351" y="188640"/>
            <a:ext cx="89178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Zhī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wǒ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gū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dān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zhòng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dōu</a:t>
            </a:r>
            <a:endParaRPr kumimoji="0" lang="zh-CN" altLang="en-US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80528" y="1124744"/>
            <a:ext cx="87831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只    我    孤    单     种     都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392" y="1916832"/>
            <a:ext cx="831605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lín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jū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zhāo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hū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jìng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lè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708920"/>
            <a:ext cx="82060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1" i="0" u="none" strike="noStrike" kern="1200" cap="all" spc="0" normalizeH="0" baseline="0" noProof="0" dirty="0"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邻  居    招     呼    静   乐</a:t>
            </a:r>
            <a:endParaRPr kumimoji="0" lang="zh-CN" altLang="en-US" sz="5400" b="1" i="0" u="none" strike="noStrike" kern="1200" cap="all" spc="0" normalizeH="0" baseline="0" noProof="0" dirty="0"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2" descr="wp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840581"/>
            <a:ext cx="9158288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文本框 61444"/>
          <p:cNvSpPr txBox="1"/>
          <p:nvPr/>
        </p:nvSpPr>
        <p:spPr>
          <a:xfrm>
            <a:off x="1527572" y="3349228"/>
            <a:ext cx="1585913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3327797" y="3317081"/>
            <a:ext cx="1459706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鸟窝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7" name="文本框 61446"/>
          <p:cNvSpPr txBox="1"/>
          <p:nvPr/>
        </p:nvSpPr>
        <p:spPr>
          <a:xfrm>
            <a:off x="5332810" y="3317081"/>
            <a:ext cx="1710928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孤单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8" name="文本框 61447"/>
          <p:cNvSpPr txBox="1"/>
          <p:nvPr/>
        </p:nvSpPr>
        <p:spPr>
          <a:xfrm>
            <a:off x="7043738" y="3267075"/>
            <a:ext cx="1662113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邻居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9" name="文本框 61448"/>
          <p:cNvSpPr txBox="1"/>
          <p:nvPr/>
        </p:nvSpPr>
        <p:spPr>
          <a:xfrm>
            <a:off x="1587104" y="4661297"/>
            <a:ext cx="1800225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招呼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0" name="文本框 61449"/>
          <p:cNvSpPr txBox="1"/>
          <p:nvPr/>
        </p:nvSpPr>
        <p:spPr>
          <a:xfrm>
            <a:off x="3387328" y="4656535"/>
            <a:ext cx="1945481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快乐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1" name="文本框 61450"/>
          <p:cNvSpPr txBox="1"/>
          <p:nvPr/>
        </p:nvSpPr>
        <p:spPr>
          <a:xfrm>
            <a:off x="5343525" y="4569619"/>
            <a:ext cx="2449116" cy="594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一棵树</a:t>
            </a:r>
            <a:endParaRPr lang="zh-CN" altLang="en-US" sz="33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/>
      <p:bldP spid="61447" grpId="0"/>
      <p:bldP spid="61448" grpId="0"/>
      <p:bldP spid="61449" grpId="0"/>
      <p:bldP spid="61450" grpId="0"/>
      <p:bldP spid="614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22" name="Rectangle 10"/>
          <p:cNvSpPr/>
          <p:nvPr/>
        </p:nvSpPr>
        <p:spPr>
          <a:xfrm>
            <a:off x="181928" y="4508500"/>
            <a:ext cx="8785225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从前，这里只有一棵树，树上只有一个鸟窝，鸟窝里只有一只喜鹊。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树很孤单，喜鹊也很孤单。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练习表达：</a:t>
            </a:r>
            <a:endParaRPr lang="zh-CN" altLang="en-US"/>
          </a:p>
          <a:p>
            <a:r>
              <a:rPr lang="zh-CN" altLang="en-US"/>
              <a:t>当</a:t>
            </a:r>
            <a:r>
              <a:rPr lang="zh-CN" altLang="en-US">
                <a:sym typeface="+mn-ea"/>
              </a:rPr>
              <a:t>__________ 时，我感到很孤单，我真想__________ ！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55297"/>
          <p:cNvSpPr>
            <a:spLocks noGrp="1"/>
          </p:cNvSpPr>
          <p:nvPr>
            <p:ph type="title"/>
          </p:nvPr>
        </p:nvSpPr>
        <p:spPr/>
        <p:txBody>
          <a:bodyPr wrap="square" lIns="68580" tIns="34290" rIns="68580" bIns="34290" anchor="ctr"/>
          <a:p>
            <a:pPr lvl="0" eaLnBrk="1" hangingPunct="1"/>
            <a:endParaRPr lang="zh-CN" altLang="en-US" dirty="0"/>
          </a:p>
        </p:txBody>
      </p:sp>
      <p:sp>
        <p:nvSpPr>
          <p:cNvPr id="30722" name="文本占位符 55298"/>
          <p:cNvSpPr>
            <a:spLocks noGrp="1"/>
          </p:cNvSpPr>
          <p:nvPr>
            <p:ph type="body"/>
          </p:nvPr>
        </p:nvSpPr>
        <p:spPr/>
        <p:txBody>
          <a:bodyPr wrap="square" lIns="68580" tIns="34290" rIns="68580" bIns="34290" anchor="t"/>
          <a:p>
            <a:pPr lvl="0" indent="-342900" eaLnBrk="1" hangingPunct="1"/>
            <a:endParaRPr lang="zh-CN" altLang="en-US" dirty="0"/>
          </a:p>
        </p:txBody>
      </p:sp>
      <p:pic>
        <p:nvPicPr>
          <p:cNvPr id="30723" name="图片 55299" descr="190879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336550" y="2060575"/>
            <a:ext cx="8497888" cy="4032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每天天一亮，喜鹊们吱吱喳喳叫几声，打着招呼一起飞出去了。天一黑，他们又吱吱喳喳地一起飞回窝里，安安静静地睡觉了。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树很快乐，喜鹊也很快乐。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49705"/>
          </a:xfrm>
        </p:spPr>
        <p:txBody>
          <a:bodyPr/>
          <a:p>
            <a:r>
              <a:rPr lang="zh-CN" altLang="en-US"/>
              <a:t>你从哪些地方感受到喜鹊的快乐？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3195" y="2835275"/>
            <a:ext cx="1305560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每天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天一亮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，喜鹊们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叽叽喳喳叫几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声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打着招呼一起飞出去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了。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天一黑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他们又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叽叽喳喳地一起飞回窝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里，</a:t>
            </a:r>
            <a:r>
              <a:rPr lang="zh-CN" altLang="en-US" sz="40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安安</a:t>
            </a:r>
            <a:endParaRPr lang="zh-CN" altLang="en-US" sz="40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40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静静地睡觉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了。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说话练习：</a:t>
            </a:r>
            <a:endParaRPr lang="zh-CN" altLang="en-US"/>
          </a:p>
          <a:p>
            <a:r>
              <a:rPr lang="zh-CN" altLang="en-US"/>
              <a:t>天一亮，喜鹊们叽叽喳喳地叫着，好像在说：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____________________ 。”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天一黑，喜鹊们又叽叽喳喳地叫着，好像在说：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____________________ 。”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9388" y="5287963"/>
            <a:ext cx="8964612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后来，这里种了好多好多树，每棵树上都有鸟窝，每个鸟窝里都有喜鹊。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树有了邻居，喜鹊也有了邻居。</a:t>
            </a:r>
            <a:endParaRPr lang="zh-CN" altLang="en-US" sz="32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72705"/>
          <p:cNvSpPr>
            <a:spLocks noGrp="1"/>
          </p:cNvSpPr>
          <p:nvPr>
            <p:ph type="title"/>
          </p:nvPr>
        </p:nvSpPr>
        <p:spPr/>
        <p:txBody>
          <a:bodyPr wrap="square" lIns="68580" tIns="34290" rIns="68580" bIns="34290" anchor="ctr"/>
          <a:p>
            <a:pPr lvl="0" eaLnBrk="1" hangingPunct="1"/>
            <a:endParaRPr lang="zh-CN" altLang="en-US" dirty="0"/>
          </a:p>
        </p:txBody>
      </p:sp>
      <p:sp>
        <p:nvSpPr>
          <p:cNvPr id="50178" name="文本占位符 72706"/>
          <p:cNvSpPr>
            <a:spLocks noGrp="1"/>
          </p:cNvSpPr>
          <p:nvPr>
            <p:ph type="body"/>
          </p:nvPr>
        </p:nvSpPr>
        <p:spPr/>
        <p:txBody>
          <a:bodyPr wrap="square" lIns="68580" tIns="34290" rIns="68580" bIns="34290" anchor="t"/>
          <a:p>
            <a:pPr lvl="0" indent="-342900" eaLnBrk="1" hangingPunct="1"/>
            <a:endParaRPr lang="zh-CN" altLang="en-US" dirty="0"/>
          </a:p>
        </p:txBody>
      </p:sp>
      <p:pic>
        <p:nvPicPr>
          <p:cNvPr id="50179" name="图片 72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图片 7270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222" y="4131469"/>
            <a:ext cx="1871663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0" name="图片 7270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447" y="2996804"/>
            <a:ext cx="1439465" cy="10703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1" name="图片 727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197" y="2996804"/>
            <a:ext cx="1510903" cy="1122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2" name="图片 727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672" y="3158729"/>
            <a:ext cx="1007269" cy="7489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3" name="图片 727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104" y="4185047"/>
            <a:ext cx="1871663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4" name="图片 727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91" y="4131469"/>
            <a:ext cx="1871663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6" name="图片 727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610" y="4508897"/>
            <a:ext cx="1042988" cy="4822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7" name="图片 727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4563666"/>
            <a:ext cx="1042988" cy="4822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9" name="图片 7271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4455319"/>
            <a:ext cx="1042988" cy="4822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0" name="图片 7271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8141" y="3213497"/>
            <a:ext cx="937022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1" name="图片 72720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3766" y="3267075"/>
            <a:ext cx="864394" cy="39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2" name="图片 72721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3320654"/>
            <a:ext cx="648891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23" name="文本框 72722"/>
          <p:cNvSpPr txBox="1"/>
          <p:nvPr/>
        </p:nvSpPr>
        <p:spPr>
          <a:xfrm>
            <a:off x="1870472" y="998935"/>
            <a:ext cx="7273528" cy="548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树有了邻居，喜鹊也有了邻居。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60417"/>
          <p:cNvSpPr>
            <a:spLocks noGrp="1"/>
          </p:cNvSpPr>
          <p:nvPr>
            <p:ph type="title"/>
          </p:nvPr>
        </p:nvSpPr>
        <p:spPr>
          <a:xfrm>
            <a:off x="457200" y="106322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eaLnBrk="1" hangingPunct="1"/>
            <a:endParaRPr lang="zh-CN" altLang="en-US" dirty="0"/>
          </a:p>
        </p:txBody>
      </p:sp>
      <p:sp>
        <p:nvSpPr>
          <p:cNvPr id="41986" name="文本占位符 60418"/>
          <p:cNvSpPr>
            <a:spLocks noGrp="1"/>
          </p:cNvSpPr>
          <p:nvPr>
            <p:ph type="body"/>
          </p:nvPr>
        </p:nvSpPr>
        <p:spPr>
          <a:xfrm>
            <a:off x="457200" y="205740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eaLnBrk="1" hangingPunct="1"/>
            <a:endParaRPr lang="zh-CN" altLang="en-US" dirty="0"/>
          </a:p>
        </p:txBody>
      </p:sp>
      <p:pic>
        <p:nvPicPr>
          <p:cNvPr id="41987" name="图片 60419" descr="240497-150G50J452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0" y="513160"/>
            <a:ext cx="952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矩形 60420"/>
          <p:cNvSpPr/>
          <p:nvPr/>
        </p:nvSpPr>
        <p:spPr>
          <a:xfrm>
            <a:off x="1834753" y="2349103"/>
            <a:ext cx="3971925" cy="777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  </a:t>
            </a:r>
            <a:r>
              <a:rPr lang="zh-CN" altLang="en-US" sz="4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棵  树</a:t>
            </a:r>
            <a:endParaRPr lang="zh-CN" altLang="en-US" sz="45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1619250" y="3537347"/>
            <a:ext cx="4586288" cy="777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 </a:t>
            </a:r>
            <a:r>
              <a:rPr lang="zh-CN" altLang="en-US" sz="4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 鸟 窝</a:t>
            </a:r>
            <a:endParaRPr lang="zh-CN" altLang="en-US" sz="45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323850" y="2060575"/>
            <a:ext cx="8497888" cy="4032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树很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，喜鹊也很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95288" y="2349500"/>
            <a:ext cx="8353425" cy="2971800"/>
          </a:xfrm>
          <a:prstGeom prst="rect">
            <a:avLst/>
          </a:prstGeom>
        </p:spPr>
        <p:txBody>
          <a:bodyPr>
            <a:spAutoFit/>
          </a:bodyPr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联系自己的生活实际，理解这句话，你有过这样的经历吗？自己一个人，没有朋友，没有亲人，自己一个人是什么感觉？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再读一读课文体会小鸟和大树的孤单！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body"/>
          </p:nvPr>
        </p:nvSpPr>
        <p:spPr>
          <a:xfrm>
            <a:off x="395288" y="2133600"/>
            <a:ext cx="8229600" cy="21605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zh-CN" sz="44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44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把这个故事讲给爸爸、妈妈听。</a:t>
            </a:r>
            <a:endParaRPr lang="zh-CN" altLang="en-US" sz="44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zh-CN" sz="44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sz="44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把自己与小伙伴的故事用拼音写在小本本上，读给大家听。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3"/>
          <p:cNvSpPr txBox="1"/>
          <p:nvPr/>
        </p:nvSpPr>
        <p:spPr>
          <a:xfrm>
            <a:off x="2051050" y="2492375"/>
            <a:ext cx="518477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再 见</a:t>
            </a:r>
            <a:endParaRPr lang="zh-CN" altLang="en-US" sz="88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>
            <p:ph type="ctrTitle"/>
          </p:nvPr>
        </p:nvSpPr>
        <p:spPr>
          <a:xfrm>
            <a:off x="1547813" y="1700213"/>
            <a:ext cx="5688012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en-US" altLang="zh-CN" sz="7200" b="1" dirty="0">
                <a:solidFill>
                  <a:srgbClr val="0080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 6.</a:t>
            </a:r>
            <a:r>
              <a:rPr lang="zh-CN" altLang="en-US" sz="72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树和喜鹊</a:t>
            </a:r>
            <a:endParaRPr lang="zh-CN" altLang="en-US" sz="7200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读课文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755650" y="1773238"/>
            <a:ext cx="7772400" cy="41148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先听好老师的要求：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1、先给课文标自然段，然后自己读课文，把不认识的字圈出来，并借助拼音多读几遍。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2、同桌之间互相读：读的同学认真读，听的同学仔细听，如果读的同学有错误要指出来帮他纠正。开始：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Picture 4" descr="http://pic2.ooopic.com/11/98/90/82bOOOPIC6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500438"/>
            <a:ext cx="76327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1351" y="188640"/>
            <a:ext cx="89178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Zhī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wǒ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gū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dān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zhòng</a:t>
            </a:r>
            <a:r>
              <a:rPr kumimoji="0" lang="en-US" altLang="zh-CN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dōu</a:t>
            </a:r>
            <a:endParaRPr kumimoji="0" lang="zh-CN" altLang="en-US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80528" y="1124744"/>
            <a:ext cx="87831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只    我    孤    单     种     都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392" y="1916832"/>
            <a:ext cx="831605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lín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jū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zhāo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hū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jìng</a:t>
            </a: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5400" b="1" i="0" u="none" strike="noStrike" kern="1200" cap="none" spc="0" normalizeH="0" baseline="0" noProof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lè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708920"/>
            <a:ext cx="82060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1" i="0" u="none" strike="noStrike" kern="1200" cap="all" spc="0" normalizeH="0" baseline="0" noProof="0" dirty="0"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邻  居    招     呼    静   乐</a:t>
            </a:r>
            <a:endParaRPr kumimoji="0" lang="zh-CN" altLang="en-US" sz="5400" b="1" i="0" u="none" strike="noStrike" kern="1200" cap="all" spc="0" normalizeH="0" baseline="0" noProof="0" dirty="0"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22" name="Rectangle 10"/>
          <p:cNvSpPr/>
          <p:nvPr/>
        </p:nvSpPr>
        <p:spPr>
          <a:xfrm>
            <a:off x="220028" y="4846320"/>
            <a:ext cx="87852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从前，这里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一棵树，树上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一个鸟窝，鸟窝里只有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喜鹊。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>
                                            <p:txEl>
                                              <p:charRg st="3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 descr="wps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346" y="763191"/>
            <a:ext cx="9252347" cy="5212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18438"/>
          <p:cNvSpPr txBox="1"/>
          <p:nvPr/>
        </p:nvSpPr>
        <p:spPr>
          <a:xfrm>
            <a:off x="1762125" y="3839845"/>
            <a:ext cx="235077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鸟窝</a:t>
            </a:r>
            <a:endParaRPr lang="zh-CN" altLang="en-US" sz="7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鸟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895" y="3296920"/>
            <a:ext cx="3359150" cy="22745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2" descr="wps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5965" y="769144"/>
            <a:ext cx="9253538" cy="5212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20486"/>
          <p:cNvSpPr txBox="1"/>
          <p:nvPr/>
        </p:nvSpPr>
        <p:spPr>
          <a:xfrm>
            <a:off x="3492103" y="2625328"/>
            <a:ext cx="1144905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穴</a:t>
            </a:r>
            <a:r>
              <a:rPr lang="zh-CN" altLang="en-US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3565922" y="4569619"/>
            <a:ext cx="1097280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呙</a:t>
            </a:r>
            <a:endParaRPr lang="zh-CN" altLang="en-US" sz="7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3852863" y="4191000"/>
            <a:ext cx="718820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buFont typeface="Arial" panose="020B0604020202020204" pitchFamily="34" charset="0"/>
              <a:buNone/>
            </a:pPr>
            <a:r>
              <a:rPr lang="en-US" altLang="zh-CN" sz="33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wǒ</a:t>
            </a:r>
            <a:endParaRPr lang="en-US" altLang="zh-CN" sz="33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直接连接符 20489"/>
          <p:cNvSpPr/>
          <p:nvPr/>
        </p:nvSpPr>
        <p:spPr>
          <a:xfrm>
            <a:off x="5076825" y="3489722"/>
            <a:ext cx="1368029" cy="70127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1" name="直接连接符 20490"/>
          <p:cNvSpPr/>
          <p:nvPr/>
        </p:nvSpPr>
        <p:spPr>
          <a:xfrm flipV="1">
            <a:off x="5149454" y="4245769"/>
            <a:ext cx="1295400" cy="91797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2" name="文本框 20491"/>
          <p:cNvSpPr txBox="1"/>
          <p:nvPr/>
        </p:nvSpPr>
        <p:spPr>
          <a:xfrm>
            <a:off x="6661547" y="3651647"/>
            <a:ext cx="1583531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窝</a:t>
            </a:r>
            <a:endParaRPr lang="zh-CN" altLang="en-US" sz="7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  <p:bldP spid="20492" grpId="0"/>
    </p:bldLst>
  </p:timing>
</p:sld>
</file>

<file path=ppt/theme/theme1.xml><?xml version="1.0" encoding="utf-8"?>
<a:theme xmlns:a="http://schemas.openxmlformats.org/drawingml/2006/main" name="kjkj">
  <a:themeElements>
    <a:clrScheme name="kjkj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jkj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jkj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kjkj">
  <a:themeElements>
    <a:clrScheme name="kjkj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jkj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jkj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kjkj">
  <a:themeElements>
    <a:clrScheme name="kjkj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jkj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jkj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jkj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jkj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kjkj</Template>
  <TotalTime>0</TotalTime>
  <Words>1525</Words>
  <Application>WPS 演示</Application>
  <PresentationFormat>全屏显示(4:3)</PresentationFormat>
  <Paragraphs>179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Symbol</vt:lpstr>
      <vt:lpstr>幼圆</vt:lpstr>
      <vt:lpstr>Times New Roman</vt:lpstr>
      <vt:lpstr>造字工房典黑（非商用）超细体</vt:lpstr>
      <vt:lpstr>MingLiU</vt:lpstr>
      <vt:lpstr>楷体_GB2312</vt:lpstr>
      <vt:lpstr>黑体</vt:lpstr>
      <vt:lpstr>微软雅黑</vt:lpstr>
      <vt:lpstr>新宋体</vt:lpstr>
      <vt:lpstr>kjkj</vt:lpstr>
      <vt:lpstr>默认设计模板_2</vt:lpstr>
      <vt:lpstr>1_kjkj</vt:lpstr>
      <vt:lpstr>1_默认设计模板_2</vt:lpstr>
      <vt:lpstr>2_kjkj</vt:lpstr>
      <vt:lpstr> 树</vt:lpstr>
      <vt:lpstr>PowerPoint 演示文稿</vt:lpstr>
      <vt:lpstr>PowerPoint 演示文稿</vt:lpstr>
      <vt:lpstr> 6.树和喜鹊</vt:lpstr>
      <vt:lpstr>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用“招呼”说一句话。</vt:lpstr>
      <vt:lpstr>观察：叽叽喳喳、安安静静，你能再说几个这样的词语吗？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【清茶老师小学教育微信号1712560591】加微信永久更新教学资料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HTDN</cp:lastModifiedBy>
  <cp:revision>24</cp:revision>
  <dcterms:created xsi:type="dcterms:W3CDTF">2009-08-24T00:45:00Z</dcterms:created>
  <dcterms:modified xsi:type="dcterms:W3CDTF">2017-03-13T01:22:25Z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