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67" r:id="rId3"/>
    <p:sldId id="368" r:id="rId4"/>
    <p:sldId id="359" r:id="rId5"/>
    <p:sldId id="366" r:id="rId6"/>
    <p:sldId id="290" r:id="rId7"/>
    <p:sldId id="263" r:id="rId8"/>
    <p:sldId id="302" r:id="rId9"/>
    <p:sldId id="314" r:id="rId10"/>
    <p:sldId id="303" r:id="rId11"/>
    <p:sldId id="304" r:id="rId12"/>
    <p:sldId id="305" r:id="rId13"/>
    <p:sldId id="306" r:id="rId14"/>
    <p:sldId id="308" r:id="rId15"/>
    <p:sldId id="334" r:id="rId16"/>
    <p:sldId id="307" r:id="rId17"/>
    <p:sldId id="269" r:id="rId18"/>
    <p:sldId id="270" r:id="rId19"/>
    <p:sldId id="271" r:id="rId20"/>
    <p:sldId id="272" r:id="rId21"/>
    <p:sldId id="335" r:id="rId22"/>
    <p:sldId id="310" r:id="rId23"/>
    <p:sldId id="336" r:id="rId24"/>
    <p:sldId id="312" r:id="rId25"/>
    <p:sldId id="360" r:id="rId26"/>
    <p:sldId id="288" r:id="rId27"/>
    <p:sldId id="403" r:id="rId28"/>
    <p:sldId id="276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030E"/>
    <a:srgbClr val="F65332"/>
    <a:srgbClr val="751805"/>
    <a:srgbClr val="752805"/>
    <a:srgbClr val="F60242"/>
    <a:srgbClr val="100300"/>
    <a:srgbClr val="6E7901"/>
    <a:srgbClr val="6B6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/>
    <p:restoredTop sz="94660"/>
  </p:normalViewPr>
  <p:slideViewPr>
    <p:cSldViewPr showGuides="1">
      <p:cViewPr varScale="1">
        <p:scale>
          <a:sx n="97" d="100"/>
          <a:sy n="97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页眉占位符 1556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155651" name="日期占位符 1556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55652" name="幻灯片图像占位符 15565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5653" name="文本占位符 15565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5654" name="页脚占位符 1556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155655" name="灯片编号占位符 1556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标题 14438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4387" name="副标题 14438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44388" name="日期占位符 14438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4389" name="页脚占位符 14438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4390" name="灯片编号占位符 14438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标题 14336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3363" name="文本占位符 143362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3364" name="日期占位符 14336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65" name="页脚占位符 14336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66" name="灯片编号占位符 14336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9225a8782ea208e-1c9460610f8d006d-72b9e0fbaee9b4a83e51b0443293c79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12090" y="154305"/>
            <a:ext cx="8664575" cy="57772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文本占位符 191489"/>
          <p:cNvSpPr>
            <a:spLocks noGrp="1" noRot="1"/>
          </p:cNvSpPr>
          <p:nvPr>
            <p:ph type="body" idx="1"/>
          </p:nvPr>
        </p:nvSpPr>
        <p:spPr>
          <a:xfrm>
            <a:off x="395288" y="476250"/>
            <a:ext cx="8351837" cy="5832475"/>
          </a:xfrm>
        </p:spPr>
        <p:txBody>
          <a:bodyPr/>
          <a:lstStyle/>
          <a:p>
            <a:pPr>
              <a:buNone/>
            </a:pPr>
            <a:endParaRPr lang="zh-CN" altLang="en-US" sz="6000" b="1" dirty="0">
              <a:solidFill>
                <a:srgbClr val="F60242"/>
              </a:solidFill>
            </a:endParaRPr>
          </a:p>
          <a:p>
            <a:pPr>
              <a:buNone/>
            </a:pPr>
            <a:r>
              <a:rPr lang="zh-CN" altLang="en-US" sz="6000" b="1" dirty="0">
                <a:solidFill>
                  <a:srgbClr val="F60242"/>
                </a:solidFill>
              </a:rPr>
              <a:t>      </a:t>
            </a:r>
            <a:r>
              <a:rPr lang="zh-CN" altLang="en-US" sz="4800" b="1" dirty="0">
                <a:solidFill>
                  <a:srgbClr val="F60242"/>
                </a:solidFill>
              </a:rPr>
              <a:t>兵马俑</a:t>
            </a:r>
            <a:r>
              <a:rPr lang="zh-CN" altLang="en-US" sz="4800" b="1" dirty="0"/>
              <a:t>不仅</a:t>
            </a:r>
            <a:r>
              <a:rPr lang="zh-CN" altLang="en-US" sz="4800" b="1" dirty="0">
                <a:solidFill>
                  <a:srgbClr val="F60242"/>
                </a:solidFill>
              </a:rPr>
              <a:t>规模宏大，</a:t>
            </a:r>
            <a:r>
              <a:rPr lang="zh-CN" altLang="en-US" sz="4800" b="1" dirty="0"/>
              <a:t>而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且</a:t>
            </a:r>
            <a:r>
              <a:rPr lang="zh-CN" altLang="en-US" sz="4800" b="1" dirty="0">
                <a:solidFill>
                  <a:srgbClr val="F60242"/>
                </a:solidFill>
              </a:rPr>
              <a:t>类型众多，个性鲜明。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文本占位符 192513"/>
          <p:cNvSpPr>
            <a:spLocks noGrp="1" noRot="1"/>
          </p:cNvSpPr>
          <p:nvPr>
            <p:ph type="body" idx="1"/>
          </p:nvPr>
        </p:nvSpPr>
        <p:spPr>
          <a:xfrm>
            <a:off x="900113" y="476250"/>
            <a:ext cx="7704137" cy="5832475"/>
          </a:xfrm>
        </p:spPr>
        <p:txBody>
          <a:bodyPr/>
          <a:lstStyle/>
          <a:p>
            <a:pPr>
              <a:buNone/>
            </a:pPr>
            <a:r>
              <a:rPr lang="zh-CN" altLang="en-US" dirty="0"/>
              <a:t>  </a:t>
            </a:r>
            <a:r>
              <a:rPr lang="zh-CN" altLang="en-US" sz="4800" b="1" dirty="0"/>
              <a:t>课文哪个自然段是描写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“规模宏大”的？找出来，读一读。</a:t>
            </a:r>
            <a:endParaRPr lang="zh-CN" altLang="en-US" sz="4800" b="1" dirty="0"/>
          </a:p>
          <a:p>
            <a:pPr>
              <a:buNone/>
            </a:pPr>
            <a:r>
              <a:rPr lang="zh-CN" altLang="en-US" b="1" dirty="0"/>
              <a:t>           </a:t>
            </a:r>
            <a:r>
              <a:rPr lang="zh-CN" altLang="en-US" sz="4800" b="1" dirty="0">
                <a:solidFill>
                  <a:srgbClr val="BB0132"/>
                </a:solidFill>
              </a:rPr>
              <a:t>在这个自然段里，你从</a:t>
            </a:r>
            <a:endParaRPr lang="zh-CN" altLang="en-US" sz="4800" b="1" dirty="0">
              <a:solidFill>
                <a:srgbClr val="BB0132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BB0132"/>
                </a:solidFill>
              </a:rPr>
              <a:t>哪里体会到“规模宏大”？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2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92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文本占位符 193537"/>
          <p:cNvSpPr>
            <a:spLocks noGrp="1" noRot="1"/>
          </p:cNvSpPr>
          <p:nvPr>
            <p:ph type="body" idx="1"/>
          </p:nvPr>
        </p:nvSpPr>
        <p:spPr>
          <a:xfrm>
            <a:off x="107950" y="476250"/>
            <a:ext cx="8856663" cy="5905500"/>
          </a:xfrm>
        </p:spPr>
        <p:txBody>
          <a:bodyPr/>
          <a:lstStyle/>
          <a:p>
            <a:pPr algn="dist">
              <a:buNone/>
            </a:pPr>
            <a:r>
              <a:rPr lang="zh-CN" altLang="en-US" b="1" dirty="0">
                <a:solidFill>
                  <a:srgbClr val="BB0132"/>
                </a:solidFill>
              </a:rPr>
              <a:t>★</a:t>
            </a:r>
            <a:r>
              <a:rPr lang="zh-CN" altLang="en-US" b="1" dirty="0"/>
              <a:t>已发掘的三个俑坑，总面积近</a:t>
            </a:r>
            <a:r>
              <a:rPr lang="en-US" altLang="zh-CN" b="1"/>
              <a:t>20000</a:t>
            </a:r>
            <a:r>
              <a:rPr lang="zh-CN" altLang="en-US" b="1" dirty="0"/>
              <a:t>平方米， </a:t>
            </a:r>
            <a:endParaRPr lang="zh-CN" altLang="en-US" b="1" dirty="0"/>
          </a:p>
          <a:p>
            <a:pPr algn="dist">
              <a:buNone/>
            </a:pPr>
            <a:r>
              <a:rPr lang="zh-CN" altLang="en-US" b="1" dirty="0"/>
              <a:t>差不多有</a:t>
            </a:r>
            <a:r>
              <a:rPr lang="en-US" altLang="zh-CN" b="1"/>
              <a:t>50</a:t>
            </a:r>
            <a:r>
              <a:rPr lang="zh-CN" altLang="en-US" b="1" dirty="0"/>
              <a:t>个篮球场那么大，坑内有兵马俑近八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千个。</a:t>
            </a:r>
            <a:endParaRPr lang="zh-CN" altLang="en-US" b="1" dirty="0"/>
          </a:p>
          <a:p>
            <a:pPr algn="dist">
              <a:buNone/>
            </a:pPr>
            <a:r>
              <a:rPr lang="zh-CN" altLang="en-US" b="1" dirty="0">
                <a:solidFill>
                  <a:srgbClr val="BB0132"/>
                </a:solidFill>
              </a:rPr>
              <a:t>★</a:t>
            </a:r>
            <a:r>
              <a:rPr lang="zh-CN" altLang="en-US" b="1" dirty="0"/>
              <a:t>在三个俑坑中，一号坑最大，东西长</a:t>
            </a:r>
            <a:r>
              <a:rPr lang="en-US" altLang="zh-CN" b="1"/>
              <a:t>230</a:t>
            </a:r>
            <a:r>
              <a:rPr lang="zh-CN" altLang="en-US" b="1" dirty="0"/>
              <a:t>米，</a:t>
            </a:r>
            <a:endParaRPr lang="zh-CN" altLang="en-US" b="1" dirty="0"/>
          </a:p>
          <a:p>
            <a:pPr algn="dist">
              <a:buNone/>
            </a:pPr>
            <a:r>
              <a:rPr lang="zh-CN" altLang="en-US" b="1" dirty="0"/>
              <a:t>南北宽</a:t>
            </a:r>
            <a:r>
              <a:rPr lang="en-US" altLang="zh-CN" b="1"/>
              <a:t>62</a:t>
            </a:r>
            <a:r>
              <a:rPr lang="zh-CN" altLang="en-US" b="1" dirty="0"/>
              <a:t>米，总面积</a:t>
            </a:r>
            <a:r>
              <a:rPr lang="en-US" altLang="zh-CN" b="1"/>
              <a:t>14260</a:t>
            </a:r>
            <a:r>
              <a:rPr lang="zh-CN" altLang="en-US" b="1" dirty="0"/>
              <a:t>平方米；坑里的兵马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俑也最多，共有六千多个。</a:t>
            </a:r>
            <a:endParaRPr lang="zh-CN" altLang="en-US" b="1" dirty="0"/>
          </a:p>
          <a:p>
            <a:pPr algn="dist">
              <a:buNone/>
            </a:pPr>
            <a:r>
              <a:rPr lang="zh-CN" altLang="en-US" b="1" dirty="0">
                <a:solidFill>
                  <a:srgbClr val="BB0132"/>
                </a:solidFill>
              </a:rPr>
              <a:t>★</a:t>
            </a:r>
            <a:r>
              <a:rPr lang="zh-CN" altLang="en-US" b="1" dirty="0"/>
              <a:t>走进大厅，站在高处鸟瞰，坑里的兵马俑一行</a:t>
            </a:r>
            <a:endParaRPr lang="zh-CN" altLang="en-US" b="1" dirty="0"/>
          </a:p>
          <a:p>
            <a:pPr algn="dist">
              <a:buNone/>
            </a:pPr>
            <a:r>
              <a:rPr lang="zh-CN" altLang="en-US" b="1" dirty="0"/>
              <a:t>行、一列列，十分整齐，排成了一个巨大的长方</a:t>
            </a:r>
            <a:endParaRPr lang="zh-CN" altLang="en-US" b="1" dirty="0"/>
          </a:p>
          <a:p>
            <a:pPr algn="dist">
              <a:buNone/>
            </a:pPr>
            <a:r>
              <a:rPr lang="zh-CN" altLang="en-US" b="1" dirty="0"/>
              <a:t>形军阵，真像是秦始皇当年统帅的一支南征北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战、所向披靡的大军。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3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3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3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3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93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3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3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3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3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3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93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93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93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935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图片 196609" descr="1hk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76250"/>
            <a:ext cx="8351838" cy="566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09225a8782ea208e-1c9460610f8d006d-3e8b3037bb4068ef77719e0a769d77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342265"/>
            <a:ext cx="10058400" cy="7543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399415"/>
            <a:ext cx="8540750" cy="135318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一号坑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5" name="内容占位符 4" descr="da9e2da0b2e67d5c-a50ee38f028e0197-bbeee0223b27ef2a7bb8e7c7942bd3fa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7485" y="1334770"/>
            <a:ext cx="8644890" cy="4869180"/>
          </a:xfrm>
          <a:prstGeom prst="rect">
            <a:avLst/>
          </a:prstGeom>
        </p:spPr>
      </p:pic>
      <p:pic>
        <p:nvPicPr>
          <p:cNvPr id="3" name="图片 2" descr="da9e2da0b2e67d5c-a50ee38f028e0197-bbeee0223b27ef2a7bb8e7c7942bd3f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" y="1407795"/>
            <a:ext cx="8385175" cy="4722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文本占位符 194561"/>
          <p:cNvSpPr>
            <a:spLocks noGrp="1" noRot="1"/>
          </p:cNvSpPr>
          <p:nvPr>
            <p:ph type="body" idx="1"/>
          </p:nvPr>
        </p:nvSpPr>
        <p:spPr>
          <a:xfrm>
            <a:off x="250825" y="476250"/>
            <a:ext cx="8642350" cy="5832475"/>
          </a:xfrm>
        </p:spPr>
        <p:txBody>
          <a:bodyPr/>
          <a:lstStyle/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/>
          </a:p>
        </p:txBody>
      </p:sp>
      <p:sp>
        <p:nvSpPr>
          <p:cNvPr id="194563" name="矩形 194562"/>
          <p:cNvSpPr/>
          <p:nvPr/>
        </p:nvSpPr>
        <p:spPr>
          <a:xfrm>
            <a:off x="250825" y="836930"/>
            <a:ext cx="8713788" cy="50761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zh-CN" sz="3600" b="1" dirty="0">
                <a:latin typeface="Arial" panose="020B0604020202020204" pitchFamily="34" charset="0"/>
              </a:rPr>
              <a:t>▲</a:t>
            </a:r>
            <a:r>
              <a:rPr lang="zh-CN" altLang="en-US" sz="3600" b="1" dirty="0">
                <a:latin typeface="Arial" panose="020B0604020202020204" pitchFamily="34" charset="0"/>
              </a:rPr>
              <a:t>课文哪些自然段介绍了秦兵马俑的类型众多，个性鲜明</a:t>
            </a:r>
            <a:r>
              <a:rPr lang="en-US" altLang="zh-CN" sz="3600" b="1">
                <a:latin typeface="Arial" panose="020B0604020202020204" pitchFamily="34" charset="0"/>
              </a:rPr>
              <a:t>? 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zh-CN" sz="3600" b="1" dirty="0">
                <a:latin typeface="Arial" panose="020B0604020202020204" pitchFamily="34" charset="0"/>
              </a:rPr>
              <a:t>▲</a:t>
            </a:r>
            <a:r>
              <a:rPr lang="zh-CN" altLang="en-US" sz="3600" b="1" dirty="0">
                <a:solidFill>
                  <a:srgbClr val="BB0132"/>
                </a:solidFill>
                <a:latin typeface="Arial" panose="020B0604020202020204" pitchFamily="34" charset="0"/>
              </a:rPr>
              <a:t>找一找，</a:t>
            </a:r>
            <a:r>
              <a:rPr lang="zh-CN" altLang="en-US" sz="3600" b="1" dirty="0">
                <a:latin typeface="Arial" panose="020B0604020202020204" pitchFamily="34" charset="0"/>
              </a:rPr>
              <a:t>作者向我们介绍了秦兵马俑的哪些类型？把他们的名字</a:t>
            </a:r>
            <a:r>
              <a:rPr lang="zh-CN" altLang="en-US" sz="3600" b="1" dirty="0">
                <a:solidFill>
                  <a:srgbClr val="BB0132"/>
                </a:solidFill>
                <a:latin typeface="Arial" panose="020B0604020202020204" pitchFamily="34" charset="0"/>
              </a:rPr>
              <a:t>圈出来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zh-CN" sz="3600" b="1" dirty="0">
                <a:latin typeface="Arial" panose="020B0604020202020204" pitchFamily="34" charset="0"/>
              </a:rPr>
              <a:t>▲每一个兵马俑最显著的特点是什么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标题 150529"/>
          <p:cNvSpPr>
            <a:spLocks noGrp="1" noRot="1"/>
          </p:cNvSpPr>
          <p:nvPr>
            <p:ph type="title"/>
          </p:nvPr>
        </p:nvSpPr>
        <p:spPr>
          <a:xfrm>
            <a:off x="317500" y="417513"/>
            <a:ext cx="8637588" cy="762000"/>
          </a:xfrm>
        </p:spPr>
        <p:txBody>
          <a:bodyPr anchor="ctr"/>
          <a:lstStyle/>
          <a:p>
            <a:pPr algn="l"/>
            <a:r>
              <a:rPr lang="zh-CN" altLang="en-US" dirty="0">
                <a:solidFill>
                  <a:srgbClr val="6600FF"/>
                </a:solidFill>
              </a:rPr>
              <a:t>将军俑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50531" name="文本占位符 150530"/>
          <p:cNvSpPr>
            <a:spLocks noGrp="1" noRot="1"/>
          </p:cNvSpPr>
          <p:nvPr>
            <p:ph type="body" sz="half" idx="1"/>
          </p:nvPr>
        </p:nvSpPr>
        <p:spPr>
          <a:xfrm>
            <a:off x="0" y="1341438"/>
            <a:ext cx="5219700" cy="5668962"/>
          </a:xfrm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zh-CN" altLang="en-US" dirty="0"/>
              <a:t>           </a:t>
            </a:r>
            <a:r>
              <a:rPr lang="zh-CN" altLang="en-US" sz="3600" b="1" dirty="0"/>
              <a:t>将军俑身材魁梧</a:t>
            </a:r>
            <a:r>
              <a:rPr lang="en-US" altLang="zh-CN" sz="3600" b="1"/>
              <a:t>,</a:t>
            </a:r>
            <a:r>
              <a:rPr lang="zh-CN" altLang="en-US" sz="3600" b="1" dirty="0"/>
              <a:t>头戴鹖冠，身披铠甲，昂首挺胸。那神态自若的样子，一看就知道是久经沙场，重任在肩</a:t>
            </a:r>
            <a:r>
              <a:rPr lang="zh-CN" altLang="en-US" sz="3600" dirty="0"/>
              <a:t>。</a:t>
            </a:r>
            <a:endParaRPr lang="zh-CN" altLang="en-US" sz="3600" dirty="0"/>
          </a:p>
          <a:p>
            <a:pPr>
              <a:lnSpc>
                <a:spcPct val="120000"/>
              </a:lnSpc>
              <a:buNone/>
            </a:pPr>
            <a:endParaRPr lang="zh-CN" altLang="en-US" sz="3600"/>
          </a:p>
        </p:txBody>
      </p:sp>
      <p:pic>
        <p:nvPicPr>
          <p:cNvPr id="150532" name="联机映像占位符 150531" descr="jiangjun[1]"/>
          <p:cNvPicPr>
            <a:picLocks noGrp="1" noRot="1"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5181600" y="0"/>
            <a:ext cx="2743200" cy="6858000"/>
          </a:xfrm>
        </p:spPr>
      </p:pic>
      <p:sp>
        <p:nvSpPr>
          <p:cNvPr id="150533" name="动作按钮: 后退或前一项 150532">
            <a:hlinkClick r:id="" action="ppaction://noaction"/>
          </p:cNvPr>
          <p:cNvSpPr/>
          <p:nvPr/>
        </p:nvSpPr>
        <p:spPr>
          <a:xfrm>
            <a:off x="8101013" y="6021388"/>
            <a:ext cx="863600" cy="5762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联机映像占位符 150531" descr="jiangjun[1]"/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0" y="127000"/>
            <a:ext cx="2743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标题 151553"/>
          <p:cNvSpPr>
            <a:spLocks noGrp="1" noRot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 anchor="ctr"/>
          <a:lstStyle/>
          <a:p>
            <a:pPr algn="l"/>
            <a:r>
              <a:rPr lang="zh-CN" altLang="en-US" dirty="0">
                <a:solidFill>
                  <a:srgbClr val="6600FF"/>
                </a:solidFill>
              </a:rPr>
              <a:t>武士俑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51555" name="文本占位符 151554"/>
          <p:cNvSpPr>
            <a:spLocks noGrp="1" noRot="1"/>
          </p:cNvSpPr>
          <p:nvPr>
            <p:ph type="body" sz="half" idx="1"/>
          </p:nvPr>
        </p:nvSpPr>
        <p:spPr>
          <a:xfrm>
            <a:off x="179388" y="1268413"/>
            <a:ext cx="4105275" cy="6359525"/>
          </a:xfrm>
        </p:spPr>
        <p:txBody>
          <a:bodyPr/>
          <a:lstStyle/>
          <a:p>
            <a:pPr algn="dist"/>
            <a:r>
              <a:rPr lang="zh-CN" altLang="en-US" sz="2400" dirty="0">
                <a:solidFill>
                  <a:srgbClr val="0000CC"/>
                </a:solidFill>
              </a:rPr>
              <a:t>           </a:t>
            </a:r>
            <a:r>
              <a:rPr lang="zh-CN" altLang="en-US" sz="3600" b="1" dirty="0"/>
              <a:t>武士俑平均身高约</a:t>
            </a:r>
            <a:r>
              <a:rPr lang="en-US" altLang="zh-CN" sz="3600" b="1"/>
              <a:t>1.8</a:t>
            </a:r>
            <a:r>
              <a:rPr lang="zh-CN" altLang="en-US" sz="3600" b="1" dirty="0"/>
              <a:t>米，体格健壮，体形匀称。它们身穿战袍，披挂铠甲，脚蹬前端向上翘起的战靴，手持兵器，整装待发。</a:t>
            </a:r>
            <a:endParaRPr lang="zh-CN" altLang="en-US" sz="3600" b="1" dirty="0"/>
          </a:p>
          <a:p>
            <a:endParaRPr lang="zh-CN" altLang="en-US" sz="3600" b="1"/>
          </a:p>
        </p:txBody>
      </p:sp>
      <p:pic>
        <p:nvPicPr>
          <p:cNvPr id="151556" name="联机映像占位符 151555" descr="bingma[1]"/>
          <p:cNvPicPr>
            <a:picLocks noGrp="1" noRot="1"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4343400" y="0"/>
            <a:ext cx="4800600" cy="6858000"/>
          </a:xfrm>
        </p:spPr>
      </p:pic>
      <p:sp>
        <p:nvSpPr>
          <p:cNvPr id="151557" name="动作按钮: 后退或前一项 151556">
            <a:hlinkClick r:id="" action="ppaction://noaction"/>
          </p:cNvPr>
          <p:cNvSpPr/>
          <p:nvPr/>
        </p:nvSpPr>
        <p:spPr>
          <a:xfrm>
            <a:off x="8280400" y="6092825"/>
            <a:ext cx="863600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" name="联机映像占位符 151555" descr="bingma[1]"/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735" y="651510"/>
            <a:ext cx="4800600" cy="5831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文本框 152577"/>
          <p:cNvSpPr txBox="1"/>
          <p:nvPr/>
        </p:nvSpPr>
        <p:spPr>
          <a:xfrm>
            <a:off x="5943600" y="0"/>
            <a:ext cx="3048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6000" dirty="0">
                <a:solidFill>
                  <a:srgbClr val="0000CC"/>
                </a:solidFill>
                <a:latin typeface="Times New Roman" panose="02020603050405020304" pitchFamily="18" charset="0"/>
              </a:rPr>
              <a:t>骑兵俑</a:t>
            </a:r>
            <a:endParaRPr lang="zh-CN" altLang="en-US" sz="60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2579" name="图片 152578" descr="qibing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40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80" name="文本框 152579"/>
          <p:cNvSpPr txBox="1"/>
          <p:nvPr/>
        </p:nvSpPr>
        <p:spPr>
          <a:xfrm>
            <a:off x="5148263" y="1058863"/>
            <a:ext cx="3995737" cy="3883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骑兵俑上身着短甲，下身着紧口裤，足蹬长靴，右手执缰 绳，左手持弓箭，好像随时准备上马冲杀。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52581" name="动作按钮: 后退或前一项 152580">
            <a:hlinkClick r:id="" action="ppaction://noaction"/>
          </p:cNvPr>
          <p:cNvSpPr/>
          <p:nvPr/>
        </p:nvSpPr>
        <p:spPr>
          <a:xfrm>
            <a:off x="8280400" y="6281738"/>
            <a:ext cx="863600" cy="5762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 descr="qibing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7000"/>
            <a:ext cx="50403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文本框 153602"/>
          <p:cNvSpPr txBox="1"/>
          <p:nvPr/>
        </p:nvSpPr>
        <p:spPr>
          <a:xfrm>
            <a:off x="6300788" y="404813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  陶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</a:rPr>
              <a:t>马</a:t>
            </a: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</a:rPr>
              <a:t>俑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04" name="文本框 153603"/>
          <p:cNvSpPr txBox="1"/>
          <p:nvPr/>
        </p:nvSpPr>
        <p:spPr>
          <a:xfrm>
            <a:off x="5292725" y="1125538"/>
            <a:ext cx="3563938" cy="509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   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陶马与</a:t>
            </a:r>
            <a:r>
              <a:rPr lang="zh-CN" altLang="en-US" sz="3600" b="1">
                <a:latin typeface="Times New Roman" panose="02020603050405020304" pitchFamily="18" charset="0"/>
              </a:rPr>
              <a:t>真马</a:t>
            </a:r>
            <a:r>
              <a:rPr lang="zh-CN" altLang="en-US" sz="3600" b="1" dirty="0">
                <a:latin typeface="Times New Roman" panose="02020603050405020304" pitchFamily="18" charset="0"/>
              </a:rPr>
              <a:t>一般大小，一匹匹形体健壮，肌肉丰满。那跃跃欲试的样子，好象一声令下，就会撒开四蹄，腾空而起，踏上征程</a:t>
            </a:r>
            <a:r>
              <a:rPr lang="zh-CN" altLang="en-US" sz="4000" b="1" dirty="0">
                <a:latin typeface="Times New Roman" panose="02020603050405020304" pitchFamily="18" charset="0"/>
              </a:rPr>
              <a:t>。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153605" name="动作按钮: 后退或前一项 153604">
            <a:hlinkClick r:id="" action="ppaction://noaction"/>
          </p:cNvPr>
          <p:cNvSpPr/>
          <p:nvPr/>
        </p:nvSpPr>
        <p:spPr>
          <a:xfrm>
            <a:off x="8101013" y="6092825"/>
            <a:ext cx="863600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53606" name="图片 153605" descr="bronze-horses"/>
          <p:cNvPicPr>
            <a:picLocks noChangeAspect="1"/>
          </p:cNvPicPr>
          <p:nvPr/>
        </p:nvPicPr>
        <p:blipFill>
          <a:blip r:embed="rId1"/>
          <a:srcRect l="12219" t="38730" r="6244" b="5499"/>
          <a:stretch>
            <a:fillRect/>
          </a:stretch>
        </p:blipFill>
        <p:spPr>
          <a:xfrm>
            <a:off x="0" y="836613"/>
            <a:ext cx="4859338" cy="496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bronze-horses"/>
          <p:cNvPicPr>
            <a:picLocks noChangeAspect="1"/>
          </p:cNvPicPr>
          <p:nvPr/>
        </p:nvPicPr>
        <p:blipFill>
          <a:blip r:embed="rId2"/>
          <a:srcRect l="12219" t="38730" r="6244" b="5499"/>
          <a:stretch>
            <a:fillRect/>
          </a:stretch>
        </p:blipFill>
        <p:spPr>
          <a:xfrm>
            <a:off x="127000" y="963613"/>
            <a:ext cx="4859338" cy="496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feb448b00af6036f-24597a6b5e8228ad-02263d37dcf2bbc52cda0176d44225d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5945" y="254000"/>
            <a:ext cx="7872730" cy="59162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搜狗截图17年11月01日162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" y="577850"/>
            <a:ext cx="8430895" cy="5399405"/>
          </a:xfrm>
          <a:prstGeom prst="rect">
            <a:avLst/>
          </a:prstGeom>
        </p:spPr>
      </p:pic>
      <p:pic>
        <p:nvPicPr>
          <p:cNvPr id="3" name="图片 2" descr="搜狗截图17年11月01日1628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837565"/>
            <a:ext cx="8897620" cy="51822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文本占位符 198657"/>
          <p:cNvSpPr>
            <a:spLocks noGrp="1" noRot="1"/>
          </p:cNvSpPr>
          <p:nvPr>
            <p:ph type="body" idx="1"/>
          </p:nvPr>
        </p:nvSpPr>
        <p:spPr>
          <a:xfrm>
            <a:off x="250825" y="476250"/>
            <a:ext cx="8642350" cy="5832475"/>
          </a:xfrm>
        </p:spPr>
        <p:txBody>
          <a:bodyPr/>
          <a:lstStyle/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/>
          </a:p>
        </p:txBody>
      </p:sp>
      <p:sp>
        <p:nvSpPr>
          <p:cNvPr id="198659" name="矩形 198658"/>
          <p:cNvSpPr/>
          <p:nvPr/>
        </p:nvSpPr>
        <p:spPr>
          <a:xfrm>
            <a:off x="179388" y="1320800"/>
            <a:ext cx="8785225" cy="410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BB0132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4400" b="1" dirty="0">
                <a:solidFill>
                  <a:srgbClr val="BB0132"/>
                </a:solidFill>
                <a:latin typeface="Arial" panose="020B0604020202020204" pitchFamily="34" charset="0"/>
              </a:rPr>
              <a:t>据资料介绍</a:t>
            </a:r>
            <a:r>
              <a:rPr lang="en-US" altLang="zh-CN" sz="4400" b="1">
                <a:solidFill>
                  <a:srgbClr val="BB0132"/>
                </a:solidFill>
                <a:latin typeface="Arial" panose="020B0604020202020204" pitchFamily="34" charset="0"/>
              </a:rPr>
              <a:t>,</a:t>
            </a:r>
            <a:r>
              <a:rPr lang="zh-CN" altLang="en-US" sz="4400" b="1" dirty="0">
                <a:solidFill>
                  <a:srgbClr val="BB0132"/>
                </a:solidFill>
                <a:latin typeface="Arial" panose="020B0604020202020204" pitchFamily="34" charset="0"/>
              </a:rPr>
              <a:t>光军吏俑就分为高级军吏俑、中级军吏俑和下级军吏俑；士兵俑又分为骑兵、步兵俑、车兵俑等，书上的插图叫跪射俑，还有叫立射俑，真是“类型众多”。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        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搜狗截图17年11月01日1628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" y="837565"/>
            <a:ext cx="8897620" cy="5182235"/>
          </a:xfrm>
          <a:prstGeom prst="rect">
            <a:avLst/>
          </a:prstGeom>
        </p:spPr>
      </p:pic>
      <p:pic>
        <p:nvPicPr>
          <p:cNvPr id="3" name="图片 2" descr="搜狗截图17年11月01日1629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" y="880745"/>
            <a:ext cx="8430895" cy="5096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文本占位符 200705"/>
          <p:cNvSpPr>
            <a:spLocks noGrp="1" noRot="1"/>
          </p:cNvSpPr>
          <p:nvPr>
            <p:ph type="body" idx="1"/>
          </p:nvPr>
        </p:nvSpPr>
        <p:spPr>
          <a:xfrm>
            <a:off x="0" y="476250"/>
            <a:ext cx="9144000" cy="5905500"/>
          </a:xfrm>
        </p:spPr>
        <p:txBody>
          <a:bodyPr/>
          <a:lstStyle/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/>
          </a:p>
        </p:txBody>
      </p:sp>
      <p:sp>
        <p:nvSpPr>
          <p:cNvPr id="200707" name="矩形 200706"/>
          <p:cNvSpPr/>
          <p:nvPr/>
        </p:nvSpPr>
        <p:spPr>
          <a:xfrm>
            <a:off x="0" y="412750"/>
            <a:ext cx="9144000" cy="5962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每个兵马俑都是极为精美的艺术珍品。仔细端详</a:t>
            </a:r>
            <a:r>
              <a:rPr lang="zh-CN" altLang="en-US" sz="28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，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他们神态各异</a:t>
            </a:r>
            <a:r>
              <a:rPr lang="zh-CN" altLang="en-US" sz="28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：</a:t>
            </a:r>
            <a:r>
              <a:rPr lang="zh-CN" altLang="en-US" sz="3200" b="1" dirty="0">
                <a:solidFill>
                  <a:srgbClr val="BB013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有的颔首低眉</a:t>
            </a:r>
            <a:r>
              <a:rPr lang="zh-CN" altLang="en-US" sz="2800" b="1" dirty="0">
                <a:solidFill>
                  <a:srgbClr val="BB013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，</a:t>
            </a:r>
            <a:r>
              <a:rPr lang="zh-CN" altLang="en-US" sz="3200" b="1" dirty="0">
                <a:solidFill>
                  <a:srgbClr val="BB013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若有所思，</a:t>
            </a:r>
            <a:r>
              <a:rPr lang="zh-CN" altLang="en-US" sz="3200" b="1" dirty="0">
                <a:solidFill>
                  <a:srgbClr val="6E7901"/>
                </a:solidFill>
                <a:latin typeface="Arial" panose="020B0604020202020204" pitchFamily="34" charset="0"/>
              </a:rPr>
              <a:t>好像在考虑如何相互配合，战胜敌人；</a:t>
            </a:r>
            <a:r>
              <a:rPr lang="zh-CN" altLang="en-US" sz="3200" b="1" dirty="0">
                <a:solidFill>
                  <a:srgbClr val="BB013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有的目光炯炯，神态庄重，</a:t>
            </a:r>
            <a:r>
              <a:rPr lang="zh-CN" altLang="en-US" sz="3200" b="1" dirty="0">
                <a:solidFill>
                  <a:srgbClr val="6E790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好像暗下决心，誓为秦国统一天下作殊死拼搏；</a:t>
            </a:r>
            <a:r>
              <a:rPr lang="zh-CN" altLang="en-US" sz="3200" b="1" dirty="0">
                <a:solidFill>
                  <a:srgbClr val="BB013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有的紧握双拳，</a:t>
            </a:r>
            <a:r>
              <a:rPr lang="zh-CN" altLang="en-US" sz="3200" b="1" dirty="0">
                <a:solidFill>
                  <a:srgbClr val="6E790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好像在听候号角，待命出征；</a:t>
            </a:r>
            <a:r>
              <a:rPr lang="zh-CN" altLang="en-US" sz="3200" b="1" dirty="0">
                <a:solidFill>
                  <a:srgbClr val="BB013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有的凝视远方，</a:t>
            </a:r>
            <a:r>
              <a:rPr lang="zh-CN" altLang="en-US" sz="3200" b="1" dirty="0">
                <a:solidFill>
                  <a:srgbClr val="6E790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好像在思念家乡的亲人</a:t>
            </a:r>
            <a:r>
              <a:rPr lang="en-US" altLang="zh-CN" sz="3200" b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走近它们的身旁，似乎还能听到轻细的呼吸声</a:t>
            </a:r>
            <a:r>
              <a:rPr lang="zh-CN" altLang="en-US" sz="3200" b="1" dirty="0">
                <a:latin typeface="Arial" panose="020B0604020202020204" pitchFamily="34" charset="0"/>
              </a:rPr>
              <a:t>。</a:t>
            </a:r>
            <a:r>
              <a:rPr lang="zh-CN" altLang="en-US" sz="3200" b="1" dirty="0">
                <a:solidFill>
                  <a:srgbClr val="BB0132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BB0132"/>
              </a:solidFill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BB0132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2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认真品读这段话：</a:t>
            </a:r>
            <a:endParaRPr lang="zh-CN" altLang="en-US" sz="3200" b="1" dirty="0">
              <a:solidFill>
                <a:srgbClr val="BB013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2800" b="1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、用“</a:t>
            </a:r>
            <a:r>
              <a:rPr lang="en-US" altLang="zh-CN" sz="2800" b="1">
                <a:solidFill>
                  <a:srgbClr val="BB0132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2800" b="1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画出描写兵马俑神态动作的词句。</a:t>
            </a:r>
            <a:endParaRPr lang="zh-CN" altLang="en-US" sz="2800" b="1" dirty="0">
              <a:solidFill>
                <a:srgbClr val="BB013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 b="1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、用“</a:t>
            </a:r>
            <a:r>
              <a:rPr lang="en-US" altLang="en-US" sz="2800" b="1">
                <a:solidFill>
                  <a:srgbClr val="F60242"/>
                </a:solidFill>
                <a:latin typeface="Arial" panose="020B0604020202020204" pitchFamily="34" charset="0"/>
              </a:rPr>
              <a:t>～ ～ </a:t>
            </a:r>
            <a:r>
              <a:rPr lang="zh-CN" altLang="en-US" sz="2800" b="1" dirty="0">
                <a:solidFill>
                  <a:srgbClr val="BB0132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BB0132"/>
                </a:solidFill>
                <a:latin typeface="Arial" panose="020B0604020202020204" pitchFamily="34" charset="0"/>
              </a:rPr>
              <a:t>画出描写作者想象的词句。</a:t>
            </a:r>
            <a:endParaRPr lang="zh-CN" altLang="en-US" sz="2800" b="1" dirty="0">
              <a:solidFill>
                <a:srgbClr val="BB0132"/>
              </a:solidFill>
              <a:latin typeface="Arial" panose="020B0604020202020204" pitchFamily="34" charset="0"/>
            </a:endParaRPr>
          </a:p>
        </p:txBody>
      </p:sp>
      <p:sp>
        <p:nvSpPr>
          <p:cNvPr id="200708" name="矩形 200707"/>
          <p:cNvSpPr/>
          <p:nvPr/>
        </p:nvSpPr>
        <p:spPr>
          <a:xfrm>
            <a:off x="0" y="0"/>
            <a:ext cx="441325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00" u="sng" dirty="0">
                <a:latin typeface="Arial" panose="020B0604020202020204" pitchFamily="34" charset="0"/>
                <a:cs typeface="Times New Roman" panose="02020603050405020304" pitchFamily="18" charset="0"/>
              </a:rPr>
              <a:t>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0709" name="矩形 200708"/>
          <p:cNvSpPr/>
          <p:nvPr/>
        </p:nvSpPr>
        <p:spPr>
          <a:xfrm>
            <a:off x="0" y="0"/>
            <a:ext cx="441325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00" u="sng" dirty="0">
                <a:latin typeface="Arial" panose="020B0604020202020204" pitchFamily="34" charset="0"/>
                <a:cs typeface="Times New Roman" panose="02020603050405020304" pitchFamily="18" charset="0"/>
              </a:rPr>
              <a:t>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5" name="Picture 7" descr="E:\王志科\1\兵马俑图片\打仗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945" y="851535"/>
            <a:ext cx="2569845" cy="294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6" descr="E:\王志科\1\兵马俑图片\出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790" y="851535"/>
            <a:ext cx="2162175" cy="294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" descr="E:\王志科\1\兵马俑图片\出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851535"/>
            <a:ext cx="2162175" cy="294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4" descr="E:\王志科\1\兵马俑图片\低头.jpg"/>
          <p:cNvPicPr>
            <a:picLocks noChangeAspect="1"/>
          </p:cNvPicPr>
          <p:nvPr>
            <p:ph type="clipArt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962140" y="858520"/>
            <a:ext cx="2383155" cy="2938780"/>
          </a:xfrm>
        </p:spPr>
      </p:pic>
      <p:pic>
        <p:nvPicPr>
          <p:cNvPr id="32776" name="Picture 8" descr="E:\王志科\1\兵马俑图片\光头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45" y="3797300"/>
            <a:ext cx="2479040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1" name="Picture 13" descr="E:\王志科\1\兵马俑图片\思考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3705225"/>
            <a:ext cx="2298700" cy="315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Picture 9" descr="E:\王志科\1\兵马俑图片\老头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4400" y="3705860"/>
            <a:ext cx="2357755" cy="3152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2" name="Picture 14" descr="E:\王志科\1\兵马俑图片\铜铃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3730" y="3705225"/>
            <a:ext cx="2160270" cy="315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矩形 173057"/>
          <p:cNvSpPr/>
          <p:nvPr/>
        </p:nvSpPr>
        <p:spPr>
          <a:xfrm>
            <a:off x="468313" y="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拓展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73060" name="矩形 173059"/>
          <p:cNvSpPr/>
          <p:nvPr/>
        </p:nvSpPr>
        <p:spPr>
          <a:xfrm>
            <a:off x="468313" y="836613"/>
            <a:ext cx="8496300" cy="3259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0F0103"/>
                </a:solidFill>
                <a:latin typeface="Arial" panose="020B0604020202020204" pitchFamily="34" charset="0"/>
                <a:ea typeface="楷体_GB2312" pitchFamily="49" charset="-122"/>
              </a:rPr>
              <a:t>       有的兵俑，留着胡子，虎视眈眈，神情十分严肃，这也许是久经沙场、屡建战功的老战士；有的兵俑，束着头发，一脸稚气，这可能是刚入伍的新兵。一匹匹战马，膘肥体壮，竖耳瞪眼，似乎在倾听雄壮的号角声。</a:t>
            </a:r>
            <a:endParaRPr lang="zh-CN" altLang="en-US" sz="3200" dirty="0">
              <a:solidFill>
                <a:srgbClr val="0F010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6939915" cy="4351655"/>
          </a:xfrm>
        </p:spPr>
        <p:txBody>
          <a:bodyPr/>
          <a:p>
            <a:r>
              <a:rPr lang="zh-CN" altLang="en-US"/>
              <a:t>清同学们想象一下，当你亲眼看到这些兵马俑，你内心是什么感受？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文本框 160769"/>
          <p:cNvSpPr txBox="1"/>
          <p:nvPr/>
        </p:nvSpPr>
        <p:spPr>
          <a:xfrm>
            <a:off x="381000" y="4572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60771" name="文本框 160770"/>
          <p:cNvSpPr txBox="1"/>
          <p:nvPr/>
        </p:nvSpPr>
        <p:spPr>
          <a:xfrm>
            <a:off x="457200" y="0"/>
            <a:ext cx="86868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latin typeface="Times New Roman" panose="02020603050405020304" pitchFamily="18" charset="0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秦兵马俑，在古今中外的雕塑史上是绝无仅有的。它惟妙惟肖地模拟军阵的排列，生动地再现了秦军雄兵百万、战车千乘的宏伟气势，形象地展示了中华民族的强大力量和英雄气概。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pic>
        <p:nvPicPr>
          <p:cNvPr id="160774" name="图片 160773" descr="Cover"/>
          <p:cNvPicPr>
            <a:picLocks noChangeAspect="1"/>
          </p:cNvPicPr>
          <p:nvPr/>
        </p:nvPicPr>
        <p:blipFill>
          <a:blip r:embed="rId1"/>
          <a:srcRect t="2205" r="4703"/>
          <a:stretch>
            <a:fillRect/>
          </a:stretch>
        </p:blipFill>
        <p:spPr>
          <a:xfrm>
            <a:off x="144463" y="2781300"/>
            <a:ext cx="8748712" cy="436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Cover"/>
          <p:cNvPicPr>
            <a:picLocks noChangeAspect="1"/>
          </p:cNvPicPr>
          <p:nvPr/>
        </p:nvPicPr>
        <p:blipFill>
          <a:blip r:embed="rId2"/>
          <a:srcRect t="2205" r="4703"/>
          <a:stretch>
            <a:fillRect/>
          </a:stretch>
        </p:blipFill>
        <p:spPr>
          <a:xfrm>
            <a:off x="271463" y="2908300"/>
            <a:ext cx="8748712" cy="436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cb0914269919bdc6-edb528135cbbf5d5-d0eceeb3830c0075f0f311e9f88c616d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0445" y="1423670"/>
            <a:ext cx="7149465" cy="4759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2532" name="Picture 4" descr="E:\王志科\1\兵马俑图片\新建文件夹\5.jpg"/>
          <p:cNvPicPr>
            <a:picLocks noChangeAspect="1"/>
          </p:cNvPicPr>
          <p:nvPr>
            <p:ph type="clipArt"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-114300" y="420370"/>
            <a:ext cx="9372600" cy="6424295"/>
          </a:xfr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图片 175105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5107" name="文本框 175106"/>
          <p:cNvSpPr txBox="1"/>
          <p:nvPr/>
        </p:nvSpPr>
        <p:spPr>
          <a:xfrm>
            <a:off x="5181600" y="38862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75108" name="矩形 175107"/>
          <p:cNvSpPr/>
          <p:nvPr/>
        </p:nvSpPr>
        <p:spPr>
          <a:xfrm rot="252606">
            <a:off x="654050" y="765175"/>
            <a:ext cx="7416800" cy="28797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80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6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19、秦兵马俑</a:t>
            </a:r>
            <a:endParaRPr lang="zh-CN" altLang="en-US" sz="80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16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5109" name="文本框 175108"/>
          <p:cNvSpPr txBox="1"/>
          <p:nvPr/>
        </p:nvSpPr>
        <p:spPr>
          <a:xfrm>
            <a:off x="1042988" y="4581525"/>
            <a:ext cx="1892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5111" name="文本框 175110"/>
          <p:cNvSpPr txBox="1"/>
          <p:nvPr/>
        </p:nvSpPr>
        <p:spPr>
          <a:xfrm>
            <a:off x="539750" y="5805488"/>
            <a:ext cx="82819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65332"/>
                </a:solidFill>
                <a:latin typeface="Arial" panose="020B0604020202020204" pitchFamily="34" charset="0"/>
              </a:rPr>
              <a:t>俑：古代殉葬用的人形或兽形物，多为木制或陶制。</a:t>
            </a:r>
            <a:endParaRPr lang="zh-CN" altLang="en-US" sz="2800" dirty="0">
              <a:solidFill>
                <a:srgbClr val="F65332"/>
              </a:solidFill>
              <a:latin typeface="Arial" panose="020B0604020202020204" pitchFamily="34" charset="0"/>
            </a:endParaRPr>
          </a:p>
        </p:txBody>
      </p:sp>
      <p:sp>
        <p:nvSpPr>
          <p:cNvPr id="175112" name="文本框 175111"/>
          <p:cNvSpPr txBox="1"/>
          <p:nvPr/>
        </p:nvSpPr>
        <p:spPr>
          <a:xfrm>
            <a:off x="1455738" y="3794125"/>
            <a:ext cx="65722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5113" name="文本框 175112"/>
          <p:cNvSpPr txBox="1"/>
          <p:nvPr/>
        </p:nvSpPr>
        <p:spPr>
          <a:xfrm>
            <a:off x="1763713" y="3716338"/>
            <a:ext cx="56880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60242"/>
                </a:solidFill>
                <a:latin typeface="Arial" panose="020B0604020202020204" pitchFamily="34" charset="0"/>
              </a:rPr>
              <a:t>世界第八大奇迹</a:t>
            </a:r>
            <a:endParaRPr lang="zh-CN" altLang="en-US" sz="6000" dirty="0">
              <a:solidFill>
                <a:srgbClr val="F6024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1" grpId="0"/>
      <p:bldP spid="175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标题 116737"/>
          <p:cNvSpPr>
            <a:spLocks noGrp="1" noRot="1"/>
          </p:cNvSpPr>
          <p:nvPr>
            <p:ph type="title"/>
          </p:nvPr>
        </p:nvSpPr>
        <p:spPr>
          <a:xfrm>
            <a:off x="323850" y="692150"/>
            <a:ext cx="8540750" cy="1143000"/>
          </a:xfrm>
        </p:spPr>
        <p:txBody>
          <a:bodyPr anchor="ctr"/>
          <a:lstStyle/>
          <a:p>
            <a:r>
              <a:rPr lang="zh-CN" altLang="en-US" dirty="0">
                <a:ea typeface="华文隶书" pitchFamily="2" charset="-122"/>
              </a:rPr>
              <a:t>有关资料</a:t>
            </a:r>
            <a:endParaRPr lang="zh-CN" altLang="en-US" dirty="0">
              <a:ea typeface="华文隶书" pitchFamily="2" charset="-122"/>
            </a:endParaRPr>
          </a:p>
        </p:txBody>
      </p:sp>
      <p:sp>
        <p:nvSpPr>
          <p:cNvPr id="116739" name="文本占位符 116738"/>
          <p:cNvSpPr>
            <a:spLocks noGrp="1" noRot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/>
              <a:t>          秦始皇兵马俑博物馆，是建立在兵马俑坑原址上的遗址性博物馆，是举世闻名的大型遗址性博物馆。兵马俑被誉为“世界第八大奇迹”，“二十世纪考古史上的伟大发现之一”。</a:t>
            </a:r>
            <a:r>
              <a:rPr lang="en-US" altLang="zh-CN"/>
              <a:t>1987</a:t>
            </a:r>
            <a:r>
              <a:rPr lang="zh-CN" altLang="en-US" dirty="0"/>
              <a:t>年</a:t>
            </a:r>
            <a:r>
              <a:rPr lang="en-US" altLang="zh-CN"/>
              <a:t>12</a:t>
            </a:r>
            <a:r>
              <a:rPr lang="zh-CN" altLang="en-US" dirty="0"/>
              <a:t>月，联合国教科文组织已将秦始皇陵（包括兵马俑坑）列入“世界文化遗产名录”。它不仅是中国人民、也是全人类的一份珍贵文化财富。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文本占位符 188417"/>
          <p:cNvSpPr>
            <a:spLocks noGrp="1" noRot="1"/>
          </p:cNvSpPr>
          <p:nvPr>
            <p:ph type="body" idx="1"/>
          </p:nvPr>
        </p:nvSpPr>
        <p:spPr>
          <a:xfrm>
            <a:off x="0" y="476250"/>
            <a:ext cx="9144000" cy="5832475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100300"/>
                </a:solidFill>
              </a:rPr>
              <a:t>    </a:t>
            </a:r>
            <a:r>
              <a:rPr lang="zh-CN" altLang="en-US" sz="2800" b="1" dirty="0">
                <a:solidFill>
                  <a:srgbClr val="F60242"/>
                </a:solidFill>
              </a:rPr>
              <a:t> </a:t>
            </a:r>
            <a:r>
              <a:rPr lang="en-US" altLang="zh-CN" sz="2800" b="1" err="1">
                <a:solidFill>
                  <a:srgbClr val="F60242"/>
                </a:solidFill>
              </a:rPr>
              <a:t>k</a:t>
            </a:r>
            <a:r>
              <a:rPr lang="en-US" altLang="zh-CN" b="1" err="1">
                <a:solidFill>
                  <a:srgbClr val="F60242"/>
                </a:solidFill>
                <a:latin typeface="Arial" panose="020B0604020202020204" pitchFamily="34" charset="0"/>
              </a:rPr>
              <a:t>à</a:t>
            </a:r>
            <a:r>
              <a:rPr lang="en-US" altLang="zh-CN" b="1" err="1">
                <a:solidFill>
                  <a:srgbClr val="F60242"/>
                </a:solidFill>
              </a:rPr>
              <a:t>n</a:t>
            </a:r>
            <a:r>
              <a:rPr lang="en-US" altLang="zh-CN" b="1">
                <a:solidFill>
                  <a:srgbClr val="F60242"/>
                </a:solidFill>
              </a:rPr>
              <a:t>  </a:t>
            </a:r>
            <a:r>
              <a:rPr lang="en-US" altLang="zh-CN" sz="2400" b="1" err="1">
                <a:solidFill>
                  <a:srgbClr val="F60242"/>
                </a:solidFill>
              </a:rPr>
              <a:t>tǒng</a:t>
            </a:r>
            <a:r>
              <a:rPr lang="en-US" altLang="zh-CN" sz="2400" b="1">
                <a:solidFill>
                  <a:srgbClr val="F60242"/>
                </a:solidFill>
              </a:rPr>
              <a:t> </a:t>
            </a:r>
            <a:r>
              <a:rPr lang="en-US" altLang="zh-CN" sz="2400" b="1" err="1">
                <a:solidFill>
                  <a:srgbClr val="F60242"/>
                </a:solidFill>
              </a:rPr>
              <a:t>shu</a:t>
            </a:r>
            <a:r>
              <a:rPr lang="en-US" altLang="zh-CN" sz="2400" b="1" err="1">
                <a:solidFill>
                  <a:srgbClr val="F60242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400" b="1" err="1">
                <a:solidFill>
                  <a:srgbClr val="F60242"/>
                </a:solidFill>
              </a:rPr>
              <a:t>i</a:t>
            </a:r>
            <a:endParaRPr lang="en-US" altLang="zh-CN" sz="2400" b="1">
              <a:solidFill>
                <a:srgbClr val="F60242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100300"/>
                </a:solidFill>
              </a:rPr>
              <a:t>鸟</a:t>
            </a:r>
            <a:r>
              <a:rPr lang="zh-CN" altLang="en-US" sz="4400" b="1" dirty="0"/>
              <a:t>瞰</a:t>
            </a:r>
            <a:r>
              <a:rPr lang="zh-CN" altLang="en-US" sz="4400" b="1" dirty="0">
                <a:solidFill>
                  <a:srgbClr val="100300"/>
                </a:solidFill>
              </a:rPr>
              <a:t>  </a:t>
            </a:r>
            <a:r>
              <a:rPr lang="zh-CN" altLang="en-US" sz="4400" b="1" dirty="0"/>
              <a:t>统 率</a:t>
            </a:r>
            <a:r>
              <a:rPr lang="zh-CN" altLang="en-US" sz="4400" b="1" dirty="0">
                <a:solidFill>
                  <a:srgbClr val="100300"/>
                </a:solidFill>
              </a:rPr>
              <a:t>  端详  匀称  配合  雕塑</a:t>
            </a:r>
            <a:endParaRPr lang="zh-CN" altLang="en-US" sz="4400" b="1" dirty="0">
              <a:solidFill>
                <a:srgbClr val="100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F60242"/>
                </a:solidFill>
              </a:rPr>
              <a:t>                                              </a:t>
            </a:r>
            <a:r>
              <a:rPr lang="en-US" altLang="zh-CN" sz="2800" b="1" err="1">
                <a:solidFill>
                  <a:srgbClr val="F60242"/>
                </a:solidFill>
              </a:rPr>
              <a:t>yù</a:t>
            </a:r>
            <a:r>
              <a:rPr lang="en-US" altLang="zh-CN" sz="2800" b="1">
                <a:solidFill>
                  <a:srgbClr val="F60242"/>
                </a:solidFill>
              </a:rPr>
              <a:t>                           </a:t>
            </a:r>
            <a:r>
              <a:rPr lang="en-US" altLang="zh-CN" sz="2800" b="1" err="1">
                <a:solidFill>
                  <a:srgbClr val="F60242"/>
                </a:solidFill>
              </a:rPr>
              <a:t>kuí</a:t>
            </a:r>
            <a:endParaRPr lang="en-US" altLang="zh-CN" sz="2800" b="1">
              <a:solidFill>
                <a:srgbClr val="F60242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100300"/>
                </a:solidFill>
              </a:rPr>
              <a:t>气概  举世无双  享</a:t>
            </a:r>
            <a:r>
              <a:rPr lang="zh-CN" altLang="en-US" sz="4400" b="1" dirty="0"/>
              <a:t>誉</a:t>
            </a:r>
            <a:r>
              <a:rPr lang="zh-CN" altLang="en-US" sz="4400" b="1" dirty="0">
                <a:solidFill>
                  <a:srgbClr val="100300"/>
                </a:solidFill>
              </a:rPr>
              <a:t>世界  身材</a:t>
            </a:r>
            <a:r>
              <a:rPr lang="zh-CN" altLang="en-US" sz="4400" b="1" dirty="0"/>
              <a:t>魁</a:t>
            </a:r>
            <a:r>
              <a:rPr lang="zh-CN" altLang="en-US" sz="4400" b="1" dirty="0">
                <a:solidFill>
                  <a:srgbClr val="100300"/>
                </a:solidFill>
              </a:rPr>
              <a:t>梧</a:t>
            </a:r>
            <a:endParaRPr lang="zh-CN" altLang="en-US" sz="2000" b="1" dirty="0">
              <a:solidFill>
                <a:srgbClr val="1003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1800" b="1" dirty="0">
              <a:solidFill>
                <a:srgbClr val="100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100300"/>
                </a:solidFill>
              </a:rPr>
              <a:t>昂首挺胸    神态自若    久经沙场  </a:t>
            </a:r>
            <a:endParaRPr lang="zh-CN" altLang="en-US" sz="4400" b="1" dirty="0">
              <a:solidFill>
                <a:srgbClr val="100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100300"/>
                </a:solidFill>
              </a:rPr>
              <a:t>    </a:t>
            </a:r>
            <a:r>
              <a:rPr lang="en-US" altLang="zh-CN" sz="2800" b="1" err="1">
                <a:solidFill>
                  <a:srgbClr val="F60242"/>
                </a:solidFill>
              </a:rPr>
              <a:t>zhēng</a:t>
            </a:r>
            <a:r>
              <a:rPr lang="en-US" altLang="zh-CN" sz="2800" b="1">
                <a:solidFill>
                  <a:srgbClr val="F60242"/>
                </a:solidFill>
              </a:rPr>
              <a:t>                                 </a:t>
            </a:r>
            <a:r>
              <a:rPr lang="en-US" altLang="zh-CN" sz="2800" b="1" err="1">
                <a:solidFill>
                  <a:srgbClr val="F60242"/>
                </a:solidFill>
              </a:rPr>
              <a:t>m</a:t>
            </a:r>
            <a:r>
              <a:rPr lang="en-US" altLang="zh-CN" b="1" err="1">
                <a:solidFill>
                  <a:srgbClr val="F60242"/>
                </a:solidFill>
              </a:rPr>
              <a:t>ǐ</a:t>
            </a:r>
            <a:endParaRPr lang="en-US" altLang="zh-CN" sz="2800" b="1">
              <a:solidFill>
                <a:srgbClr val="F60242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100300"/>
                </a:solidFill>
              </a:rPr>
              <a:t>南</a:t>
            </a:r>
            <a:r>
              <a:rPr lang="zh-CN" altLang="en-US" sz="4400" b="1" dirty="0"/>
              <a:t>征</a:t>
            </a:r>
            <a:r>
              <a:rPr lang="zh-CN" altLang="en-US" sz="4400" b="1" dirty="0">
                <a:solidFill>
                  <a:srgbClr val="100300"/>
                </a:solidFill>
              </a:rPr>
              <a:t>北战    所向披</a:t>
            </a:r>
            <a:r>
              <a:rPr lang="zh-CN" altLang="en-US" sz="4400" b="1" dirty="0"/>
              <a:t>靡</a:t>
            </a:r>
            <a:r>
              <a:rPr lang="zh-CN" altLang="en-US" sz="4400" b="1" dirty="0">
                <a:solidFill>
                  <a:srgbClr val="100300"/>
                </a:solidFill>
              </a:rPr>
              <a:t>    跃跃欲试  </a:t>
            </a:r>
            <a:endParaRPr lang="zh-CN" altLang="en-US" sz="4400" b="1" dirty="0">
              <a:solidFill>
                <a:srgbClr val="100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100300"/>
                </a:solidFill>
              </a:rPr>
              <a:t>                                               </a:t>
            </a:r>
            <a:r>
              <a:rPr lang="en-US" altLang="zh-CN" sz="2800" b="1" err="1">
                <a:solidFill>
                  <a:srgbClr val="F60242"/>
                </a:solidFill>
              </a:rPr>
              <a:t>bó</a:t>
            </a:r>
            <a:r>
              <a:rPr lang="en-US" altLang="zh-CN" sz="2800" b="1">
                <a:solidFill>
                  <a:srgbClr val="F60242"/>
                </a:solidFill>
              </a:rPr>
              <a:t>       </a:t>
            </a:r>
            <a:r>
              <a:rPr lang="en-US" altLang="zh-CN" sz="2800" b="1" err="1">
                <a:solidFill>
                  <a:srgbClr val="F60242"/>
                </a:solidFill>
              </a:rPr>
              <a:t>wéi</a:t>
            </a:r>
            <a:r>
              <a:rPr lang="en-US" altLang="zh-CN" sz="2800" b="1">
                <a:solidFill>
                  <a:srgbClr val="F60242"/>
                </a:solidFill>
              </a:rPr>
              <a:t>           </a:t>
            </a:r>
            <a:r>
              <a:rPr lang="en-US" altLang="zh-CN" sz="2800" b="1" err="1">
                <a:solidFill>
                  <a:srgbClr val="F60242"/>
                </a:solidFill>
              </a:rPr>
              <a:t>xi</a:t>
            </a:r>
            <a:r>
              <a:rPr lang="en-US" altLang="zh-CN" sz="2800" b="1" err="1">
                <a:solidFill>
                  <a:srgbClr val="F60242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60242"/>
                </a:solidFill>
              </a:rPr>
              <a:t>o</a:t>
            </a:r>
            <a:endParaRPr lang="en-US" altLang="zh-CN" sz="2800" b="1">
              <a:solidFill>
                <a:srgbClr val="F60242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100300"/>
                </a:solidFill>
              </a:rPr>
              <a:t>若有所思    殊死拼</a:t>
            </a:r>
            <a:r>
              <a:rPr lang="zh-CN" altLang="en-US" sz="4400" b="1" dirty="0"/>
              <a:t>搏</a:t>
            </a:r>
            <a:r>
              <a:rPr lang="zh-CN" altLang="en-US" sz="4400" b="1" dirty="0">
                <a:solidFill>
                  <a:srgbClr val="100300"/>
                </a:solidFill>
              </a:rPr>
              <a:t>    </a:t>
            </a:r>
            <a:r>
              <a:rPr lang="zh-CN" altLang="en-US" sz="4400" b="1" dirty="0"/>
              <a:t>惟</a:t>
            </a:r>
            <a:r>
              <a:rPr lang="zh-CN" altLang="en-US" sz="4400" b="1" dirty="0">
                <a:solidFill>
                  <a:srgbClr val="100300"/>
                </a:solidFill>
              </a:rPr>
              <a:t>妙惟</a:t>
            </a:r>
            <a:r>
              <a:rPr lang="zh-CN" altLang="en-US" sz="4400" b="1" dirty="0"/>
              <a:t>肖</a:t>
            </a:r>
            <a:endParaRPr lang="zh-CN" altLang="en-US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作者用了哪些词语和句子来评价兵马俑？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文本占位符 189441"/>
          <p:cNvSpPr>
            <a:spLocks noGrp="1" noRot="1"/>
          </p:cNvSpPr>
          <p:nvPr>
            <p:ph type="body" idx="1"/>
          </p:nvPr>
        </p:nvSpPr>
        <p:spPr>
          <a:xfrm>
            <a:off x="0" y="476250"/>
            <a:ext cx="9144000" cy="5832475"/>
          </a:xfrm>
        </p:spPr>
        <p:txBody>
          <a:bodyPr/>
          <a:lstStyle/>
          <a:p>
            <a:pPr>
              <a:buNone/>
            </a:pPr>
            <a:r>
              <a:rPr lang="zh-CN" altLang="en-US" sz="4000" b="1" dirty="0">
                <a:solidFill>
                  <a:srgbClr val="F60242"/>
                </a:solidFill>
              </a:rPr>
              <a:t>再次浏览课文，思考</a:t>
            </a:r>
            <a:r>
              <a:rPr lang="zh-CN" altLang="en-US" b="1" dirty="0">
                <a:solidFill>
                  <a:srgbClr val="F60242"/>
                </a:solidFill>
              </a:rPr>
              <a:t>：</a:t>
            </a:r>
            <a:endParaRPr lang="zh-CN" altLang="en-US" b="1" dirty="0">
              <a:solidFill>
                <a:srgbClr val="F60242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课文是从</a:t>
            </a:r>
            <a:r>
              <a:rPr lang="zh-CN" altLang="en-US" sz="4400" b="1" dirty="0" smtClean="0"/>
              <a:t>哪些方面说明兵马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俑</a:t>
            </a:r>
            <a:r>
              <a:rPr lang="zh-CN" altLang="en-US" sz="4400" b="1" dirty="0" smtClean="0"/>
              <a:t>的举世无双、绝无仅有？</a:t>
            </a:r>
            <a:r>
              <a:rPr lang="zh-CN" altLang="en-US" sz="4400" b="1" dirty="0"/>
              <a:t>课文</a:t>
            </a:r>
            <a:r>
              <a:rPr lang="zh-CN" altLang="en-US" sz="4400" b="1" dirty="0" smtClean="0"/>
              <a:t>哪句告诉</a:t>
            </a:r>
            <a:r>
              <a:rPr lang="zh-CN" altLang="en-US" sz="4400" b="1" dirty="0"/>
              <a:t>了我们？</a:t>
            </a:r>
            <a:r>
              <a:rPr lang="zh-CN" altLang="en-US" sz="4400" b="1" dirty="0" smtClean="0"/>
              <a:t>这句</a:t>
            </a:r>
            <a:r>
              <a:rPr lang="zh-CN" altLang="en-US" sz="4400" b="1" dirty="0"/>
              <a:t>话在文中起着怎样的作用？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b="1" dirty="0" smtClean="0">
                <a:solidFill>
                  <a:srgbClr val="0F0103"/>
                </a:solidFill>
              </a:rPr>
              <a:t>文</a:t>
            </a:r>
            <a:r>
              <a:rPr lang="zh-CN" altLang="en-US" b="1" dirty="0">
                <a:solidFill>
                  <a:srgbClr val="0F0103"/>
                </a:solidFill>
              </a:rPr>
              <a:t>中有一句话概括了全文，找一找，划下来。</a:t>
            </a:r>
            <a:r>
              <a:rPr lang="zh-CN" altLang="en-US" sz="4400" dirty="0"/>
              <a:t> 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89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89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89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1842</Words>
  <Application>WPS 演示</Application>
  <PresentationFormat>全屏显示(4:3)</PresentationFormat>
  <Paragraphs>99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华文隶书</vt:lpstr>
      <vt:lpstr>微软雅黑</vt:lpstr>
      <vt:lpstr>Arial Unicode MS</vt:lpstr>
      <vt:lpstr>楷体_GB2312</vt:lpstr>
      <vt:lpstr>新宋体</vt:lpstr>
      <vt:lpstr>诗情画意</vt:lpstr>
      <vt:lpstr>PowerPoint 演示文稿</vt:lpstr>
      <vt:lpstr>PowerPoint 演示文稿</vt:lpstr>
      <vt:lpstr>PowerPoint 演示文稿</vt:lpstr>
      <vt:lpstr>c</vt:lpstr>
      <vt:lpstr>PowerPoint 演示文稿</vt:lpstr>
      <vt:lpstr>有关资料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一号坑</vt:lpstr>
      <vt:lpstr>PowerPoint 演示文稿</vt:lpstr>
      <vt:lpstr>将军俑</vt:lpstr>
      <vt:lpstr>武士俑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小学ppt课件免费下载站】-课件站www.kjzhan.com【小学ppt课件免费下载站】-课件站www.kjzhan.com【小学ppt课件免费下载站】-课件站www.kjzhan.com【小学ppt课件免费下载站】-课件站www.kjzhan.com【小学ppt课件免费下载站】-课件站www.kjzhan.com</dc:title>
  <dc:creator>【小学ppt课件免费下载站】-课件站www.kjzhan.com【小学ppt课件免费下载站】-课件站www.kjzhan.com【小学ppt课件免费下载站】-课件站www.kjzhan.com【小学ppt课件免费下载站】-课件站www.kjzhan.com【小学ppt课件免费下载站】-课件站www.kjzhan.com</dc:creator>
  <dc:description>【小学ppt课件免费下载站】-课件站www.kjzhan.com【小学ppt课件免费下载站】-课件站www.kjzhan.com【小学ppt课件免费下载站】-课件站www.kjzhan.com【小学ppt课件免费下载站】-课件站www.kjzhan.com【小学ppt课件免费下载站】-课件站www.kjzhan.com</dc:description>
  <cp:category>【小学ppt课件免费下载站】-课件站www.kjzhan.com【小学ppt课件免费下载站】-课件站www.kjzhan.com【小学ppt课件免费下载站】-课件站www.kjzhan.com【小学ppt课件免费下载站】-课件站www.kjzhan.com【小学ppt课件免费下载站】-课件站www.kjzhan.com</cp:category>
  <cp:lastModifiedBy>ASUS</cp:lastModifiedBy>
  <cp:revision>84</cp:revision>
  <dcterms:created xsi:type="dcterms:W3CDTF">2004-04-12T11:59:00Z</dcterms:created>
  <dcterms:modified xsi:type="dcterms:W3CDTF">2017-11-02T11:02:28Z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KSOProductBuildVer">
    <vt:lpwstr>2052-10.1.0.6877</vt:lpwstr>
  </property>
</Properties>
</file>