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60"/>
  </p:handoutMasterIdLst>
  <p:sldIdLst>
    <p:sldId id="978" r:id="rId3"/>
    <p:sldId id="523" r:id="rId4"/>
    <p:sldId id="1002" r:id="rId6"/>
    <p:sldId id="1314" r:id="rId7"/>
    <p:sldId id="1407" r:id="rId8"/>
    <p:sldId id="1397" r:id="rId9"/>
    <p:sldId id="1399" r:id="rId10"/>
    <p:sldId id="923" r:id="rId11"/>
    <p:sldId id="1116" r:id="rId12"/>
    <p:sldId id="1367" r:id="rId13"/>
    <p:sldId id="1400" r:id="rId14"/>
    <p:sldId id="980" r:id="rId15"/>
    <p:sldId id="1369" r:id="rId16"/>
    <p:sldId id="1413" r:id="rId17"/>
    <p:sldId id="1117" r:id="rId18"/>
    <p:sldId id="1408" r:id="rId19"/>
    <p:sldId id="1281" r:id="rId20"/>
    <p:sldId id="1409" r:id="rId21"/>
    <p:sldId id="1374" r:id="rId22"/>
    <p:sldId id="1375" r:id="rId23"/>
    <p:sldId id="1410" r:id="rId24"/>
    <p:sldId id="1406" r:id="rId25"/>
    <p:sldId id="1411" r:id="rId26"/>
    <p:sldId id="1290" r:id="rId27"/>
    <p:sldId id="1401" r:id="rId28"/>
    <p:sldId id="1393" r:id="rId29"/>
    <p:sldId id="1396" r:id="rId30"/>
    <p:sldId id="1394" r:id="rId31"/>
    <p:sldId id="1216" r:id="rId32"/>
    <p:sldId id="1377" r:id="rId33"/>
    <p:sldId id="1402" r:id="rId34"/>
    <p:sldId id="1412" r:id="rId35"/>
    <p:sldId id="1403" r:id="rId36"/>
    <p:sldId id="1405" r:id="rId37"/>
    <p:sldId id="1017" r:id="rId38"/>
    <p:sldId id="1007" r:id="rId39"/>
    <p:sldId id="1439" r:id="rId40"/>
    <p:sldId id="1440" r:id="rId41"/>
    <p:sldId id="1441" r:id="rId42"/>
    <p:sldId id="1442" r:id="rId43"/>
    <p:sldId id="1443" r:id="rId44"/>
    <p:sldId id="1444" r:id="rId45"/>
    <p:sldId id="1445" r:id="rId46"/>
    <p:sldId id="1446" r:id="rId47"/>
    <p:sldId id="1447" r:id="rId48"/>
    <p:sldId id="1448" r:id="rId49"/>
    <p:sldId id="1449" r:id="rId50"/>
    <p:sldId id="1450" r:id="rId51"/>
    <p:sldId id="1451" r:id="rId52"/>
    <p:sldId id="1452" r:id="rId53"/>
    <p:sldId id="1453" r:id="rId54"/>
    <p:sldId id="1454" r:id="rId55"/>
    <p:sldId id="1455" r:id="rId56"/>
    <p:sldId id="1456" r:id="rId57"/>
    <p:sldId id="1457" r:id="rId58"/>
    <p:sldId id="1458" r:id="rId5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4"/>
    </p:embeddedFont>
    <p:embeddedFont>
      <p:font typeface="楷体" panose="02010609060101010101" pitchFamily="49" charset="-122"/>
      <p:regular r:id="rId65"/>
    </p:embeddedFont>
    <p:embeddedFont>
      <p:font typeface="汉语拼音" panose="020B0604020202020204" pitchFamily="34" charset="0"/>
      <p:regular r:id="rId66"/>
    </p:embeddedFont>
    <p:embeddedFont>
      <p:font typeface="华文楷体" panose="02010600040101010101" pitchFamily="2" charset="-122"/>
      <p:regular r:id="rId67"/>
    </p:embeddedFont>
    <p:embeddedFont>
      <p:font typeface="微软雅黑" panose="020B0503020204020204" charset="-122"/>
      <p:regular r:id="rId68"/>
    </p:embeddedFont>
    <p:embeddedFont>
      <p:font typeface="Calibri" panose="020F0502020204030204" charset="0"/>
      <p:regular r:id="rId69"/>
      <p:bold r:id="rId70"/>
      <p:italic r:id="rId71"/>
      <p:boldItalic r:id="rId72"/>
    </p:embeddedFont>
    <p:embeddedFont>
      <p:font typeface="楷体_GB2312" panose="02010609030101010101" charset="-122"/>
      <p:regular r:id="rId73"/>
    </p:embeddedFont>
    <p:embeddedFont>
      <p:font typeface="幼圆" panose="02010509060101010101" pitchFamily="49" charset="-122"/>
      <p:regular r:id="rId7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B050"/>
    <a:srgbClr val="4325D9"/>
    <a:srgbClr val="FF0000"/>
    <a:srgbClr val="0066CC"/>
    <a:srgbClr val="FF6600"/>
    <a:srgbClr val="FFFFCC"/>
    <a:srgbClr val="CC3300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 varScale="1">
        <p:scale>
          <a:sx n="116" d="100"/>
          <a:sy n="116" d="100"/>
        </p:scale>
        <p:origin x="-222" y="-102"/>
      </p:cViewPr>
      <p:guideLst>
        <p:guide orient="horz" pos="2676"/>
        <p:guide pos="16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81"/>
        <p:guide pos="221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4" Type="http://schemas.openxmlformats.org/officeDocument/2006/relationships/font" Target="fonts/font11.fntdata"/><Relationship Id="rId73" Type="http://schemas.openxmlformats.org/officeDocument/2006/relationships/font" Target="fonts/font10.fntdata"/><Relationship Id="rId72" Type="http://schemas.openxmlformats.org/officeDocument/2006/relationships/font" Target="fonts/font9.fntdata"/><Relationship Id="rId71" Type="http://schemas.openxmlformats.org/officeDocument/2006/relationships/font" Target="fonts/font8.fntdata"/><Relationship Id="rId70" Type="http://schemas.openxmlformats.org/officeDocument/2006/relationships/font" Target="fonts/font7.fntdata"/><Relationship Id="rId7" Type="http://schemas.openxmlformats.org/officeDocument/2006/relationships/slide" Target="slides/slide4.xml"/><Relationship Id="rId69" Type="http://schemas.openxmlformats.org/officeDocument/2006/relationships/font" Target="fonts/font6.fntdata"/><Relationship Id="rId68" Type="http://schemas.openxmlformats.org/officeDocument/2006/relationships/font" Target="fonts/font5.fntdata"/><Relationship Id="rId67" Type="http://schemas.openxmlformats.org/officeDocument/2006/relationships/font" Target="fonts/font4.fntdata"/><Relationship Id="rId66" Type="http://schemas.openxmlformats.org/officeDocument/2006/relationships/font" Target="fonts/font3.fntdata"/><Relationship Id="rId65" Type="http://schemas.openxmlformats.org/officeDocument/2006/relationships/font" Target="fonts/font2.fntdata"/><Relationship Id="rId64" Type="http://schemas.openxmlformats.org/officeDocument/2006/relationships/font" Target="fonts/font1.fntdata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43305" y="4227830"/>
            <a:ext cx="914400" cy="914400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81807" y="78140"/>
            <a:ext cx="11607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  </a:t>
            </a:r>
            <a:r>
              <a:rPr kumimoji="1" lang="zh-CN" altLang="en-US" sz="1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猴王出世</a:t>
            </a:r>
            <a:endParaRPr kumimoji="1" lang="zh-CN" altLang="en-US" sz="1400" b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7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58"/>
          <a:stretch>
            <a:fillRect/>
          </a:stretch>
        </p:blipFill>
        <p:spPr bwMode="auto">
          <a:xfrm>
            <a:off x="1" y="4443958"/>
            <a:ext cx="9143999" cy="699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9" b="9371"/>
          <a:stretch>
            <a:fillRect/>
          </a:stretch>
        </p:blipFill>
        <p:spPr bwMode="auto">
          <a:xfrm>
            <a:off x="0" y="4060893"/>
            <a:ext cx="1204094" cy="52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jpeg"/><Relationship Id="rId1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GIF"/><Relationship Id="rId1" Type="http://schemas.openxmlformats.org/officeDocument/2006/relationships/hyperlink" Target="&#35270;&#39057;&#65306;&#30707;&#29492;&#20986;&#19990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hyperlink" Target="&#35270;&#39057;&#65306;&#29492;&#29579;&#36827;&#20986;&#27700;&#24088;&#27934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2.wdp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2.wdp"/><Relationship Id="rId1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18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jpe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1.png"/><Relationship Id="rId1" Type="http://schemas.openxmlformats.org/officeDocument/2006/relationships/hyperlink" Target="&#29492;&#29579;&#20986;&#19990;.mp4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&#20116;&#19979;&#35838;&#25991;&#26391;&#35835;7&#29492;&#29579;&#20986;&#19990;.mp4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2.wdp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2915816" y="1224915"/>
            <a:ext cx="590465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是我国四大名著之一，小说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主要讲述了唐僧师徒四人历尽千辛万苦到西天取经的故事，主要人物有唐僧、孙悟空、猪八戒、沙和尚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等，这节课就让我们了解一下孙悟空的来历。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9582"/>
            <a:ext cx="2115835" cy="2210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5604" y="1169033"/>
            <a:ext cx="7344410" cy="732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32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主要写了一件什么事？</a:t>
            </a:r>
            <a:endParaRPr lang="zh-CN" altLang="en-US" sz="32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1608" y="2050916"/>
            <a:ext cx="8054808" cy="1888986"/>
            <a:chOff x="-14438" y="1546860"/>
            <a:chExt cx="8054808" cy="188898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438" y="1546860"/>
              <a:ext cx="8054808" cy="188898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55897" y="2202128"/>
              <a:ext cx="4824536" cy="10772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32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课文叙述了石猴成为猴王的一段经历。</a:t>
              </a:r>
              <a:endParaRPr lang="zh-CN" altLang="en-US" sz="32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40" y="1504626"/>
            <a:ext cx="1491816" cy="2137878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95736" y="1563638"/>
            <a:ext cx="540060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读课文，想想石猴是从哪里来的，又是如何成为猴王的？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027" name="Picture 3" descr="C:\Users\zhangye\Desktop\语文要素标志\未标题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27906"/>
            <a:ext cx="4752528" cy="41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437310" y="2109856"/>
            <a:ext cx="2726978" cy="292557"/>
            <a:chOff x="4067943" y="2109856"/>
            <a:chExt cx="2726978" cy="292557"/>
          </a:xfrm>
        </p:grpSpPr>
        <p:grpSp>
          <p:nvGrpSpPr>
            <p:cNvPr id="9" name="组合 8"/>
            <p:cNvGrpSpPr/>
            <p:nvPr/>
          </p:nvGrpSpPr>
          <p:grpSpPr>
            <a:xfrm>
              <a:off x="4067943" y="2109856"/>
              <a:ext cx="1862881" cy="282351"/>
              <a:chOff x="1043608" y="3945583"/>
              <a:chExt cx="1862881" cy="282351"/>
            </a:xfrm>
          </p:grpSpPr>
          <p:pic>
            <p:nvPicPr>
              <p:cNvPr id="15" name="Picture 2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3965997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3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656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704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5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3945583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2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2140476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2137274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67944" y="801695"/>
            <a:ext cx="4464496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盖自开辟以来，每受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天真地秀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，日精月华，感之既久，遂有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灵通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之意。内育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仙胞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，一日迸裂，产一石卵，似圆球样大。因见风，化作一个石猴。 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9461" y="483434"/>
            <a:ext cx="4176465" cy="3672492"/>
            <a:chOff x="199461" y="483434"/>
            <a:chExt cx="4176465" cy="367249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483434"/>
              <a:ext cx="3310131" cy="3210827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99461" y="3694261"/>
              <a:ext cx="417646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花果山顶上，有一块</a:t>
              </a:r>
              <a:r>
                <a:rPr lang="zh-CN" altLang="en-US" sz="2400" b="1" dirty="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仙</a:t>
              </a:r>
              <a:r>
                <a:rPr lang="zh-CN" altLang="en-US" sz="2400" b="1" dirty="0" smtClean="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石</a:t>
              </a: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1200" dirty="0"/>
            </a:p>
          </p:txBody>
        </p:sp>
      </p:grp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3226489" y="195485"/>
            <a:ext cx="1849567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仙石出世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51272" y="3458825"/>
            <a:ext cx="4176464" cy="1174154"/>
            <a:chOff x="4151272" y="3458825"/>
            <a:chExt cx="4176464" cy="1174154"/>
          </a:xfrm>
        </p:grpSpPr>
        <p:sp>
          <p:nvSpPr>
            <p:cNvPr id="6" name="文本框 6"/>
            <p:cNvSpPr txBox="1"/>
            <p:nvPr/>
          </p:nvSpPr>
          <p:spPr>
            <a:xfrm>
              <a:off x="4151272" y="3678872"/>
              <a:ext cx="4176464" cy="9541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 </a:t>
              </a:r>
              <a:r>
                <a:rPr lang="zh-CN" altLang="en-US" sz="2800" b="1" dirty="0" smtClean="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有感情地朗读这段话，说说你的理解。</a:t>
              </a:r>
              <a:endParaRPr lang="zh-CN" altLang="en-US" sz="24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1272" y="3458825"/>
              <a:ext cx="850943" cy="6971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08520" y="339502"/>
            <a:ext cx="9302491" cy="3744415"/>
            <a:chOff x="22036" y="915566"/>
            <a:chExt cx="9302491" cy="374441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36" y="915566"/>
              <a:ext cx="9302491" cy="3744415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043608" y="1419622"/>
              <a:ext cx="7416824" cy="267765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altLang="zh-CN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这一段以极其精练的语言写出了石猴的出生环境及经过。好一个神奇的仙境宝地!石猴不比其他众猴，是一块饱受日月精华的仙石瞬间迸裂而生的。文章起笔就显得他神异出众，为后文甚至全书，写孙悟空的神通广大、降妖伏魔</a:t>
              </a:r>
              <a:r>
                <a:rPr lang="zh-CN" altLang="en-US" sz="2800" b="1" dirty="0" smtClean="0"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埋下了伏笔</a:t>
              </a: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lang="zh-CN" altLang="en-US" sz="24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39502"/>
            <a:ext cx="3310131" cy="32108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9792" y="3550329"/>
            <a:ext cx="41764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点击图片观看石猴出世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627534"/>
            <a:ext cx="7056784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那猴在山中，却会</a:t>
            </a:r>
            <a:r>
              <a:rPr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行走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跳跃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食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草木，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饮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涧泉，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采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山花，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觅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树果；与狼虫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为伴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，虎豹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为群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，獐鹿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为友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，猕猿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为亲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；夜宿石崖之下，朝游峰洞之中。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9592" y="2355726"/>
            <a:ext cx="3024336" cy="1938337"/>
            <a:chOff x="539552" y="2643758"/>
            <a:chExt cx="3024336" cy="193833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2643758"/>
              <a:ext cx="3024336" cy="193833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03648" y="321982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顽皮可爱</a:t>
              </a:r>
              <a:endParaRPr lang="zh-CN" altLang="en-US"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4250313" y="2361605"/>
            <a:ext cx="3206396" cy="1938337"/>
            <a:chOff x="539552" y="2643758"/>
            <a:chExt cx="3024336" cy="193833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2643758"/>
              <a:ext cx="3024336" cy="193833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495686" y="3219822"/>
              <a:ext cx="152891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逍遥快活</a:t>
              </a:r>
              <a:endParaRPr lang="zh-CN" altLang="en-US"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52806" y="3153296"/>
            <a:ext cx="111442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39663" y="3000896"/>
            <a:ext cx="111442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385" y="0"/>
            <a:ext cx="3130615" cy="455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647">
            <a:off x="-55569" y="347341"/>
            <a:ext cx="1626557" cy="193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5120" y="3276512"/>
            <a:ext cx="111442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1"/>
          <a:stretch>
            <a:fillRect/>
          </a:stretch>
        </p:blipFill>
        <p:spPr bwMode="auto">
          <a:xfrm flipH="1">
            <a:off x="513877" y="3386050"/>
            <a:ext cx="1110062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67744" y="3276512"/>
            <a:ext cx="111442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623939" y="1789140"/>
            <a:ext cx="1986282" cy="1077218"/>
            <a:chOff x="3779912" y="1923678"/>
            <a:chExt cx="1986282" cy="1077218"/>
          </a:xfrm>
        </p:grpSpPr>
        <p:sp>
          <p:nvSpPr>
            <p:cNvPr id="2" name="圆角矩形标注 1"/>
            <p:cNvSpPr/>
            <p:nvPr/>
          </p:nvSpPr>
          <p:spPr>
            <a:xfrm>
              <a:off x="3779912" y="1923678"/>
              <a:ext cx="1986282" cy="1064802"/>
            </a:xfrm>
            <a:prstGeom prst="wedgeRoundRectCallout">
              <a:avLst>
                <a:gd name="adj1" fmla="val 11102"/>
                <a:gd name="adj2" fmla="val 62500"/>
                <a:gd name="adj3" fmla="val 16667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779912" y="1923678"/>
              <a:ext cx="198628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好水！好水！原来此处远通山脚之下，直接大海之波。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84134" y="1801056"/>
            <a:ext cx="2200033" cy="1077218"/>
            <a:chOff x="3779912" y="1923678"/>
            <a:chExt cx="1986282" cy="1077218"/>
          </a:xfrm>
        </p:grpSpPr>
        <p:sp>
          <p:nvSpPr>
            <p:cNvPr id="12" name="圆角矩形标注 11"/>
            <p:cNvSpPr/>
            <p:nvPr/>
          </p:nvSpPr>
          <p:spPr>
            <a:xfrm>
              <a:off x="3779912" y="1923678"/>
              <a:ext cx="1986282" cy="1064802"/>
            </a:xfrm>
            <a:prstGeom prst="wedgeRoundRectCallout">
              <a:avLst>
                <a:gd name="adj1" fmla="val -34719"/>
                <a:gd name="adj2" fmla="val 65595"/>
                <a:gd name="adj3" fmla="val 16667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779912" y="1923678"/>
              <a:ext cx="198628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1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那一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个有本事的，钻进去寻个源头出来，不伤身体者，我等即拜他为王。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9861" y="722770"/>
            <a:ext cx="2314740" cy="654165"/>
            <a:chOff x="3779912" y="1923678"/>
            <a:chExt cx="2089844" cy="654165"/>
          </a:xfrm>
        </p:grpSpPr>
        <p:sp>
          <p:nvSpPr>
            <p:cNvPr id="17" name="圆角矩形标注 16"/>
            <p:cNvSpPr/>
            <p:nvPr/>
          </p:nvSpPr>
          <p:spPr>
            <a:xfrm>
              <a:off x="3779912" y="1923678"/>
              <a:ext cx="1986282" cy="654165"/>
            </a:xfrm>
            <a:prstGeom prst="wedgeRoundRectCallout">
              <a:avLst>
                <a:gd name="adj1" fmla="val -60930"/>
                <a:gd name="adj2" fmla="val 53002"/>
                <a:gd name="adj3" fmla="val 16667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883474" y="2066094"/>
              <a:ext cx="19862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我进去！我进去！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9"/>
          <p:cNvSpPr txBox="1">
            <a:spLocks noChangeArrowheads="1"/>
          </p:cNvSpPr>
          <p:nvPr/>
        </p:nvSpPr>
        <p:spPr bwMode="auto">
          <a:xfrm>
            <a:off x="3863393" y="127534"/>
            <a:ext cx="1849567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成为猴王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5776" y="1038158"/>
            <a:ext cx="601281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他瞑目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蹲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身，将身一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纵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，径</a:t>
            </a:r>
            <a:r>
              <a:rPr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跳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入瀑布泉中，忽睁睛抬头观看，那里边却无水无波，明明朗朗的一架桥梁。 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05" y="1038158"/>
            <a:ext cx="2215881" cy="2955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组合 6"/>
          <p:cNvGrpSpPr/>
          <p:nvPr/>
        </p:nvGrpSpPr>
        <p:grpSpPr>
          <a:xfrm>
            <a:off x="2608510" y="2636469"/>
            <a:ext cx="1963490" cy="1057702"/>
            <a:chOff x="2699792" y="2355726"/>
            <a:chExt cx="1963490" cy="105770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85"/>
            <a:stretch>
              <a:fillRect/>
            </a:stretch>
          </p:blipFill>
          <p:spPr>
            <a:xfrm>
              <a:off x="2699792" y="2355726"/>
              <a:ext cx="1963490" cy="1057702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131840" y="262296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机智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40758" y="3170232"/>
            <a:ext cx="1963490" cy="1057702"/>
            <a:chOff x="2699792" y="2355726"/>
            <a:chExt cx="1963490" cy="105770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85"/>
            <a:stretch>
              <a:fillRect/>
            </a:stretch>
          </p:blipFill>
          <p:spPr>
            <a:xfrm>
              <a:off x="2699792" y="2355726"/>
              <a:ext cx="1963490" cy="105770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131840" y="2622967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勇敢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75012" y="2646480"/>
            <a:ext cx="1963490" cy="1057702"/>
            <a:chOff x="2699792" y="2355726"/>
            <a:chExt cx="1963490" cy="105770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85"/>
            <a:stretch>
              <a:fillRect/>
            </a:stretch>
          </p:blipFill>
          <p:spPr>
            <a:xfrm>
              <a:off x="2699792" y="2355726"/>
              <a:ext cx="1963490" cy="105770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131840" y="2622967"/>
              <a:ext cx="9060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敏捷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3528" y="699542"/>
            <a:ext cx="3888432" cy="3168352"/>
            <a:chOff x="323528" y="699542"/>
            <a:chExt cx="3888432" cy="3168352"/>
          </a:xfrm>
        </p:grpSpPr>
        <p:pic>
          <p:nvPicPr>
            <p:cNvPr id="3" name="图片 2">
              <a:hlinkClick r:id="rId1" action="ppaction://hlinkfile"/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24"/>
            <a:stretch>
              <a:fillRect/>
            </a:stretch>
          </p:blipFill>
          <p:spPr>
            <a:xfrm>
              <a:off x="323528" y="699542"/>
              <a:ext cx="3888432" cy="31683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355609" y="1203598"/>
              <a:ext cx="61555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花果山福地</a:t>
              </a:r>
              <a:endPara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9886" y="1226268"/>
              <a:ext cx="615553" cy="18876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水帘洞洞天</a:t>
              </a:r>
              <a:endPara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788025" y="915566"/>
            <a:ext cx="40324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里面且是宽阔，容得千百口老小。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我们都进去住，省得受老天之气。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364088" y="2427734"/>
            <a:ext cx="3168352" cy="1578422"/>
            <a:chOff x="5220072" y="2427734"/>
            <a:chExt cx="3168352" cy="157842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0072" y="2427734"/>
              <a:ext cx="3168352" cy="157842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891365" y="2924557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大公无私</a:t>
              </a:r>
              <a:endPara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1520" y="3797814"/>
            <a:ext cx="4257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点击图片观看石猴进出水帘洞</a:t>
            </a:r>
            <a:endParaRPr lang="zh-CN" alt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8942" y="1131590"/>
            <a:ext cx="4954688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你们才说有本事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进得来，出得去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，不伤身体者，就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拜他为王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。我如今进来又出去，出去又进来，寻了这一个洞天与列位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安眠稳睡，各享成家之福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，何不拜我为王？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34149"/>
            <a:ext cx="28575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134511"/>
            <a:ext cx="3419872" cy="306705"/>
            <a:chOff x="-36512" y="134511"/>
            <a:chExt cx="2771800" cy="306705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46018" y="134511"/>
              <a:ext cx="2021609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kumimoji="1" lang="zh-CN" altLang="en-US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部编版语文  </a:t>
              </a:r>
              <a:r>
                <a:rPr kumimoji="1" lang="zh-CN" altLang="en-US" dirty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五</a:t>
              </a:r>
              <a:r>
                <a:rPr kumimoji="1" lang="zh-CN" altLang="en-US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年级  </a:t>
              </a:r>
              <a:r>
                <a:rPr kumimoji="1" lang="zh-CN" altLang="en-US" dirty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下</a:t>
              </a:r>
              <a:r>
                <a:rPr kumimoji="1" lang="zh-CN" altLang="en-US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册</a:t>
              </a:r>
              <a:endParaRPr kumimoji="1" lang="zh-CN" altLang="en-US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1835696" y="1995686"/>
            <a:ext cx="4968552" cy="991870"/>
          </a:xfrm>
          <a:prstGeom prst="rect">
            <a:avLst/>
          </a:prstGeom>
          <a:solidFill>
            <a:schemeClr val="bg1">
              <a:alpha val="77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7  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猴王出世</a:t>
            </a:r>
            <a:endParaRPr lang="zh-CN" altLang="en-US" sz="60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3608" y="1059582"/>
            <a:ext cx="7128792" cy="2369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从这段话看出：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众猴进入水帘洞后猴性大发，戏耍玩闹，早把先前的誓言忘在脑后。可此时的石猴却相当清醒，提出人要讲信用，按先前讲的拜他为王。从他说的话中可以看出石猴的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聪明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机敏、爽朗、坦率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；看出他做事有心计，是天生做首领、头目的材料。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3888" y="742214"/>
            <a:ext cx="460851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众猴听说，即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拱伏无违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。一个个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序齿排班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，朝上礼拜，都</a:t>
            </a:r>
            <a:r>
              <a:rPr sz="24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称“千岁大王</a:t>
            </a:r>
            <a:r>
              <a:rPr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 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34149"/>
            <a:ext cx="28575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1"/>
          <p:cNvSpPr txBox="1"/>
          <p:nvPr/>
        </p:nvSpPr>
        <p:spPr>
          <a:xfrm>
            <a:off x="3646494" y="2499742"/>
            <a:ext cx="4536504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400" b="1" dirty="0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这石猴因穿越水帘洞的壮举赢得群猴的敬仰、崇拜，最终被拥戴为王</a:t>
            </a:r>
            <a:r>
              <a:rPr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24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555526"/>
            <a:ext cx="6408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自此，石猴高登王位，将“石”字隐了，遂称美猴王。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64" y="1940521"/>
            <a:ext cx="3744416" cy="2306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5718" y="0"/>
            <a:ext cx="9144000" cy="5143500"/>
            <a:chOff x="0" y="0"/>
            <a:chExt cx="9144000" cy="51435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585" y="4240244"/>
              <a:ext cx="273399" cy="209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文本框 7"/>
          <p:cNvSpPr txBox="1"/>
          <p:nvPr/>
        </p:nvSpPr>
        <p:spPr>
          <a:xfrm>
            <a:off x="6300192" y="699542"/>
            <a:ext cx="2828090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你能用自己的话，说说石猴是怎么出世，后来又是如何成为猴王的吗？</a:t>
            </a:r>
            <a:endParaRPr lang="zh-CN" altLang="en-US" sz="2800" b="1" dirty="0" smtClean="0">
              <a:effectLst>
                <a:glow rad="101600">
                  <a:schemeClr val="bg1">
                    <a:alpha val="6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92280" y="1275606"/>
            <a:ext cx="1862881" cy="282351"/>
            <a:chOff x="1043608" y="3945583"/>
            <a:chExt cx="1862881" cy="282351"/>
          </a:xfrm>
        </p:grpSpPr>
        <p:pic>
          <p:nvPicPr>
            <p:cNvPr id="9" name="Picture 2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965997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3962795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3962795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3945583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6525543" y="1904055"/>
            <a:ext cx="2294929" cy="282351"/>
            <a:chOff x="6376863" y="1904055"/>
            <a:chExt cx="2294929" cy="282351"/>
          </a:xfrm>
        </p:grpSpPr>
        <p:grpSp>
          <p:nvGrpSpPr>
            <p:cNvPr id="7" name="组合 6"/>
            <p:cNvGrpSpPr/>
            <p:nvPr/>
          </p:nvGrpSpPr>
          <p:grpSpPr>
            <a:xfrm>
              <a:off x="6376863" y="1904055"/>
              <a:ext cx="1862881" cy="282351"/>
              <a:chOff x="1043608" y="3945583"/>
              <a:chExt cx="1862881" cy="282351"/>
            </a:xfrm>
          </p:grpSpPr>
          <p:pic>
            <p:nvPicPr>
              <p:cNvPr id="13" name="Picture 2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3965997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3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656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4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704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5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3945583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0" name="Picture 2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055" y="1924469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6504848" y="2555371"/>
            <a:ext cx="2294929" cy="282351"/>
            <a:chOff x="6376863" y="1904055"/>
            <a:chExt cx="2294929" cy="282351"/>
          </a:xfrm>
        </p:grpSpPr>
        <p:grpSp>
          <p:nvGrpSpPr>
            <p:cNvPr id="20" name="组合 19"/>
            <p:cNvGrpSpPr/>
            <p:nvPr/>
          </p:nvGrpSpPr>
          <p:grpSpPr>
            <a:xfrm>
              <a:off x="6376863" y="1904055"/>
              <a:ext cx="1862881" cy="282351"/>
              <a:chOff x="1043608" y="3945583"/>
              <a:chExt cx="1862881" cy="282351"/>
            </a:xfrm>
          </p:grpSpPr>
          <p:pic>
            <p:nvPicPr>
              <p:cNvPr id="22" name="Picture 2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3965997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3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656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4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704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5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3945583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1" name="Picture 2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055" y="1924469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6529263" y="3147814"/>
            <a:ext cx="2294929" cy="282351"/>
            <a:chOff x="6376863" y="1904055"/>
            <a:chExt cx="2294929" cy="282351"/>
          </a:xfrm>
        </p:grpSpPr>
        <p:grpSp>
          <p:nvGrpSpPr>
            <p:cNvPr id="27" name="组合 26"/>
            <p:cNvGrpSpPr/>
            <p:nvPr/>
          </p:nvGrpSpPr>
          <p:grpSpPr>
            <a:xfrm>
              <a:off x="6376863" y="1904055"/>
              <a:ext cx="1862881" cy="282351"/>
              <a:chOff x="1043608" y="3945583"/>
              <a:chExt cx="1862881" cy="282351"/>
            </a:xfrm>
          </p:grpSpPr>
          <p:pic>
            <p:nvPicPr>
              <p:cNvPr id="29" name="Picture 2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3965997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3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656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4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704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5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3945583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8" name="Picture 2" descr="C:\Users\zhangye\Desktop\语文要素标志\22-0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055" y="1924469"/>
              <a:ext cx="566737" cy="261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6372200" y="3422914"/>
            <a:ext cx="2295474" cy="661004"/>
            <a:chOff x="6372200" y="3422914"/>
            <a:chExt cx="2295474" cy="661004"/>
          </a:xfrm>
        </p:grpSpPr>
        <p:grpSp>
          <p:nvGrpSpPr>
            <p:cNvPr id="33" name="组合 32"/>
            <p:cNvGrpSpPr/>
            <p:nvPr/>
          </p:nvGrpSpPr>
          <p:grpSpPr>
            <a:xfrm>
              <a:off x="6372200" y="3801567"/>
              <a:ext cx="1862881" cy="282351"/>
              <a:chOff x="1043608" y="3945583"/>
              <a:chExt cx="1862881" cy="282351"/>
            </a:xfrm>
          </p:grpSpPr>
          <p:pic>
            <p:nvPicPr>
              <p:cNvPr id="34" name="Picture 2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3608" y="3965997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3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5656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4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704" y="3962795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5" descr="C:\Users\zhangye\Desktop\语文要素标志\22-02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9752" y="3945583"/>
                <a:ext cx="566737" cy="2619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1" name="Picture 3" descr="C:\Users\zhangye\Desktop\语文要素标志\33_画板 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317" r="2207" b="34518"/>
            <a:stretch>
              <a:fillRect/>
            </a:stretch>
          </p:blipFill>
          <p:spPr bwMode="auto">
            <a:xfrm>
              <a:off x="8181642" y="3422914"/>
              <a:ext cx="486032" cy="4906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1560" y="586770"/>
            <a:ext cx="737737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了这篇文章，孙悟空给你留下了怎样的印象？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95936" y="1707654"/>
            <a:ext cx="1368152" cy="714375"/>
            <a:chOff x="3815916" y="1779662"/>
            <a:chExt cx="1368152" cy="71437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>
              <a:fillRect/>
            </a:stretch>
          </p:blipFill>
          <p:spPr>
            <a:xfrm>
              <a:off x="3815916" y="1779662"/>
              <a:ext cx="1368152" cy="71437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995936" y="1851670"/>
              <a:ext cx="1008112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8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勇敢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71" y="1566695"/>
            <a:ext cx="3243621" cy="21667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0" name="组合 9"/>
          <p:cNvGrpSpPr/>
          <p:nvPr/>
        </p:nvGrpSpPr>
        <p:grpSpPr>
          <a:xfrm>
            <a:off x="5786632" y="2422029"/>
            <a:ext cx="1368152" cy="714375"/>
            <a:chOff x="3815916" y="1779662"/>
            <a:chExt cx="1368152" cy="71437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>
              <a:fillRect/>
            </a:stretch>
          </p:blipFill>
          <p:spPr>
            <a:xfrm>
              <a:off x="3815916" y="1779662"/>
              <a:ext cx="1368152" cy="71437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995936" y="1851670"/>
              <a:ext cx="1008112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机智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52320" y="3376246"/>
            <a:ext cx="1368152" cy="714375"/>
            <a:chOff x="3815916" y="1779662"/>
            <a:chExt cx="1368152" cy="71437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r="1474"/>
            <a:stretch>
              <a:fillRect/>
            </a:stretch>
          </p:blipFill>
          <p:spPr>
            <a:xfrm>
              <a:off x="3815916" y="1779662"/>
              <a:ext cx="1368152" cy="71437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995936" y="1851670"/>
              <a:ext cx="1008112" cy="5232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活泼</a:t>
              </a:r>
              <a:endPara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75606"/>
            <a:ext cx="1609980" cy="2307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79712" y="1419622"/>
            <a:ext cx="5760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你还知道关于猴王的哪些故事，能体现出他的这些特点？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712" y="402391"/>
            <a:ext cx="504056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根据下面的图片和简单的文字，说说与它相关的故事。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3251" name="组合 53250"/>
          <p:cNvGrpSpPr/>
          <p:nvPr/>
        </p:nvGrpSpPr>
        <p:grpSpPr>
          <a:xfrm>
            <a:off x="138587" y="402391"/>
            <a:ext cx="1725295" cy="1485900"/>
            <a:chOff x="3107" y="709"/>
            <a:chExt cx="1087" cy="1259"/>
          </a:xfrm>
        </p:grpSpPr>
        <p:pic>
          <p:nvPicPr>
            <p:cNvPr id="61443" name="图片 53251" descr="0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07" y="709"/>
              <a:ext cx="1087" cy="12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44" name="文本框 53252"/>
            <p:cNvSpPr txBox="1"/>
            <p:nvPr/>
          </p:nvSpPr>
          <p:spPr>
            <a:xfrm>
              <a:off x="3288" y="981"/>
              <a:ext cx="887" cy="4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200" b="1" dirty="0">
                  <a:latin typeface="楷体_GB2312" panose="02010609030101010101" charset="-122"/>
                  <a:ea typeface="楷体_GB2312" panose="02010609030101010101" charset="-122"/>
                </a:rPr>
                <a:t>讲一讲</a:t>
              </a:r>
              <a:endParaRPr lang="zh-CN" altLang="en-US" sz="3200" b="1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51720" y="3714513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官封弼马温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4048" y="3710103"/>
            <a:ext cx="26854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悟空弃官回山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38"/>
          <a:stretch>
            <a:fillRect/>
          </a:stretch>
        </p:blipFill>
        <p:spPr bwMode="auto">
          <a:xfrm>
            <a:off x="1670193" y="1563638"/>
            <a:ext cx="2626419" cy="218580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027" y="1466044"/>
            <a:ext cx="2592288" cy="224846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77042" y="3746344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大战红孩儿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3708" y="3651870"/>
            <a:ext cx="208493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真假美猴王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24" y="677047"/>
            <a:ext cx="2179315" cy="30692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10572"/>
            <a:ext cx="3515834" cy="265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835696" y="3372757"/>
            <a:ext cx="1988045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三打白骨精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36"/>
          <a:stretch>
            <a:fillRect/>
          </a:stretch>
        </p:blipFill>
        <p:spPr>
          <a:xfrm>
            <a:off x="587385" y="685853"/>
            <a:ext cx="4667250" cy="2646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/>
        </p:nvSpPr>
        <p:spPr>
          <a:xfrm>
            <a:off x="5580112" y="987574"/>
            <a:ext cx="30963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孙悟空的各种特点在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三打白骨精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中体现得淋漓尽致，喜欢的同学可以自主阅读。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71347" y="1017784"/>
            <a:ext cx="8143932" cy="3786214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2822694" y="1462044"/>
            <a:ext cx="16829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仙石出世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5528737" y="1559604"/>
            <a:ext cx="598078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聪明伶俐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712073" y="2206560"/>
            <a:ext cx="210183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猴王</a:t>
            </a:r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出世</a:t>
            </a:r>
            <a:r>
              <a:rPr lang="en-US" altLang="zh-CN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763111" y="349176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16" y="349434"/>
            <a:ext cx="366860" cy="456338"/>
          </a:xfrm>
          <a:prstGeom prst="rect">
            <a:avLst/>
          </a:prstGeom>
        </p:spPr>
      </p:pic>
      <p:sp>
        <p:nvSpPr>
          <p:cNvPr id="2" name="左大括号 1"/>
          <p:cNvSpPr/>
          <p:nvPr/>
        </p:nvSpPr>
        <p:spPr>
          <a:xfrm>
            <a:off x="2358725" y="1433364"/>
            <a:ext cx="323892" cy="2068363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2836056" y="2831931"/>
            <a:ext cx="16829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成为猴王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4950318" y="1433364"/>
            <a:ext cx="432743" cy="2068363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10"/>
          <p:cNvSpPr txBox="1">
            <a:spLocks noChangeArrowheads="1"/>
          </p:cNvSpPr>
          <p:nvPr/>
        </p:nvSpPr>
        <p:spPr bwMode="auto">
          <a:xfrm>
            <a:off x="6188511" y="1539269"/>
            <a:ext cx="598078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勇敢机智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6848285" y="1541004"/>
            <a:ext cx="598078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大公无私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1025534"/>
            <a:ext cx="5472608" cy="2716128"/>
          </a:xfrm>
          <a:prstGeom prst="rect">
            <a:avLst/>
          </a:prstGeom>
          <a:solidFill>
            <a:srgbClr val="FFFFFF">
              <a:alpha val="31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吴承恩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(1500—1582)</a:t>
            </a:r>
            <a:r>
              <a:rPr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字汝忠，号射阳居士</a:t>
            </a:r>
            <a:r>
              <a:rPr 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岁左右，他写了《西游记》的前十几回，后来因故中断了多年，直到晚年辞官离任回到故里，他才得以最后完成《西游记》的创作。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02" y="899586"/>
            <a:ext cx="2304256" cy="29680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187624" y="2337723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勇敢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顽强，能屈能伸，无所畏惧，大公无私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43608" y="1419622"/>
            <a:ext cx="6641678" cy="18774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本课是我国古典小说《西游记》中的一个片段，课文叙述了石猴成为猴王的一段经历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，表现出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的品质。</a:t>
            </a:r>
            <a:endParaRPr 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75855" y="1275606"/>
            <a:ext cx="541868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师徒四人，一路风尘仆仆朝西行去。走着走着，渐渐觉得热气袭人，难以忍受。此时正值秋天，大家感到很奇怪。一打听才知道前方有座火焰山，方圆八百里内寸草不生。又从土地爷嘴里听说，要想过山，只有向铁扇公主借芭蕉扇扇灭火后才能通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3180511" y="555526"/>
            <a:ext cx="24482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三借芭蕉扇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7" y="1601051"/>
            <a:ext cx="3156501" cy="2026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3088" y="699542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孙悟空把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师父安排好，前往芭蕉洞找铁扇公主。铁扇公主是牛魔王的妻子，红孩儿之母。因上次红孩儿想吃唐僧肉与悟空结下了冤仇，铁扇公主哪里肯借。悟空初次借扇，被铁扇公主用芭蕉扇扇到五万四千里外。灵吉菩萨得知实情，给他一粒“定风丹”再去借扇。悟空二次来借扇，公主又用扇扇他，悟空口含定风丹，一动不动。公主害怕忙回了洞府，闭门不出。悟空变作一只小虫，飞入洞中，钻在茶沫之下，随茶水被公主喝入肚腹之中，拳打脚踢，来回翻腾，公主腹中疼难忍，答应借扇，但给的是一把假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31588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</a:t>
            </a:r>
            <a:r>
              <a:rPr lang="zh-CN" altLang="en-US" sz="24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次，悟空变成牛魔王模样，骗得真扇，却被牛魔王所变的猪八戒夺回。悟空与牛魔王大战，八戒、沙僧、哪吒及天神上前助战，最后把牛魔王打得现出原形。悟空用芭蕉扇扇灭山火，师徒四人继续西行取经。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8" t="28171" r="10217" b="28040"/>
          <a:stretch>
            <a:fillRect/>
          </a:stretch>
        </p:blipFill>
        <p:spPr bwMode="auto">
          <a:xfrm>
            <a:off x="5724128" y="921716"/>
            <a:ext cx="2957043" cy="272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1538" y="1947485"/>
            <a:ext cx="628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涧</a:t>
            </a:r>
            <a:r>
              <a:rPr lang="zh-CN" altLang="en-US" sz="2400" dirty="0" smtClean="0"/>
              <a:t>（    ）    </a:t>
            </a:r>
            <a:r>
              <a:rPr lang="zh-CN" altLang="en-US" sz="2400" dirty="0"/>
              <a:t>镌</a:t>
            </a:r>
            <a:r>
              <a:rPr lang="zh-CN" altLang="en-US" sz="2400" dirty="0" smtClean="0"/>
              <a:t>（  </a:t>
            </a:r>
            <a:r>
              <a:rPr lang="zh-CN" altLang="en-US" sz="2400" dirty="0"/>
              <a:t> </a:t>
            </a:r>
            <a:r>
              <a:rPr lang="zh-CN" altLang="en-US" sz="2400" dirty="0" smtClean="0"/>
              <a:t>  ）    </a:t>
            </a:r>
            <a:r>
              <a:rPr lang="zh-CN" altLang="en-US" sz="2400" dirty="0"/>
              <a:t>挠</a:t>
            </a:r>
            <a:r>
              <a:rPr lang="zh-CN" altLang="en-US" sz="2400" dirty="0" smtClean="0"/>
              <a:t>（        ） 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间</a:t>
            </a:r>
            <a:r>
              <a:rPr lang="zh-CN" altLang="en-US" sz="2400" dirty="0" smtClean="0"/>
              <a:t>（    ）       </a:t>
            </a:r>
            <a:r>
              <a:rPr lang="zh-CN" altLang="en-US" sz="2400" dirty="0"/>
              <a:t>携</a:t>
            </a:r>
            <a:r>
              <a:rPr lang="zh-CN" altLang="en-US" sz="2400" dirty="0" smtClean="0"/>
              <a:t>（    ）   </a:t>
            </a:r>
            <a:r>
              <a:rPr lang="zh-CN" altLang="en-US" sz="2400" dirty="0"/>
              <a:t>浇</a:t>
            </a:r>
            <a:r>
              <a:rPr lang="zh-CN" altLang="en-US" sz="2400" dirty="0" smtClean="0"/>
              <a:t>（     </a:t>
            </a:r>
            <a:r>
              <a:rPr lang="zh-CN" altLang="en-US" sz="2400" dirty="0"/>
              <a:t> </a:t>
            </a:r>
            <a:r>
              <a:rPr lang="zh-CN" altLang="en-US" sz="2400" dirty="0" smtClean="0"/>
              <a:t>   ）</a:t>
            </a:r>
            <a:endParaRPr lang="zh-CN" altLang="en-US" sz="2400" dirty="0"/>
          </a:p>
        </p:txBody>
      </p:sp>
      <p:sp>
        <p:nvSpPr>
          <p:cNvPr id="4" name="矩形 20"/>
          <p:cNvSpPr/>
          <p:nvPr/>
        </p:nvSpPr>
        <p:spPr>
          <a:xfrm>
            <a:off x="957663" y="1230054"/>
            <a:ext cx="286962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、辨字组词。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042" y="2018923"/>
            <a:ext cx="928694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山涧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43042" y="2590427"/>
            <a:ext cx="928694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房间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4744" y="2018923"/>
            <a:ext cx="928694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镌刻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86182" y="2590427"/>
            <a:ext cx="928694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携手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5008" y="2018923"/>
            <a:ext cx="1500198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挠痒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57884" y="2590427"/>
            <a:ext cx="928694" cy="50013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浇花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10813" y="1233949"/>
            <a:ext cx="756084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8" y="1018018"/>
            <a:ext cx="6692081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二、看有关孙悟空的电影，进一步了解孙悟空的形象。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0556" y="-7461"/>
            <a:ext cx="9165431" cy="5158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07475" y="1419803"/>
            <a:ext cx="6921500" cy="1105535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麦老师</a:t>
            </a:r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48"/>
          <p:cNvSpPr txBox="1"/>
          <p:nvPr/>
        </p:nvSpPr>
        <p:spPr>
          <a:xfrm>
            <a:off x="1500166" y="717538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7.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猴王出世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1779662"/>
            <a:ext cx="4702333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0785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059582"/>
            <a:ext cx="468630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0785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131590"/>
            <a:ext cx="75608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大家对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西游记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故事都不陌生，里面塑造了许许多多不同人物的形象。那么在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西游记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中，你最喜欢谁？能用几句简单的话语来说一说你喜欢的理由吗？（学生自由发言。）有很多同学都喜欢神通广大、能力非凡的孙悟空，那他最初是怎样的呢？今天我们就要来学习节选自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西游记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第一回的一篇课文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猴王出世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2477770" y="379730"/>
            <a:ext cx="6129020" cy="407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《西游记》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古典神话小说，是一部规模宏伟、结构完整、用幻想形式来反映社会矛盾的巨著，作者是明代的吴承恩。全书共一百回，《猴王出世》选自第一回。这部带有童话色彩的神话小说，重点塑造了孙悟空这个大胆的、富有反抗性的神话英雄形象，他敢于反抗天宫、地府的统治者，能上天入地、呼风唤雨。他的言行符合人民群众的愿望，寄托了古代人民征服自然的理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6" name="图片 13315" descr="花果山"/>
          <p:cNvPicPr>
            <a:picLocks noChangeAspect="1"/>
          </p:cNvPicPr>
          <p:nvPr/>
        </p:nvPicPr>
        <p:blipFill>
          <a:blip r:embed="rId1"/>
          <a:srcRect b="11833"/>
          <a:stretch>
            <a:fillRect/>
          </a:stretch>
        </p:blipFill>
        <p:spPr>
          <a:xfrm>
            <a:off x="194945" y="2030095"/>
            <a:ext cx="1753235" cy="159639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14337" name="流程图: 资料带 1"/>
          <p:cNvSpPr/>
          <p:nvPr/>
        </p:nvSpPr>
        <p:spPr>
          <a:xfrm>
            <a:off x="111125" y="654685"/>
            <a:ext cx="2159000" cy="975995"/>
          </a:xfrm>
          <a:prstGeom prst="flowChartPunchedTap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 anchor="ctr"/>
          <a:lstStyle/>
          <a:p>
            <a:pPr algn="ctr">
              <a:buSzTx/>
              <a:buFontTx/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走进背景林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75606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西游记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为明代小说家吴承恩所著。讲述了唐僧在三个徒弟的帮助下，去西天求取真经的故事。它是我国古代文学的一座丰碑，被尊为中国古典四大名著之一。</a:t>
            </a:r>
            <a:endParaRPr lang="zh-CN" altLang="en-US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779662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吴承恩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约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1500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-1583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，字汝忠，号射阳。淮安府山阳县人。中国明代杰出的小说家。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学生默读课文，要求：用自己喜欢的方式认识生字词语，扫除字词障碍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读准字音，读通句子；借助自己的阅读经验或联系上下文理解文中的词语。遇到难理解的词语，可以根据课文内容或结合字面意思猜一猜。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学习生字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719864"/>
            <a:ext cx="85011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芝   遂   迸   涧   獐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猕   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猿   耶   挈   瞑  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窍   楷   镌   挠   劣   呵 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01747" y="1203598"/>
            <a:ext cx="1086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zhī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87824" y="120359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suì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120359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bèng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77566" y="1203598"/>
            <a:ext cx="1164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jiàn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1203598"/>
            <a:ext cx="1638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zhāng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65198" y="2338908"/>
            <a:ext cx="76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mí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58322" y="2338908"/>
            <a:ext cx="1380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yuán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1960" y="233890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yé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2080" y="2338908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qiè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0192" y="2338908"/>
            <a:ext cx="1421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míng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1187624" y="3407039"/>
            <a:ext cx="1137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qiào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2483768" y="3407039"/>
            <a:ext cx="993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kǎi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3491880" y="3407039"/>
            <a:ext cx="1279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juān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18"/>
          <p:cNvSpPr txBox="1"/>
          <p:nvPr/>
        </p:nvSpPr>
        <p:spPr>
          <a:xfrm>
            <a:off x="4716016" y="3407039"/>
            <a:ext cx="107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náo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TextBox 20"/>
          <p:cNvSpPr txBox="1"/>
          <p:nvPr/>
        </p:nvSpPr>
        <p:spPr>
          <a:xfrm>
            <a:off x="5942390" y="3407039"/>
            <a:ext cx="717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liè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7169682" y="3396409"/>
            <a:ext cx="5706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36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5" grpId="0"/>
      <p:bldP spid="16" grpId="0"/>
      <p:bldP spid="18" grpId="0"/>
      <p:bldP spid="19" grpId="0"/>
      <p:bldP spid="21" grpId="0"/>
      <p:bldP spid="17" grpId="0"/>
      <p:bldP spid="20" grpId="0"/>
      <p:bldP spid="23" grpId="0"/>
      <p:bldP spid="24" grpId="0"/>
      <p:bldP spid="25" grpId="0"/>
      <p:bldP spid="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8351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理清层次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987574"/>
            <a:ext cx="8424936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第一部分（第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自然段）讲石猴出世及他的生活情况。</a:t>
            </a:r>
            <a:endParaRPr lang="zh-CN" altLang="en-US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第二部分（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自然段）讲石猴和群猴一起寻找山涧源头，来到瀑布旁，石猴第一个跳进瀑布，竟发现了水帘洞。</a:t>
            </a:r>
            <a:endParaRPr lang="zh-CN" altLang="en-US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第三部分（第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自然段）写群猴进入水帘洞，拜石猴为王。</a:t>
            </a:r>
            <a:endParaRPr lang="zh-CN" altLang="en-US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读懂文意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00114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那座山正当顶上，有一块仙石，其石有三丈六尺五寸高，有二丈四尺围圆。四面更无树木遮阴，左右倒有芝兰相衬。盖自开辟以来，每受天真地秀，日精月华，感之既久，遂有灵通之意。内育仙胞，一日迸裂，产一石卵，似圆球样大。因见风，化作一个石猴。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2" descr="data:image/jpeg;base64,/9j/4AAQSkZJRgABAQAAAQABAAD/2wBDAAgGBgcGBQgHBwcJCQgKDBQNDAsLDBkSEw8UHRofHh0aHBwgJC4nICIsIxwcKDcpLDAxNDQ0Hyc5PTgyPC4zNDL/2wBDAQkJCQwLDBgNDRgyIRwhMjIyMjIyMjIyMjIyMjIyMjIyMjIyMjIyMjIyMjIyMjIyMjIyMjIyMjIyMjIyMjIyMjL/wAARCAFAAe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rNpxRtPbNPI4460mMAc968A+zuNI+tAH+cU4A4z2oPH1oC40Lx3pcH1pcHNOPv0oC5GB044NOAwemKdt4PrR060guN280AcdKdjnpS4JBPOPagVxhHAwKUKPX60/GaXaPT86QrjAuKB0FPK5HHFKF4GBmkFxoXNCnHB5HpTwvHtSbQRSauS2IU4JXmm4GM1KMgg9KUorZIAB9Km9tw5rEIUmgKMdql25pu3PtRcLjCDjik2nj6VJtHNNK+9SO43B57e9JtyO2fpUmCOlJt6fypXHcbjpxxS4znvxSkZOR1ox0OP0qbhcTg455pTS87etJx3qbiHHlV9uKbn8hTs5XHp60en0qU7CDop6UADaR0zSkcUnGD70J3AYV9etIVyOelSdRikA9eTWiY7kZGOtOQbVL456ClC8496V+QFHQd6HroDdyMKTgDqelSTEACNTwnX3Pc0qAIC2eeg+tMxzkmnbmlr0DdjccYxUmNke0H5n6+w9KFAByecdqacliatrmdugPUYRgcnn0owR9e9PK5wTyKUJxuYkKKptLcdxioW6kAdz2pWYKpSPgdz0JpzNuGBwB2pu3PIFK19ZBvuRkflQVIB461KB69e1MIqr3KuM6DFJ0NPxSHGKqxVxnbpSfXOPWnlQB7/WgjgUwGEZPSj3pwxk4xRjOeaB3Gn8aQ+mad05NGMA+lAxpx2owCOtKV6Z/SjA4zRYBp6Hijp1/OngUhAOOtAXGj0GeP1ox604A0mNvSmBZxkmlC8Yp5UEE44oxTMLjAvApQv4mnAZPI5pABQFxCOR0o2nNO24JwOKMcdfypBcaAccGlx60oXjpzTgMfj60hXGYJPvSgEe+O1PC4Bzn3oINArjOeRj9KcFOPWnbSQTil2nBFIVyMD0p2Oc08A8mgCkK4zaCBxSkDHTgU/GOvIpQv8qQrjNox9aCMY4p5Hf86NoHp9aQXGEbuD270hUjg0/aMDqaTOevSo22C4wj8T7U0j86kK49/aopZY4gpkkVAzBVLMBuY9AM96V7juBAUAZGe9G09f8AJp3rSY+brwahsoQeoxijBz1/Sj6fpS7SRUtjExijGM/ypwUnAB/GnYwOwAqGxNjcdqQjnmnKyvGHV1MZ5DKQQR9elOABIwcg9DmlexPMNZcdv0pvQn0qVlwpBwKy9ZmuLbTmktSPO3jaMA7jycc9jjn2z9aIMObQuoQQSpBAOCV5wfSnYB9eK8703Ubv+3LeSKCQG4mEsaOCqsZMKztjg4US4wT0yfb0bHJGetdEo8vUUZ8wLhcn+lMA56VIemOgpu0dh0qV3KTAjJwMYFNCgA4FPOOtBGM/5zWiC40rnik28E/lUmO3agAAHoTVDuN2YALZprZbn9DUhGcdqAuf6UWtqxXIgmcYpxXAJqUKAODzUZGTSu5D5rkTZ/8A10hB9qlI455HekKn8a0RSZFjjkUhH51IR69BSEemMVQ7jCuR7fSkC9v0qQKWPAGfWnZWM8cn1PQVLl0W4+YYIwvzOcD07moyBk4GB709iWO4kkn1oP4ZppNasFcjA9aCBjgZFPwCM0hx1/lVFXG7RkCkxznNPIzx/Kl280BciIycdu1KBjp1p5TtTQOvPWgdxMflSYp+3n3FJt59x39KAuWuTSnINOA9aOxOMmqsc9xo9PfigDBp3bkUDntSC4gGM460uMUuACeKXaM0CuNAwRSjHSnY9OOKXHIpCuNxx1PNKV5xnFKFz1pQufx4xSFcbt6Z/CnAZ4xmlA9CP8KULzSE2NKn8KXacYFPC0YJzSFcaFxzg/lSle2KdtOcjmlC0hXI8Y7UEcHkj1qQLx7Gk2np/SpYXIz0pG6+tSN0/Cm4xmpY7kZBAyKyNWsbu8ntmtvLKB13B/uoAwZmI/iyBtwCCM9cE1tFR2FMI69vxqb2d0NpSVmRkd+fxoIUEAkDdwAT19qfjnn865rxjceRZW0UqRSW1xIY3Vn8tw4G5XRs4VlK9wc5FRH3nYc52V0dANjFlDKWXBZQQSuemfrUgU478e1ef6DqF7aarcT3ZYz3MSvtdsmUL8u0nHDYCleuCxBJycegW8sVzbpNBIskTDKsv+evqOoqZ2TsmDcl8SsKFPPp61lavrVvpsTxsUaXGGVydq5HAbHJJH8I5PsOasJq1vNbXDI/lXESO3kykK2VzggdwSvb8ea5eFEj1G4udomeF1ggVjwGZSzyMffuevX1rPVBH32YWp6hdwW0UkNnLHGmBJM9oArKOhyQSD2x9ea6nQ18WQ28SPZWX2dmPk2806pIqnLBQR3AzwRkAe1VLTV7uC+FpJcQTK4G1HILDcpZQedxBUMc5PYNgkUalLqT6tbXK3EpkgRnijjwix5DAkZIJJ+VTyWwScEDFdEISXuSikFRtwvG1l/XQ7CGfzYYjLGLeVyyiFnUncpIYAjhsYzkdqx/EV1HAirIwVYUaV29Nysqj6nLH6KfWqlpcr/bFo0wldrWB2kB5kLsNu0KMAEkscDA7njmq0BHiXWYEBDW6lbu7OOO22L6DAHvtY9650k/R/1+Qqd07y6a/wCRN4a0S4in/tG7gNsEQxWls33o1bG5iOxOAMdcZz1rqcYPt2qUqCeevNN2469KvmuU5OTcnuRgZHv2z3p2OR3NO2k9aAM9vpVphcbgD14pcAr707bz70ADn61omK40LzyaNvNSY460oXnJ4FU5JK4uYjC7ufSlACnoAamSN5ZBHGpZj0A9P8KiIO5geCDhhUL33qSppuxGV/IUw4A5IA6VM+1VLZwAMmkur6xsNtuYJJJZYl85lZSyK7bR1YEDJ/hHpWrfKhTq8tlbci2/LwaCvBqGwZ5bXczFgHZVfHLqrFQx9zirIU9zj3q7mqlfUi28n60uzGd3X0HWpCCvTk+tMKmp1ZSYwsSMAYHcCm7SMd6l2nt1pMcVSSWiHcixyeO3ejGP89KeVyaCMCqKuR4zng0hHen4P/16Mcc8CgdxhHTjgetGM0/HXjpSHpTC40rzmkCjrTyMZzRgY4oHcZ3+tG0dMU8KPSggdSeaAuWiBjg5pMZHHNPCijZ0wPypnPcZtNKR65p+3nijYPxoC4zb+npSjOPWn7c8jHtRtOeetIVxoBH+NKPQ8e9O24+tLiiwrjQOOfSnEc5xilC8f4UoGOelQ1rcVxoXmnADIpQPmxxTsDpjmglsYFzgcUoA4/pUgTnnrShe+DmkTzDACOOMijb8tSbRnPekC9KTFcbjk+tJjB/+tSzOscbOwJC9lHJ9h75qJZ43mMO2WOULuKyIynGcZ5GOvpUPUOYUj0/OhlPB7VKVwTTGUYyKzcu5SZEVAOPSmEden+NSkHHJqF3RSF+YseiqCSfwFS2WmGBioLmztryNY7q3imVTkK6g4PTI9KljfzE3AEEMQVOMgg4I4p44zgdKycrFbmNN4Y0yWQvGktuzA8QSlVB9Qpyo/AYrKZdQ8OymSV1MLEAXSr+7f0Eq/wAJ7bgfof4a68ZxTigkDKwVlYEMrDIIPUEdxUe07hztKz1X9fccLqs1ndSOskCs8zriAkEK7HHDHja33geCDuBAyM52mr9g15rYTpDaGMSsZQWCMOFGB1yW249CfY11t14VEbNLpcix7lw9tMSYmHoOuPYEEDtise3tY9O1ZZ4oJLDUYxlomy6SL0J5OSD6q2PbIp+0UU2v6f6G9OXPTcIu/budFpmnWU93FHMqJLany4ozgqhxnCNjPf7pOR6Veuw0VpJ59vFHtuRHtWT7yFdwGSByxwuMd65R7jU4xeLDfylJ5zMqeUreUxIPysSDgYBH096Y483UEMYvLy+nYAT3TjKn1RASFOABuJ4A4x1rRVYSh7zuzleHq3vsifWfNm1A21ujXF1cI0PzhQzKcFgxA4RcY/A+tbui6NBotgYIiGkchppDxvbGOB2Udh2+pq7Y6WmnpuIDXLjEknc/7I/2R/8AXq067eSDXNGfKrIHUTShHZfj5kBXIo289808jr/nFBAHPbFWpBcjINIFJ/pTgMH0pQMHB7VrFlXG9TxSgEUo9M8YqQLwCc1o5qKJbGheOeOPWp4oHnJKnYgPLnp+HqahkYrGx9jV24nCwAOwCrwzHgcf/XrNt/FIxqSlokIWit4jHCOD95m6t9fasG3nbUdSnnVz9nt2MKbePMbqxPqBkAe+fSn63qQttOmljYM2z5SpzljwAPqal02yOn6Zb2p+9Gg3t/ec8sfxYmtaK5rzY4w5fmOuITPbvErtGXUjeoBK57gHj86pz6TFcSbpbi7kUkF0ecssmDkBge2eeMVqFaQjpxXRcuyepBHCkEaxxoqIq4VV4CgdqU9eakK8cdqTbx0z9adupomREc0hGSSKkKjqaQqfSnsVcjx6cAUAdsmn7QOaQ/kKe47kZUc5NIR7c1JtApu0inYq40ggf0pCvfFPKnrmkIyetMLjDjsKXA7U7BP1pCD+NA7jSPWg89M07HPT9KMHAwM+1A7jSAeeKQ9Omadg59sUCgLlvae/agLwc07aPxpdvtVHPcYBjmnEYNOA6/5zSgDpj8c0m7CuMAx/TNKBwPSnhR2x+NG3HUVKkmK40Dp1oANP29KXaAenNMVxuO4/GnBfoacFHenY9c1JLYwLg9R1pwX24pwAzn8xS7c560ibjQuPWlC5/nTwvoe/FLj/AOtSJ5hu3/OKCvy8etSBaTb6fpUMVyhfs0NuLgYKwt5jIeN2Bxg9Mg4IzwSADisPQbi4udZuhdOzssGELKAwUP3C8A89uK6mSNXUo6IykfMrAEEe+arw6fZ20rSwWsMUjDazIgUkZzg496hrW44ySTXceR8uRTCvH8jUxXAP161ER2AqJMtMjbkc8fSod22VhjqmMj6//WqRjzx+eaqyzBfNdhwoAB/An+ormqNpGiRz97qZ0TVN8is1lcfeVRko3TKjv7jvT0m1nWgJ7SZNPsTzG7LveUeuARgfiPxHNVPFmih9NWe3ZkkhAMy5J85cYPJPDcnn0+grc0aBbfSbdI5vNVlDhs/L83PyjsvoPSmpRUE1qzWVpJSRSF5qehkNqjreWBIDXkSbXhJOMuuTlc9wTjvXRxlXRXVgysNykHIIPQ/So9iOjJIoZGBVlIyCCMEGsmFJ/DXyKslzo+flxy9r3wf7y+/b+eTkp+pk9dDoUTODj61W1TTYL+xZZlAeMM0UnQxnHUH+Y6EVas7m3vED20ySAjOF6/iOtS3ahbGdpCFBQjceBkjH51mm0zBzaku5y9rp9uVuZboB0ikaNQzEAbepOD749Bg1FYQwxeKYPJcNEGIUg5xuU8Z9v5Vq2xid7m3YKzpcO21hnPzZBA781WXY+uCWIbim0kqeCwznn6YBrOLO/nlJzT6pnRunI4NQuAMseAO56VS1DVRCsjeYsaqOSeP15/QVg6Vbtrt8Z7lS1tbsGO8li8vBC5YngcE474FVFdWcsKMuRzlokdKVGc8/jTCeePwqy4xnqM1DtAGW9KIz6hFjCAozSAZ46Uo+Y4xUqrtGWIrf2nL6lN2GhP8AOKdnOOM0mc8DpTgvp1rWnFt80iSNlDBVz95lH055P5A1y3jN1ns5vOgdm2IkBZW2l3Y7iMcEgbRzXSzTiCRmME8oVDhYkLFmbj6cAHv3rC1BG8Q6hp9jJBfWcMbNO7yxBS21cAKTkZy34eldMb867Gd1zXZXtoEe70jSkbesJ82UdRiNdwB/4EVrripxxVay0uxsAPs1sqPjBkPzO31Y8n+VXCuM1otFYqU+aVyMqcdDim7T3GKlKn3FIU5Jo5lsg5iIr1FNK9TxUxGCaYRkcnrVK73KTIyODTCGHXrUxwOBzzTNvtiqSLTI2B6D9Kbt5JFSbTik2k9qoaZHtyfr6UmOtSYOORzTSMdsimVcaQOvb0pCOop5XnJFIRhuhzTGmMxRt5xjn1p5GeCOM0mAPXPSgdxh9v5UBc04gc0EenNA7jCCaMH8aeFAGOOKQDd34oBMuBRt/GlAAqQL83akCn0qjmuMC0oUZp+ODkcClC4OKQuYj28cD2604LgU8KB24+lATuKTSe4nIQKeSQKUL1/Wn44Hr2FAXHp68VDj2JuNCk9vzpQoGfQ08L8oApwXgDNLUlyGADFOC57U7aR/hTgvGM0rolyEC98c/pShT1p4XHrx+tKF/wA+lJkcxHilwAcDt7VIF47UYwcAdKlhzEOOvekOOTmpSvHrTWUgdP1qGNMrsMHj61E/XFWHGCR+lV39ulZSNo6kDkA1j6ra3bh3tXWUHlraQAB+AOD2PHfith85ORUBPrWEmdMHZ3OOfVJ7iB9Lgsb6aYSKJklXJiBPQt6ehP5mu0Ea4AjACjgAenpUR45qSPKnIPFc9SS+zoXN38iZF9QeKtxKQcjIqOIB1wRgj2q0kZGM9KxTuzjqSM6Xw9p87b1heByc5gcqM+uOn6VBLoFnbhJJJ552DKyCd8qmCCzYAHQA/iRXRIhzxnNYmrytPIlvD80k7bIx/sA4z+Lc/QCtW3GNxUatSUuVS0MWGwm1m+nFsFRA5Z5JBwu4nAA7mt6x8NWtk+9pppzgDDkAfgBWvp+nx6fZJBHzg5ZiOXbuTVoIOB1q40HFeZNfHym3GDtE5TxNHHBZRw29upmlfCAAZYkjAq7p+nJpunQ2ysGKjLsB95zyx/P9MU68NudbWedxttEJA4++cjP4DP503T9TXVHuBFEQkJAEnODnPHIHIx+tZTi0rFOU3RilstX6vb+vMkZNxPtULLlsAcCrjoB8oHOPwFRMojHIzXNz2FGZBsCDPGajLljgdKV33Hk4FR8YweTXTSXVm6XckU1IvHGKqTPKsY8ldxJ59R74q4ucDI57+ldqkluTIeFxTiQqkkgY5JPAoAPSsvVr027SRrtURQGZnKhiOQo2g8bvQngehrWMm9jFvWyNASo0qIMkMrEN7DHT25HNS7fw+tc14VubvUbh765LOVgWPeVwpYnLAHoT8vOOhPauqxzjtWzptfExXs2iHb7ZI/SkK9AAfwqbaccgUhB6HkVat0HcgKjNIVz9KmKjPP5UzaM4qilIhKj8f5U0j/69TFeMgU0iqLTItvfPNMIz0qYoB36dqbtAplJkRB6Gk298H8Kl2jPJ5700qMHHWmirkZHHFIPpUhXjNBXmmVciIGeRiggZ7+lPK5IApMDnGTimO4wgbuKTaSQFBJPAA6mpSpNX9Ktw7POw6Hav9aunDnlYipUUI3Kh0662kiINjsGGaZb2M1wpeNRtBIJJxyO3rmtia8VTsjUH3PSqrXTtkDCgnJ2jGT611+whcwjVqtbEe0c5pQncY607HFGO/p71x2HcbtyevGOacF69celLt4xQB1xjFIVxAp7U4KR14PvSilxgdfzpE3EAzTsYP9OlKBzS9vSkS2AXgYFKFJHIFKBzinAdCP0HWpaJbE2+g59acACM0o4PTinDgg1JLYm3gHBH0owQO3Xmne9O46+9S4k3I+Bjt+FKR9KftGOO/WmletZu6Fe4089+vao36kevepCMHBqN196zci0Qv1Of5VXfp9adeXAtot+zexZVVQ2MknA57VkXepzxD5ltIs9CWaQ/kAv86ylJHTSi5PQuOcZPeoGIyeuKybHWo3urpLq9jUBUKedtjyTu3bR6cD1rRSeKdC8MsciZxuRwwyO2RWM07XOpRcXZjgef8alTB4/MVECBjAP1qaM4x/SuWQ5bFizZ33ZBBB4GMYFa8OSApGazLWaKWZ4lcFo8bwO2f/1VrRLgCtKcLs8+u9dSwseBkdKy7q2CazaSgZxIBn2P/wBcmtYsI42kIJwCcDkkVEyxX8cbxuBJGQwGQcd67Z0OaKjH4tGl3szlp1HF3e2xaCUhX0qYrznFIRxnHNejLDpHNzFI20aElY0BJydoGSaa6AAnqT2q4VFVGkR2ZUcEocEDqD7152Iom0ZNld1Crk9/eqErMx/xq7MCfX61TbCkZGa8eUeVnbSKrKT05FATB5PNPeQnOOB2xUIOT1randnUrtEoYDoKkByOOncVChx2/CplOQCBXZTiiZIlDKiFyeFGSfauT8SwwTyQRPM63Ny6wmMNwoZhyVHUjdgZ9K6e5inmtzHBIsblh8zLu2j1A71VsfDWm2sguDCbm5B3Ge5O992cgjPC8+grshumY8yjdmnBbxW0UcECLHFGoRFUYCqOgFSgAnkE4/WnKAPw9aXv05q0+5iR4B60hAweRipdox0pNv5etUmh3ISB05+oppHoRj271MVOOcc8U0oDVopMgK8/SkwfwqUr/nNN2j3H4Uy0yEr9PxppXj3qYpwR600ryapFqREV4wR+XamlfbFSleOv50hQnqaZSZEV5HHWkxnqM1IQfx9aCvrzTKuRYwp4pCP/ANdSbeCeaQKzuERCzHoB6ep9B700m9g5kiMjAJ6YrRhLW1oySOAzjKgA5GccE9PSm2dmkplMyhghAAzkEkZJ4plyzq7hVBPbPQeldlGm46sxnJVHy9hkjoi7iQB6mqxuPMb9x5bn0JwartPN5xjeVo29GAI/ShyWJjnQLIASGXjpVOXRHRGnbc2Bkjn8aMZ/A04rk9fxoKmuOxy3GkZHTvTsfp1pQM8UuMtgE0hNjdvHoacF5zinDPc0D09KLCuJgfjTgO5zmgA56dKdjjipJbExin4GP1oAyD6YpQOPl796ViWwAPHPOO1OGcZ4pQCPoKUD8cfpSaJuJt6elP2k0Y4pRgipsTcTH6U0jK+n0p5HP0PU0mCaloLjGHoM+1Qup65/AVOw9eeKjYVjKKZcWYeuPstoscFXMg99qsR+uK871TVJdNy01s0zFVzMEVwNoOevQ7iT+Vb3jLxHYWurNYTXcUbwwKGVjzlzuP8A46q/99VycmtxsrNb3cMgY/dDBv0rJ05J7XX9dT2cDTvT5mYv9si41GNggeKGHGJFwcgHPFekeD3jl8LWsuwJ5jSthQOpkYf0rhHu7Wdkg+ybrmY7EWFcsxPpivR9C0uTS9CtbGR1aSFTkr0GSWx74zjPfFLEcvJtb+ma4hpWiaCoGPyt781majfXMamOzBIH35R29l/xrB1bWLqZWQoYbfJwFJJcZ4JPp7fzrJg1a7WZTE5EYYA5OVBPb3Nc0aDXvbnTRwbspzt6HXeEp3TXZ4XV13w5APfaR/ia9Dhxx79q858O65JJrtvbzxqfNUgOBg9Cf6V6JCyBc9K1h8V2eRm0Ze2u1bRF1PegxRuysyAkHhscj8aajoDtLDPpmpQ3rXrU7NWZ4bvckJH/ANamMwUFjwAOaXP5VTu51X5M8Dk4/Qf1rWc0o3FGLbsQXN24T5nCZHRB82PqaqafIrzXKqgAQKcf99c/WoZJJpQZNgAYZBLdfwFR6VLuvph3khB/EH/69eRVquTWmjPRVJKnK39amhMBzzVKX1zn3qWe9t1ZkaeMMDggnGPzqDzY3QOpDqRlSDkGvNrRaZVNNLVFd+D15+mabsOenAqLUNTt9Nspry4YRwRDcxPU+gHqT0ArNsfFOkamF8i/iSQjJimPlsPwbr+BNVTp1GuaMdDripNXS0NpEPfipkGOM5NV1O4AhgQeh65qwnvxXTBS7kSJlBGOx/nUyqCKiReen/1qmAJH/wBauiMV1OeTHBcYIJzT9vPT8qQE9sfhTLiX7PbySlWbaudqqST+X61skl0MWyXbjmkK8c5/wqnpeoR6ratcQE+XvZAw+62OpU45HbPqDVwrycZP9K0T6g7p2YhXjj1puDjGMGn455PP1phUYGM/nTVxpjGB7/nTSpz6H61IVxnAppHPNVqWmR7cd8+1MOPWpfU8YFJ9adpFpkJUZ4/CggZ4zTz60Hn8Kdpd/wCvvKuQ45P9KNvJz361If0pCOnrRaXcdyM/IpJxxyadc7rWGK2hANxOQCc9WP8AQUMMoScdOuKlujs163ZsbckZ9yvFdeHWjE3dr5v7h8aR6Z8plkl3/wCsz/Men0qC4mti/mC4i2kc5P8ASjUdwaY9CB/SsLALA9fStqlTl0SLoUfae+3qOu5BPMXX7uMA+vvWvbWDMLO4nZABztJ5I7H+XFULCz+0z7pFb7OmdxBxn2//AFVcvL+GJ1Q7iAAABzgDgZqYLeTNazbapw6Ghjn/AOtSgA8Clx60owODXMcVxoOScUAD0z7U7A79P5UdAcmlYQg/E0o+tLx6048en0osIaOuacBxgc0H17+1OA9TxSE2IB3B5PSnDqRilAI5zRjB9aViRQOSMninADGc++aACOnFL9aRLAAHnFOA+XpzSY9BS7ccHtSaJE7+vHekxz39/WnDHFBqGgMvT01Vbi9bUpreSNpAbZIFI2IM8MSMk9PXnOOOKuN+We4qYj1NRsMgkdPpUS1KjoUZ4IpD88ET567kVv51j33hzRdQB+1aVZyHH3vJVWH/AAJcH9a6BwP/AKwqs6np1Hasm2tmdELXucxY+FNF0nUPt1jZ+VMEKL+8ZgoPUgMTgkcZ9CR3pddujZaRcSK22RgIkI67mO0fzJ/CtyRfXr71xPi28WW/gslYEW6+bJ/vEYUH3C7j/wACFZWc5e8ehhoOpUjHuYV1q00ERjKLIuOjcVnvcwyWImQrFHggKSAFI7fmKZcPvn+lQWrCK6aBhmOcblBHAYf4j+VVGEdbH0sopO8euhtWl/8AZNRsLxc4RlY47jIz+hNetR38B3TeagtYeWlz8pPsfQdz6/SvFIPO1K8Ftax72jO1juwq59T+HSvQ/tkuk+GFWZkMsUQT5ehPRcVz1Pca7nkZnSjVlGz12OygvA6xsCTv5wRkAH37cVNZajBczMighueg4IFeX2GoyRxB0m+bqy5/pXQ6fqKRxLLHMPMU7vx9Pf0oji5qSVtDy6uXWTsd1NcLBFuOCegHqfT/ABrGklM8wty5BwS5HWqlzquR5shXzMYCq2Qntnv9e9V7WcrbvcOTul4BPp1z+PX8q6atbmlydOvp2+Zz0cM4R5nuWbqRRaxqHKKC2DnBxkj+VYV1qiwXEZtpDvwYyF4JB9+31qLWLkx25LvnBIUDjgknn1Ncnd6gIyGDcjsDzXM251EorsezhMHzRuzevNZYSeVGwCpwXxx74HpVz/hLtM0/QbWW4m3zlCot4jlyykqSeyg4zk+vGa85vtTPOZAi+gOWP+Fc/c3rOGCDaO56k/jXbDL3PWrp5HdWwNJxSk7W+9mv4m8U3mtXH75wI0J8qBD8kfv/ALR9z+GBxXMm8mQEbgR7jNOnhkjAdl+VvTt9ak0iKGfXLGO5dUt2uE81m6BdwLfpmvWhFUo2irJHNVqeyjaCske9eE9NOk+GbG2lwJVi82bPQM3zN9MZx+FdAo4B68Zrjr7WTqKMzRtDpxPCOMPcc9x/Cv8As9T3wOCeHZJr3U/LtJpre2ttstwqPlTnO1ApyF3YJOMcD3FeE6bnJuUtXqeXOlPkdSR26biKlUv2ApFHr1qVen4dPSqjTfdnFJgN7c8Z/nTwH3ZyAcdfSkHGAD+dOz0O3I+taxiu7MmxiRCJAiKqqvAVRgD8KcVLYyaUsp6frS8E5BAz71oox7iuMwTxx9RTcZ4qU496jIJye2atQQ0xpAHSm4BqQ5x29aZ34AqrFojIGM80hX5hmpDk54+uKTk44NVYpMjKjsefWmYOf8alI5zTeAemPWmUmMIxSFTjqPrmpMe2OOlIwHJFFh3IyvUe2MU6ZFvLfynOJ1Hyt/fA5BH+0KCuPxpCoPBJH49K0hPlY33IPMN3A4k/1sYAkx3HZvxrIZGWUx4y2cADqa1pflv4JAcGYFXA6HjJ/IjNUw4iubq5IBMYwvsx4/lmt5pO1zpotq9v66F2wjaK3mtGZTJnzAAc4zwQf0/OoZk8lJHcYVhghh3xisW2a6vLwGF2RuSWBxgepqa/tNSeTa7SXCDhSDkfiKhYhOOiL9hapaUlrudUQOxp8cTSnao/E9BV+OCNEC4BOOpGakRFRdqjA61Sod2eM63YqmxOM+Zz6Yqu8TIdrY49O9anGenNVbqN5XjVUz1JOQB2xzVToq3uihVd9SoFH19qACen60uCGOQQR1B4o6nNcrTNrgB2pQpxjPel6kY4oAO33pCuKASMA9KX8sUnUf0p3O7n6UWEKMg+/wDOgHjrn2oHNA6dO3WlYljs5/x9KUmkJAOScAdTTfOQHhxn25qJSjHditck/Kk6561H5oP3VY++KXe7ZwmMeprP2kemoWYpHXgUxhxjn8KcRIR1A5+tNZD3Yn6cUm29kUiN+/PPeq7j1OaslB9e/Wo3QHtWclLsaxZlahO1nY3FysLztFGzrEgyWIHT/PSvLZQ7o88s6yzTMZZJF5DM3OR/s9h7AV7AyEngc+1ee+LdNttKuluYHRI52JltgfmjY8mRV6hf73YHnuaIRbuj1ctxFOlV9/rpft/w5xTBVY5Zic8mq95Ests4+ZWUblKnByOa0b232sHAJycYHrVSU+WREVVpHVsBmwq49e+eelTFPmVj6SVkrMxND1ObTLgXCn92QA6k43d+PcetdtqfiKLV9HhVRLBEH3SSTKBnAwAuD8x/SuLCWlnIxf8A0mUH5dy4Vfovf8ajnvJ7yQb2Lc4VR2rpq0YVJqdtTjhh1p7Tp0N1dcuInH2SILAOF3LuLe5PrUzeKL6GEAGFXYEnCDgdhXPtcuhEccjKijDMpwPVjVF7gyyMx7ngelUqbZ1TqU4tRaR3Og+JE+3SLqUhFvINzGNf4lHA47Hpmr1344vZSTEkMMYzj5SzAdu+M1wccoijLHqf1pJZztCk5JGTW1LC043lJXbJlChKTqSR0N14ku7wlZJDJnoDwPyFZkst1KxDERg9QOKz7eQ+epB5HNMurli5AYkfWt4xSWit6FqpCMW1ovIllaKJv+ejDrk4FVydoE0vQfdTGN3/ANaqzuW602W7KriTLL2P8Q+hqoo4KuJirt7f1uO+1uHfdhw2cqelW9Akjh1q3klDMqZKqGxlugGewy35VkiWNxuVgV65PFEN7FHcK7I8iDIKo20/XNVKDnFxPNliFdSk7nrVzO+15Wwdq/KB0GOgHoK7XwJZC38LW1w4BmvibqQ+u77o+gUL+teNC/aeEwRaneKWUhVlVWXOOBng16z4J1GOGzsrBWzaTQKbUt1RwMtEfyYgdiGHpXmywNShG8uoY+blBcu3U7dRyDUg7EUg5HTinjIOKyUTxmw3EdRn8KXaMZHP49KcOp5pu0Yz3znNVyfMgTaw6Nnt81B94x9RQWKdeQO4p6sG6NkUuVS0v/XzGQ5Q/dcjighgOHBH0qRlBGGGaj8tRkgkfQ0ezmttfS6/4A00NJbcQRn0xSFxnHI/CpApCgHn3NIQOgrRRnbRlXQzcvY5pCOMA8ZzxTiqnjANNMS44yPoaX7xdEx3QnvmkPHY/WgpIo4OfqKUKwHJ/IYqozk3Zxa+7/MY3gDAAzSYzkZ608jv0prtsUs2cAZIH+eta7juNJULliPTLVE88a5Kuhboq7h1/pUDGQlvuhy2xmABO7GdibuAAOSx/wAKzru5tV+WSaWZ+hCMSB7buB+QrV01FXkzanTcy0snn3u+3BdYwY4uPvHGC309T71W1Ro7W2Fqrh3JLyN6t/gOlVf7WkVPLtYVhTGPlGSR7k1V8uWdvmzk9yck0p1VJWhqd1LDyjLmnokaXh9fnuCRzhR/OtsjB46+tU9KtvIgLY++ePfHf86v7QOetZcvLocmImpVW0bYJOOOe49KC6rnLDOKhuGlLJHCQC5OXIzgfT1rDvoLqzmWRrjzY29VwQa9ByseZRpKo7XsWJ7yWSQgOQg4AFLa3jRP8zEqfU5qoDkZ7fWmvNHFgySKuegY4zSO72UbctjRuJkjBnZg6M/O0fcHbP5VKuCAwII6jFZrzKLCZTghl49Ks6YC+nwlsngj8Mmueqle5lKnywv52LRPB/pRwCP50o9c598UYOOKyMg/GlGMZ60mMduvSlwec0WEL1xzilycZIpMkn1x29aXn8RSsIGRWGGGQeeaAAF4Cil7e9Kepx1NTyK97aiD2FKef6Umcn3pR948U7CEweDnJppGAAR+FOzyaQ55BzmpaGRsPzphHXI/OpSM/jUE88VtbSTynbHGuScfoPU54HvUONylKxmaiq3Dx2RwVf8AeSr22g8A/wC835hTVQ2lpao5EEESuu1/kUBlPY+o9jUhZoopbicDzpWBZQchScBVHsBx9cnvVa7nhtG+ZBJKeeeT9fYUSjZcqO+hTbsjg9Us0066azt33QyKWt5ScnA6x59V457rj0NczMm24t89RJgk+6tXoWs79XtDEdqOpDxED7rDofp2PsTXB6jHNII5IY1VxJuZZGICMMhhwOoNQo2kpM+hwtSXJyS3Xz0/4BzFyyrey70aUEEAbsKGz1PPTrVaUyYEiARsnOE6EfhVrVYpYBGYZYpJXYhkiXLDj6k+vao7Lw/reoSKBYagyk4JWBsAfXGK7YpOPN0ObEV4qo4dfl+e4x5QbFXHBl7ew/8Ar/yqtFKVYEY610g8D+Irjd5WjXKLkACVlTA6D7zCpbf4aeJXkw9vbRDGdzzrj6fLnmkpRS3Mp17yTb+452WUMQ2TnGCKY825q7f/AIVZrMjDfeWEQHBIZ2P/AKDTh8J9T3D/AImViVzzkOM/pVe3pvqVLE6vU42J/LjMnduF+nrVdn3ydevFd63wp1Zyc6nYjsMB+B+VKPhHfjBOr2gx0zG1U61PuTLFKyijzotzUMzK5CZGR0P9K9Lk+FEgdi+u26gn+GFiefxpV+EukQoXuvEE+1fvMsCoB+JY0LEUu5yVpTmrRWh4+5aJnQZ4OOe1EDlX29j1r3YfCLwxfWbtFeXzzuh2TmRSoPY4C/MPxryXxB4S1Xwrqws7+H5HJEU68pKPUH19jyK6adaFS9jxZ0qlOSbJbN2e2VixLZPPevSfBKTz6JKlxNiJ5fMg2kh0IPLA9vmAI9wT3rzDSt86/Z0z5jMAuPVuK9QtJRYeWkOFWNQqgeg4p4ufuKKPfw/7yCb7Hq3h/Vf7RtDHcMov7fAnVeA2ejqP7rdfY5HatgYPWvNLa8ffDf2DqLqEHaGOFcH70bf7LY/A4I6V3+lanb6vp0d7bbgjZV0b70bDhkYdmB4P5jgg15koW1PKxVH2MvJ7F0ZPPWjtjj/GjBHB9PzoxyOvtxSSOcOD06+hNMMYOSMg+op5U7Tj86Q+/wClJwUtGNDBvDYbkHuKU/WlOAff0pDwMdqcY2VhjTx+dJj8xTivpTWBqikIQSDjtTcdO1P79RxQeCTimO4zGCB1o5xjJpx4zjp70Y56cDiiwxuOPaoZnVIy7YABU8/UU24u1th80MzgjOVTIH41iXN/PfyrFHCxQHiJATk/7Rqlo7m1KjKbv0HXM7papFH/AK2Xdgd/mPJ/IKPzqxaaHDGmbjMkh7A4Uf41Lp2myRzG5uiPP6Ko6JWpjrQ3d3Natfl9ym/UzW0i36x5jJ7MMj/H9adFpqIQXIb2UYH+NX/50cfj7CmpytYwdWb6jcYAAAwO1H19KdxnPYDkms64v1ZxFCxw38Q6kd8e3v8Al61pRoTrS5YIzckiOy8U3TL5ctmJnXjeDj86V57u/lEtztRF+5GvQfU96q6Sy/ZAq4Jyc1dFtNd7gJvJiXjcoBYn0GegHrVwu4pydzsqRpU5txjYfjjAJwKoecI76cSMFcgeWxGQBjjj0zn8ar3qXOkyxstyZ4WOMkdD6Gpo5LbUoeVG4dQeo+lL2l3bZmip2jzbpkVxdpHFHbxsWCqFUEjc2O9dNatGbaNY1KAAYB64rM0/TrWVJbdo0UuM5A5z9farGlOTbbHxuSQp/PP8qmUW9znxDjKNl0/U0ucgj8aMHj+VKT2yeaDjJOevasjiDBxigHknv3oOR9aCMduO9DELk56fnQTxwMGgYyCOtL2BHWkAdcUp6/1pBkgZzRnGR796BCjg5/KjI/HuaD7nHagk8ADrQIPw5o6UpYj6UhI565PpSsMQ4XkkdawtRvI7ibAyYrZ8DPR5en4hef8AgXutW9VvHhVIIm23UwOwjnylH3n+vOB7kehrEV4xdrAmEtrZMsM9D/X1qqdNyXM9jow9LmfM+hYmlCyqrFdsI82TJ744H8656Vp7++EUQH2iYnbnkIo6sfYfqcDvRdag826OFGkluJfljX7ztjgD0AAySeABmtexsxpVtvkZJb65wHdeBnsq55Crz9TknrWip9eh6XN7FWXxP8Cm+gWMQAu9Rvpnxjasvl5P0jCn9aWLw3ovLrodtz8zPdL5jE+p3ZOavz3dtpyH+Kc8n1J9z2FY0+o3N+5VMFR1GcKo96iStsTGnKpq/wATVjl06wURwLBHjnbBEAB/3yKJNXt1RXZnO4kDjk1jK1qCEdpLiRjghDhR+NMN+7swsrSNAowrkZOPqa55Jt2N40Irp+hsLfNJny7WYjoCQB/OiW5uFJUpBH/vSf4VhSHUZz87sQD0L4H6VJEt1Cc+XCD6sKnkZp7KK10J7jXVgfBubbcvUDkj+tMGtSyqfKS5l94bVz+u2mHU7qEYEkQI7IBSDUdRl6M5B9Bij2Y/Zu2iROJ9TmHyaffMPV9iD9WH8qeLbVnU5t7eEd2nuCx/JVP86gL3TczXaRL3DNk/lTTJa7gJbmeb/ZB2r/jT5I9iXGXf7kXTYnYGu9VCBRgi3RV/Vtx/lUUcmjW8qvHG9xKvSSVzIVPqNx4/AU2K5tRFIqRRDaNxDAtkdD1+tQPLpczZmgCn1jO2iK3SJVNfauy+kGnzyGS2ka0nY5LQPsyfdfut+Io1Wyub3T3tLyzt9Vs2+8jHy3BHQg9Nw9QVrKa3tMFob2VCegbBpIbi+s2DRXMcydCjNg4rSzXvLcmVCL2/E4S68LpoN411bQ3RXfuVbiMho/bgbWHXkH8BVmDUopV2k7W6HPIrtrnW7mNipjIj/hLMCRXIa3cRXqyy/ZYlkAJVwAGz15NdKlz6scIunGyWhPbXrQPvjfg9QDwa6LRvER029a9gVpElCreWq9ZQOA6f7ajp/eHy9dpHntnMfJIBwA3FW0vGQg87h3FXyE1OWrHllsfQlndW99aQ3drMk1vMoZJEPDD1/pg8g8dqm4+8B9a8d8L+M20K5ZZA0unTMWmiUZaNj1kQdyf4l79Rznd65a3dvf2cV3aTrPBMoaOVGyrD1H+Hr1rCdPlZ4tSnKlLlZMTnjrSFsEml6EUfKW9c1JI3qB+tJn06U48ZJGT703rjHH40WKA5Pr9KO3P14pce5pCO3U0wEA/GkIPpSkZz70uMdaLDuMIx/T2o7Zx+FOwB659qCMUDuMxg/pS8k9SKcBg+hpNoIz2pBcQjnikOecdemKfjP1+tIFIGPzphcYAMfTtUczeTDI4AJVS2CcZIFTAYx/OqmpOIrCUk8HA4+v8AgK0pQ55qPdg3ZGTdX8k0jIwURIBu5O0H3P8AF9K5nVNd2LJFaFizDDzMOW9h6Cl1e8eK3WIN8zZZgT1JrmXdXBO4NnIBz1r62jQhTjaKseZXxEtkd5pM6x70PALZ69K2lvPJjIRuM56VzB8tX8xDIh64IHH41NaWkc1ist48rmQM5JmYKqkkgAAgAYxXzGCpTrXjHofTY1wg1KS3H6veC4kCBgcHJAHQetZ9vdstyv2cNMy9Vi+bA9Ceg/E1MU02IF0soypOd0mWZj24Of1qtc6k8ULMqrFFGpbCgcY9O1ehDJpSnzVJaeRxVM2jCHJTR0ujXF5d65mRljt4AFMcZ3FnYZIZu+FIOB3YcnFa2mAia4X+5NIOvcEVznhG5cQCK4AFwrl5MnOWY7j/AD/ziuhif7LrV5EeEdhcA+xGG/z7VwVpRk/c22QuSSi1Ldq/9feanrnmnEn1pcjknrQMH5sc1xnLcaD0o6cYpx/OgYPA/WmFxMdMfnSZzz2p+KTg4zQAfeHFJ6EenTNKQM4H6Uq9aQCDpj19KUdaQfWgckYouAHjOKr3d3HZWz3E5O1ccKMsxPAAHdiTgCppHjhjaSRhHGilmZjgKBySfauUvtR+0yi7lDLCufs0JGDzxvYf3jngH7o9ya1p0+d+RdOm6krIhvr97fzLifa15N/CDkIoztUH0XJ57kk96yrq7+y6csZ3PcXLAlVGWbP3VA7k+n1qje3W13kmcbusjHkL6KP88mtTSraQXYurlT9uZcIh/wCXaPGOf9ojr6fd9c9XLfToexyxpQUVuXNL09NKglvb1lN4y4cIdywrnOxfXnGT3PsBUcN487T6hLgeWNsa+hPSq+tXgmnW0gO4Kfmx3b0/Csm7v1SEWcbq2Gy+3kk/hzis5vXlQU6enM92PnnLlmJySe/emhpJ0EajZH39/c0ltZX85BjtioP/AC0n+RR9B94/l+NXn0dRF+/v5hKejKVVR7behH1JPuKXs2bOpFaISNba0tzKzDc2VUnr7kD9Pxqu+o8YjTA9WNZmoS/Z9TitRdpMixndiPaUyeBwTnPJP4VDJIwbGTgd6y9la9y42lqaTajL/fCgelRPchmyzs3POTVBWZuBkt+dTLbyNyxCjPc0nAu6RbS5UN8qLnHJPJpHv3YAbyB6DgVGkUKBsuW+X1qPzYl6AHFT7MXMhWnJY5Oab5mTgc4ppvIlHCA/jTTfpjhRz6VSpoHMnhujDIWKMwKspHTOQRUDSvz8jn/gNJ/aK55C+wpr6nwANv8AKqVNXuLmEDNjkMB70Fzx7VGdRBzwMmoXvFcckD6VXILmJZZ229Tn0JrNuiGhfOTxUrzBvc/Sq0zboX44wapRJlLQw7KQrmIn5hlcfQ4q3uyD3NZkzGK7YjPOGH8j/L9auhgV9e4raxwxn0JS20ccfT+deifCZNTe+v5ElK6Uq4kRuVac4KlfRguSxHUFc9iPOYoprq4it7dDJPM6xxoP4mYgAfma+idB0aLQNDtNNi2sYU/eOox5kh5ZvxbP4Y9Kzqu0bHPipq3IaXPTNDevTv0o9cH8aMdQTXIcgDofp1pOM479qXAIOKO3FACAZxkDNHf1zSkfKaQjHA/SgYh9TgAetGxyu5doB6A5/wAimhsSDAJwc7VHbpmpXuECE7wCR8obj+dXFRSuxO/QjZXVtpTJI4I/lzSbwQME59CMGmGRy2ADkKcZOTSpukwWJwM4z1J6fhWbmm7Iq1lqPOeOxoJ49qUYxnP4etHOc5/OmAg5PHage36UAdSPzxS44x/KgBuMcD0/KsfXpC0Mdup+dzkj9B/M/lW0ffkGub1OU3F5K652JlV56444/HdXdl9PmrKXbUmeqscdq0VqsL3L26yPJuYMztgLuIX5c46DPNc1G5VUQoVATODxyTzx261u6zai3t1QSysWZYgHcnAJA4FZeoptuo2HRsr+PB/pX06VkeTVd5Ho2reHzbWO+S9ZpHdYkXZkEseep7AE/hWbqLK7xWw+WJRlgOygcVua5dCfUtmQYrNdo9DKwyf++VwP+BGuTnn3vK2eWG0fTvXnZVQ5afM93/SO/FYmdRe+7kckplfJwFH3RngU1LOfUriO0t0DMQ0rL/eVBuI+pO0fjUElyqxSSKrSLGMuUXIUe56V1HgeAy6tfXBJ/cwJEp92Ysfxwq13Y6sqeHm12t95xUneomZlvP5FxHcRsMEDP07fz/WuoedtQggurPm6t1wUA++vcfWqXiDRXtZpL22jLW0hLSqBny2PU4/un9DntWLbTzWzh7eTHpzmvi4z9n7stj7BKOKiqkN/6umddaa1b7AmcgdEZsMvtzwR+o96vLqkDdRKo9cAj/x0muUfWTMoNzZwTMB95uD+dOgvdPnbEtsbVieHiYgD+YrTmjLqcssCt3Fr8TtEdXQOjB1IyGByDTyBx1xXLpfvpEyCbM8Ux+XZ1l9wOgYcE9iPwq1od/dX+qagZpAY0SILCv3Y8l+nqeBknr7VaoTcHPojzasfZy5dzdIGe5Hp70H0B/AU7qeM5oPJ9qxJEx9KTpz7U4qCCfWjG4HjigLiHANISApZiABySTgADvSlgiFnIVFGWYnAAHck9q5LWdZivk8sOf7PznHQ3JHf2T2/i+nXSnTc3ZF06cqkuWIatqqXgDliLBCGRcYM7Dox/wBkfwjueT2rnb28dmMjttkYZVSfuL6nNSXt0xYSTnLH/VxEc+xNZJfzZS822RFOWB6MwP3foD19SMetdyioqyPbo0Y0o2RLB+48u7cEyfet0bt6SMPX+6O2c9SMaslxJaW8draq8uoXJyxHUf4AevbrWTaNc3+pkQx+fOOWLHCp6Mx7fTqewrpEjh0nKq4lvZ+ZJW4JA9v4VHYfzNUlfUU2k7bsbbWFrp9opuEilnGS0rqOCewJ7fz61XOt20ClLRGYekCBVrI1C8fVLwoGb7OnTnr71UmvGQmOEgIBjIHWpdk20VGlfWW5q3Gq3bZYmO2X1PzN/hWFd3TsJHeRmOPvMc00uzNuJJJ655qhqc/lWTYIDHgVDNbKCuVtPYzXBlOSWYsT644FaZfPWsnSwBE2OMcVdLgD15/KlYUHpqWhcBD8gIOKZJeOxOWzVMufXpUbOB1POKVh3L0dw7rKcnATmqrSjuSce9V4r9Ps10QT8qgHBx3qsLlpGxHBK/sqE5/IVMVdsjnReMtMMpOB2FQpHfycpp1yeepjYfzAqePS9XkHFky/77Kv8zVqD7BzPoNLtnrzikDHHXPrzVk6Lfoubh7eEf7cvP6Cs++ZbZokhuUmlZvmVYyFUdOpPOafIxSk0rsnDfSkLfhTAeMHrntQGx3OPzpWC48tyR196axBVl5JIpm70OaZNKsSZJ5/U0WE3oYl8hBDA/dOD9D/APXxT4HLRjpkcVXu5zKzIOjHDD19q0tG0u41XUrPS7Y4uLqRUVsZC55Zj7KoLfhWmx57kk2+h6P8KPDv2i4n8QToCkOYLTI6vjDuPoDtB9S3pXrBFVdN0+30nTbfT7RNlvboI4x3IHc+5PJ9yat4OK4Kk+aVzicnJuTEHekIwO5FO/zxQCfw96kVxpX/ACaQ9B/LrT/p0qszzNkhCqDkev48GkNakpO3JOc9gvU0zzl4BwfoQaYWL4LuAo64I5/WpdrSLl8gdlHamOyW4yJmUuwyOMc9jnI/So2ZdxyQMgAMOfwqYREY34IHRQuAak2rv3ADOOveoava4cyRCse4AuCAM4GccY71IFG30HTFScY54pAAcAdapJJaCuxuOnf8KDjoSKdtJ6gjPrQVx7Z7UwuMHHTv7c0o6f8A1qimm2ExxgPL12k8AepPb+tEM4mkdCjqygFgRlefQ1p7OfJz20FzIZdNNHayNbR+bMFwihgBu7EknoOv4Vxeu2mq2WnRySXqRMzhVhgXJAxyS56np0Heu9C5H8uK4vxNdeddSoDlIR5QGeN3Vj+eB/wGu/K3N1uSO27MqztF6nG29qs7eZI8ks6Nkl2POOQcVBqkZaLeACV+YD/PtWnaDE0jE7VDLn/x6obuI7SpHOORX01tLHmS2ubl7eGK3dpJQzFmBYnAZ2OWb8ycVnSabd3mnzTJCBbqu4tKdoYdflBHP16Vo6b5d3rZcqGtrGNnAIyAx+Vfx+8fwqLUdVlu/lMrLE8iqVB6jcM5/DNZxTScY6WOqSi1zS+RS8RSBWNmoCxLMqBFXao/iJx+Fdj4Ai26PdznrLdsBnuFVV/mGrhNTxcXn2je2WkZtvGCOQD7dTXpPguMp4Tsyf8Alq0kn4NIxH6Yrzs3fLQUfNfkTSfNVbNwEjv05qlNpGmzsZJbGBmJyWEe0n8RitDA7frSFcDgV81sdyk07p2KEOkabCxaOxgB/wBpM/zzXJ+IILAXGdMx5gcpOuCsSY6kNjGQeCFzn2xXbXEyWttLcyDKRI0jfQAmvL9VvBBDClxMqFj8wP8AE7ZJA9TnPFejgMHDEN8+yD61UpPnjJ3Ea5dIxGkryFV2737DOcKOw/yc1r+DtRjt7q+EzYjkZAxPVSq5yT6fNz6dfXHIyvcLewq4CRSKxERX5hgry3oefu9u/PA6Dw3ZX8tndXVsgnhS5KmJWxIpCqdy+vXp7dK9bMVCGF5YLS6Rz4Z+1r/vXv8AmelAggEAEEZHOQaXoc9a4631t7EmJWKL3ilj24Pfg4x+BA9q1bbX5boiO3thLIeyE4H164/E180/I9GeDqx16G4MZzRjgdPxqC3juQDJdOvmEY8uPO1R6c9T6k/hWX4gvMqumxEhpl3TlTysXTHsWOR9Axpwg5uyOdRcpcqMq8vn1MPNM22wUkxQjgSKDwz+ueoHQDHU1z13ep5rXTZZycIp5H1/wp+s6kpYW0TbQD8xHT8KxGnYSiOGFrm6YfubZTgt/tMf4VHUsfoMmvRtGCstj3aVONGF2TSMzyF5XZWI3O3dVPQD/aPb0GT6VY0vThq0800oaKyhARVjO0M3UjPYAYzjHXrVJNOuJ2+ztfPLcht07wKqwxseoyysWPbt9BVkaTZwQiKZVnCZ2iZnm6kn7rMFySc9K5ZYylF9wlOT2NiXWtO0mAWemItxP2gtF8zafViucfia52O/uL3zSd6zysyzM/3l2kgrxnuD3rSgvLaECFbpFc/dhlRYl/4CAAKzdRMmnXclybdktrlgXcgERSnAySP4W457N1+9Sp4v2k+VqyFBqO4s8iwx+TCPqQepqke/U4oOckknNRs4B9a6TqWgpYs/HSsrWZchUX+EZP51eLhF3E4HesmRXv7t44U3Fug7Y9T6CgyqvSwy2vTbxbBGzEknCqSf0qZNSjYcg/gc1r2sEemxFEDSXDD5iByf8BTZXSRf31gjtnJLAZ/xp8llqSlLuY8t/H/ePFV5b1GUqpOSOua1pJ7eIfJYQq2OMqCf5VJpFm+pX25lAt4SDIQuAzdQg/mfbjvSUb6IVpN2Oi0S1XTvDuJFVXYB3JHQsc4P0GKjbXIAzLEksm3+4vFR6leCeyuLaN18wyou3PJ6k/lWRc3QsLcQxOqqOWcnGT3JpQlZyt3/AERvzcui2NV9VvXH7q0VBj70rVmXWpXzZDXYUf3Y+BWHLrQlJ2PJOen7sfLn/ePFV2u7uY5jiSMerZdv6D+dU22Yyrp7M0JZ/lMkzswUFmZjnAFULPdNM07jB+9t/uk9B+A4phtbqcBZrhiuQduFAOOegH9auRRCCPaDnPJPrUmWspXa0Jc89qOfx7UgPPWl6j/CkaCMwVSxOABzmsa/vC3I6k4Uf1qxe3SqCoOEUZY1ibnmk3MMFug/ujsKpROSvV+yixaRhiXOTt6Zr1/4Q6ASbvxDOvA3W1tkfQyMP0X8Gry22tZZWitrdC00jrGij+JmIAH5kV9OaLpMWh6LZ6ZA2Y7WIR7v7zdWb8WJP41lXlaNu5x1nyxUS5yeO1HOcgZOelP9cHoeMUdOlcRz3G4wOnNGMjr2pwGcelBXPb/69MdxoPp1qC0uob2AT28ivFuZQw6MVYqceoyDz3rM1a/ErmyjfEYOJ2BxuP8AzzHv/ex9PXFrQVxoNmf7yF+nHzEtn9a6J4dwpKpLq9CL6l7aNxYAZ69OaUDPSnkcd6QLk5wMdPeucu43AAyD2oHQDOKftA6fhVO71C2sfkdi0zfdgTl2+g7D3OB704xcnyxV2JySC+u47K382RWdmbakan5pGPRR/ngAk9K5LUfEVxbo8b30rS5+dYEVVU+ittLYHTPX3qPU9YczvI7KbsoVVEOVtlPUD1Y45bvj0GK5a/Yi2dieSCf0r6PBZdCEOaqrs5a9blVluemeGY2Xw9Zu2d0qmZvmJ5Ylup5PBFadyNttKQxU7cAg4OTxRZQLb2NtAp4iiVBj2UCq907byCQI4sMeOrYz19uPxrxIRdevp3udC0jYryypbKFhRQzHOP6n1NWtODNZrI/3pTvb8en6AVjjc/mSHOVUtz64roUQJGqAYCqAAfpXbmD5YRj3FB3dytqN4mnadPduMiJNwB/iboo/E4FedXZcwx723MfmdmP3mPJP8zW94mvheX4sEYiC2+aZgfvP0x+AP5k+lc/cs890I40LlTtVVGSxr0Mqw/sqXtJbv8jnrT5tEULZlXURGSMSqy8n2yP1qaZ0kjVdy7wNrDPNd1pmkWlpp0ayWkRlZQ0rSIC248nJOenTFMlSzaz+wR2qG0HRemOc5Hcc96h5qlLSOnqbU8BKUbXOatUOneGVbgXF+3mMe4Uj5R/3z/M1g35DKqnPyn5eeh6f1ro9enWS+8oEbYhtwvQGuWuWLXaoCcYZiR7YH9a9WKtDXqcWIdnyrZaG94M03TdS1O5tL6DzS0IeLLspUq2GwQRzhh+VemWNjDp1hDZ2+4QwrtQM25sZzye/WvLfC919j8UafJ2eTyT9HBUf+Pba9dHvXzeauSq2vo9TXC25LjMZ6D6ClIz0xTwKQ+nGK8w6bmH4luNlglsv3rl8H/dX5m/kB/wKvMNZv1SeJ/mZzOsq7TjaqsAWz24JH412PiW/86/uHUjbCPs8f+91Y/nx/wABrzufNw92xJJbMSj0AXgfmTX0+X0fZ0Nd2ctepaxcS2uEvmEjbxCvlpJ3YZzub0bGAfcZ713Hw7uAV1W07xzJL7fMu0j6/L09xXFrdTX01vbQK0YmdI3foxLEA49OvWvZrOxtdOtUtrOBIYU6Ig/MnuT6k8msc1rRjSVK2r1Joq8uZErosi4dA49GGRSLGqDaoVR3UDAqTBzxnPbNVb+/s9LtWu765jt4FyS8jYzx0A6k+gGSa+eSbOy5FqeoxaZZtcSqWYsEjjB+aRz0Ue59ewBPauC1XVPsMMs1zMn2md90jjPLEYCqOpwAAFHOB7ms7UfFV1qV+bxontS4K20c6FpIYz/diHJduCzMQBwoBAOcS51NLO5jCpMdQlO1NxE12+eoVR8sY+mPeuiNSNJWWsj0sLD2ceeS18x+2SeQm6lNgn3iDjzmH0PCD65b2FaUKLFbmK0QWFkx3SyscyzepLHnPuTmsa6s9WgQ3McdqLhfmFmQJWXPVjITgye33cZAJODWBd6jrF+5i+x30kmeVMDKF/MAD865ZynVe+h1Sq21lv8A1/XfudJqfiO3t4jbWG0IvAZen/1z7muVn1m6JZxcSL77zWbdPc21xNDdoIpYsFgGDYDKGHI4zz0rKub0beNwY/wsMFfYj1q6dBI5alfua9x4luvL8ueYSx+kigmmweOLy1ge3jdZIGGGhlXcpB6rg9j3FclNOzsST9a7fwv4a+zJHqV/GPNIDQQsPuDsxH970Hbr16dSoQtqjGjKrWnywZuaQ979g33kIhBIMMTMWZE7KxPp2zyBgGpp50iVnc4A9OpqSR+o7HvVKNBeajHCMFAdzc/wjk/0H41sl0Pa+CKitSRLK8viPMBt4M/xD5iPYf1NXo/s1lH5FsAZW7Dkk+rGm6nK4VEVmG7lsHFQov2SDef9a/QHsKvRaIEkmPluhATGh3E/fbPLH61ny3EjtjeQD2FLJgKc8knNVjksAAzFjtVV5LE9APes22xSZNBbzXlylvD/AK1+rMMhFHVj9P1OBXSXMsGi6attbAhsFUB5JPdj6k9c+tRWcMeh2LSTsrXEmC+0557KvsP1JJrDu7xru5aaYnB7A9B6CrvyK3UpL2av1LNuVgtnuZMlmOEJ6n/9dZNzAl5cCaYbmHCg8gfQdPxqSe9SRgGfheFUdAKrPfxL6n9KgxnKDVmTLCiHheR3608dDjHHpWZLqyIDkqoHqaoSa6pP+sZvYZP8qLGLr04nRDjr+dIXVRksoHuRXKvrJOcI5+pqH+05m5CAfU0WM3i49DrTcRL1dcjtUMt4mz5MkmuXbUJ0UsSoAqFNXmDfNGDxkZJH6U1G5EsYti5qd6EcRAZx8zc8e3+P5Vs/DvRn8W+MLTT5yyWm15ZzFgNsUZwD1GWKjPvXHSF5fMkdsszDJ9ya9f8AgDaq/iPVLkjJhslQZ7FnB/8AZaJ+7Fs86dWUm2ep2Hw88M6bd211bWUv2i2cSxyPcyMQw6Egtg+vSupIyMjpT8+tNwMDNee23uK7e4nU4wcUetOwQKQDr1pCuNI+XmsrV9T+zIbeFwsxXLyf88V9f949h+P1t6rM1tplxJGxWTbtRh1DMQoI/EiuQ1FyLlbS0QvMTvJbkLn+Jiep+tejgMIq0ueWyBvS5Ru7hYEbAKyupSJCeY1J5Y/7TfnXb6Awk8O6aygAG2j4+igf0rz2/wDLQiONt4U5klPJdu/4Cu18HXK3HhyGINlrZ2hYemG3L+astd+bU/3MZLuYwm3UaZvbfQ0YJHNLjI5/E0Bc8H9K+eN7mNr9xJb2sDxySIpZgwRtpYBGbGevVe1c3PK4lktbdkiCoHuJyDwDz9SfrWx4on3PBagglUaRh7sQi/8AoTflXNSuslxfkH/WOsf/AAHd/wDWNfR5bTtRTtv/AJmblYoamsKxRJbRlFLbg7H965JA3N6A9h+lZ9xtliRkKspcDI5BycVduZIrjUQZgDCz7cE8HsufUZFUrwOqXAKhW3nGOg6dPTmvWSsrHFUd9T2aV1hVnb7qjoP0FYd7KQhTPzt8z+3f/P0qQXzTWcFzNhVZFdY1bcSSAck9/wCn8s6Ri7MxPLHJrwcFhnTvKW52uWhZUFrVsA5KN1+hq3rOqjTrBXjYG4mH7rvjgZY+wyPqSB3qosixQb5GCxqu5mPQKOea5y6u3n/0idiVVQsasMFUH3V+vc+/0ronhVXqR5tluJvlRWlKxFI9xZmbzHJOScc8nv8A/rq34TiWTVpJHGWjiyvHQscf4/nWPM7mQs5O5l6egPaiy1h9GvluUUyIFIkUHBYeg984Ir0MVTlKhKMNzCnUiqictjutRupUZbe32bmUszPkgAYGMDknkViLcPdSBJkkUKzLIkLEEsOFG7g7T1zx2zVuXXtOuE8wRXQl252+WOR253YrnU1ZkuriSOEku2f3hKgH+tfOxw1ZvlUXf0Pcp1qKg25WK1zI0srueSzFiTWROP8ATj1x5f8A7MK1G+8enSsu4O2+Q+oZc/kf6Gvqp7HzM9SYM8MySxsVkQrIpz0ZWDD9RXuSkOodejDI+h5rxDO0xMRwDg8V6z4Wu/tnh62ySXhBhfP+zwPzXafxrwM0p3jGZrhZbo1vcHrVLVr/APs7TZbgYMn3YlP8TngD6Z5PsDV/A/H6VwvijVVudQ+zRtmK2LLkd3x8x/4CPl+pavPwmHdaqo9Op1yehzOq3KxIqZLeWpxnqx6kn9SfxrDhGSPMAJY7mHoT2qzfSeaGc4wzbV/3c8/r/Kq8f3gelfV2srHn1Zc0i1GwgfzRkeTOsgA4wAQf6V6P418Tz+H7S0Fh5DXVy5KiZSyrGq5Y4BHOSoHPevOMDzJEYcMvJPHGOay9d8QT38sM07pJNHAsEIU8BFzhm9C2ckfT0rxM2Xuxl1OvLafPUcZbbs2br4geIZDIj6tHbDABEFui446AtuOf1rCn1qe6uDcStNNIBzcTOSw+jNkgey4+lYLXixMFjQNKxwHZdzOx/ur3PsK17Xw/LKFu9flkt4DylqrfvpfY4+4Pp83uteG7295nvRjBP3I6/wBdQtH1LWZJLbSESCFTi4vDlVX1DN1Y/wCyPxx1rWs1sdFt5E0w7pWG241GYDc/qF9B7Dj6nmqV5rCtAlnbRLb2UQ2pBF8qge/qay57t59qk4Rfuqv3Vqd9Nkaqyd3qzRudW28RMc/3jyzH1rLvNZuTEQ8zKv3eOp9uOfwqndTxxxO0xBXHIPcVU06aMWs7JHtu4nwHkYu6o2ccnOD1Bx7VcYK1zOVV3sW4rdptSW81AbXldfLgPVcKBuYeuBnHauGnl3Ss46szH9TW9rOoS293EYzuMSFck87iuM/mTXOAYGDziuyjFpXZ5+Imr8q6HS+DtHXUdRa6uEV7a1wSrDIZz90H1A6n6Ad69AdyzEkk5596ztFsP7L0a3tWGJCvmS4/vnk5+nA/CpLmfaNgPzH861PZwtJUaSXV7hdziNSM5Y8Vc0i18iFp5B+8kHfsvX9ev5VT06x+1SfaJhmJTwD/ABH/AAH6/nWrd3AjQop5I7VcUlqzeK5nzMrHE90SSSqn8wKrXMpmnLdVHC1IspSFgOGbj6CoD8i/yqG9BtlaZtoOWCgDJJPAFJbajFp5NyUWSYjEals7F7nA53H9Bx3NOlUPkOAy56EZFRfKi5wFH5VKdjN3vdFa61K/1CbeYJWwMKCoRQPxOf0qA299MeTDGO+5mY/oB/OrE9/FEpbIAXqzHArIn1mSZylujN6schR/U/pRzNnPNxXxyuXWsGQkzX23/ZjjAz+ZNUpf7MgyJJXkbuGkP/oK4qncvJHDvuHZi2dsfQN7kDsPfNZoV5ck9D+Gfw9KZy1KsVoo/eOndbq4YxxrGg4UBQCB7+5pixBsNnjtUhTy4mxjIUnipEjHfhVHNFzn5bvUjEKhdxHH0ofZBFvk4X+FR1arBZY0M0g+UHCqOrGsueSS5mJPzEdQO3sPaqSuTOSitNxC7zyBm4VeijoP8+tA+8x98UQ8MAQVJJ4Ip8Sl2GO+as51dj2ULa/8CUmvaP2f0P23W3zx9nhGMf7Td/w6V4xzM4iXhF+8R3Ir2H4Fzi18V6jYnAE9iGX3KuP6OfyqK3wOxTXutnvJGaMAnnFOx7k0gGc46V59ibjdvoKMcf0p5HTGDQO2DRYLmJrsyoLaAnhnMr+yoM/+hFa5C9uylq2+Xyi/7yQjqQecflW5r1wJbqfGCuRbJz2HzOfz4/4DXD6i7T3UzyLvjGWRf4VAHVgfvNnoOnfFfTZdR5KKbRnVnyxsOllVhuwFiUcLnP4+5r0Xwto66VpYeRMXV0FkmJ7D+FfwB/MmvOtGgFxdadbnkSTRq303An9Aa9jIJJxnn0rnzis7RprrqZUFe8mNA7+9G3kDgUoYMNwYMD0IORWT4humjs1soX23F4TGGHVE/jb8AcD3YV4lOm5zUFuzpv2OX1K8E/m6nu/dzTboxn/llGCF/M5b/gVY8ga3sYt+RLKDKQewPCj8tx/GtWdEvtQW2ChbK0UFx2Pov6fkDWJql4bieSbsT8v+6OB/n3r63DwUUorZGdd2X4f18zHuX81tvZc4p4uGu7uBZ+IRIiykEqXG4AnPb61AfmYn1Jx2p6orqVbOG4OOCK1eux56k0z0MKkarGihVQBFUcBVHAA9qUYJA5JHeq+m3DXunW9w/wDrGT58D+IcN+oNU728W4DRxuBbrkSOD/rPVQf7vqe/Qd640m3ZHoeYt3fLdKAGAs0O4N/z2Yd/90dvU89MVlGY3TmRgRFHyAe5oZpLyYKvyoOg6BR60yV1KiKMbUXuerH1NdkIKCsYSnf0K0rlmZyfmPP41DZW4ubgmQ/u4/mYd2NSzYC9eOpqe0URWcr/AMUh2j6d6qW9jJK8tTRsoJb+RlhTJdv4jgKq4GT7c1efwewiYpeK0oGQpjwpPpnNWfC8kaCSAj94yCUH2ycjPTuPzrdluI4fvnJPQDrXh4vGVoVnCDskepRoRnBXV7nmZPfrk1m3uFIcnBRlbHrzjH1wa0Hb5gDjoazZg0k6g8hcv7Z6D+te3N6HjyLiIHtZcclTuGK7rwPfBJ5LR2AW4QSJk/xKMED3K4/75rirFfmKkcMvTpWhoqXUs629mrfaoX3RsoHy46Mc8YHvxXBiYKdNxYqLanod/wCJtdTSLYwxOBdypkEc+WvTcffsB3PsDXnSGSdlhhjLSyEKiLycdh/Umut0zw1c/wBo/btZmjum5O0sWy/qcjGAM4HTpW2bGwivFvYoIkuFUjdGAAc+o6f5NclGtTwq5YK77+Z6SpSnvocjb+ApbiBPtt6ISFAKRLkj1yxIHX0zVTVvB02mWrXdrdC6hiG6RSm11XuRgkMB3HBx612c16Axxzj8qjF8jKVkTgjB71l9dq817nS8vi47Hj2tvPPD9ktHjEpAM7MxULGei5APzN/6CD6is2DQXYbrq+hjX+7AjMx+hbgfka159PubKQweQwZmLlncEnPcn1wAMdgAKWPTi2Hu7kqvUpHxn8eteZjMXKtUb2S2O3CYONCnZ6vqV7X7NZSbNNtsTsMNJ/rJm+rHoPYYHtV2TT3aJ5LycCVl4Gchfqe/0p4uYbZDHaRCMf3h1P1NY2q3E9w8VhCskk9weVQFm2+mB61xpOTOt2iikxTJ2sp5IypyD9PaqNzcrCyjlpG+6qjLN/8AW9zwK6F/Bnih7UvBo0xULlVZlUnA9M5/SuOnZrMyRtuN0TtlZhtYEfw47Aen9a6VBrc5pz7EN5JLHm4udgVAWSMNuO7sT249qzNHvil9IZDkTqVb69R/L9abqTkwYzyx71QtjtmjY/3hXVCK5Xc4KlR86sXdSlM87OQASc4qTw/ZC9120hK5QP5j/wC6vzH+WPxqldTKz4U7s8cdK3/CETJeXNweqw4DE4C7jyfyWrirIKS9pXS8ztrm42hsYLE1HYWRvG82Rj5QPJHVz3A9vf8AKmWVv9sBuJNy23Yngyj29F9+p7cc1oPc/L5cICqBtAUYwPQelUrLVnvr3tWTXFyIEEUIAIGOOiiqUcEk8iqoZpHICqvLMT6CpkgCKZJAeuQK63wdZWclpd6pcRb5reVfKwxBQgbsj6/0pSd9WOpPljcxr7wnqenWTXE6RYUZZFkDMo9SK56RjjnAJ/Ku+u/Ev7i5muliCujbVBw2SOnvXlOo6kEXHOGOFVerf/W96yUr7GfNKK/eE9zexwqxBUherH7orFn1KS4YCHkHozDj8B3psVrc6jMqlSxzwi/dX/H6mrhnsrBvKt1W8u8HcwP7uP3z/EfYfnTOeVSUtdkZ08EkSrJOWaZuEDfw+px0HWrUNvHY2bXM4ztG5VzySen4k1KsDbmvdQl4UAKWGB9AB/LrWdqt79saNI1ZY1Ofm6seg47VSMZWgubr0KEjveXLSSHJPXHQew9qkCY4qSODaAuOam8vByRQ2YRj1ZX8jzFkQD+A8++OKIgrqp4Cldzk8YHWrEq7LFscGQhc/UgfyzVS7YJD5Y5LDc/0/hH4n/PNOwpO2pTubgyuXA2qqgRr6A/1PWqyLgZ5z61JKpZwh69WPuf8BTgvzDFaI5Xq7se2fOIPUKB/X/CkGYA+PvAlVPvmpHH+lMPoP/HRUc6kXC9gy7v0x/SqGyS1URjOOGIUH3r0n4WXAtviLpbMxAmEkJ9DuiYgfmorzoDFsG/ukMfwNdL4fvhp2vaZfEjbb3EMpOcfKrru/TNTa6aLt7rR9YjqaXH0pSME8cZ9KOnQVw2Oe40j1qlqN4bO0Z0wZ2OyFW5yx7n2HJPsKusyopZmCgDLMTgAetcRr2r75DMhIJXbApGCqnqx9C3H4Ae9dWEwzrVLdAut3sZF1cIZ5bRZt0cSkq8p5yTlsnvzz+Nc1fz+ZMY41KxKB16sfVv8KuygOpd85HPXrWciebIWAPzNx9K+nUeVcqOOrNyNzw/iHXdKJ5H2hR+YK/zNej6hduXaESFIkALlfvMT/CD24xnvz2rzGJ2tpobiPaHhkWUFgWHysD04z0ru72ZBDuMoZMGV5WPByM7uOgx+lefjKCnWjJ7WNqFuVmpDe21joFvdSNthjgXhRkk4ACgdyTwB61y93PcB5LiZd2oXeEjhDZES/wAKA+gySx7nJ9KcLg/Z1u7slYIizW0Lfw7v4mH945OB1AOOpNMjRrWNr+6G66kG1EJ5QH+H6njP5Vnh8MqcnJ7v+v8AhzphGyu/+G/4JXuUFrafYY3G7/WXEvHJP+PYegrnrwhwxVcKDgD2rV1Ash8gkl2O6Vv7zHt9BWVMpLYHAFerBWicleV3YylXEjpjJVs4Poef8amRcY7A06VCs6MOd2VIHtyD+H9akVMsPQ+1JHK46lq2u7hYGsd+2BiZAqjBbONyk56dDjvk1P8APNhOFUY9goqsiMzAH5SDuVh2P9ep4q2hLEow2uBnHZh6j/PFOKSNottWY4Bn221uhJcgAKPmc/5/Kt2DwmpjzdXbCQ/wwgFV/E9f0qTwzZpslvnUF97Rx57KMbiPcnI+i10DsI1LMcAdzXh4zHT53Cm7JHoUKCcbyV2zAsPDdtY3Ulzcss6gjyg68L6kjufTtVnUILC8tXTYPN6Rsq4YMSAMe2T0qS4uTOdo4UdB6+9Up5FgCXDfchdZH/3QeT+AJP4Vwyq1JS55PU9CGGjGFrfI2bW1isrZYIeIwOvcn1PqaxbzUrWK6lUmV3TBdY4mk2A9N20HHHPPaugJBXgggjgjvWKkK27OqxqhZ2dgOpYnk/jWabbbY6C7HCupyx744GKp7cyyHtwvX0H/ANetN0LBiOhNUxHyeP4j/OvrZHzMkTQYVY268dvrXovhiwjtNKE4UiW6PmuxHO3+Eflz+Jrz2BA0KkZ2qzLuA4z6Zr0Tw9eLcaPDCGxcwoI2Qj5hjgHB6gjFeVjXokmdODh7zdjQvJGihDY4z6dfasZ55GAG7APYVHrkMVolm6yTfbXuFGWmZmkXHzblJxtx2AGDjFMmmSFC8rKoHqa8qTPew0U43sP3bjwe340f5NY91rsMKs0YOFBO5uAKxT4gac5SaSSRjhY0BDHjsDjj3PFZOZ3Kk+uh0OqwI1uZiApUYbP8QrhNRLQXpjUgKwDA+gNdGusS3loY5EYMrbW3LhlI7Hseo5HXNcnf3CXV88ikFF+VT646/rmsatmOUeWCuTWlleajKILG3aeYjIA6fUk8AfWvS/CmgxaNpwubm3SPUpARNI2CwAJAUEdsc8dc1W8DpFaeExeooMlw7Fj/ALrFQD9MZ/GtGW4kmGHfI/IVtSpqC5upwy5qraWyNT7fbk8vjnrtNea/ELwJN4iv5NZ0VrczrBia3yQ87LnkcY3YwPfFdQjXl3JO9mLdIIH8t5rlmw7jkqqqM8cAse+QAcGksL9pppFMflzwSFGUNkBhg8HHIwQQfQ9ulbPzIVKEm1B6o+W7uUyzFMEAcEY7jtUaQFgCQMEgY9a3PGUca+NtZEIAT7dLgKMAZYkj86oxxZZQOgqtkefytydyqU3XbAAYX5RxXZeG7SB3uzMpcIIgIyflJ5OSO/0PHtXJW67pmYcgk8+vJrvPC8W+a6AGd6RMBj/eBoe514KKdRN/1obJLykZ78AVZigWJd8nX0qyIkt0DP1qFlkupQqqSSQFVVyST0Ap7as9v1K8rNK2SML2Geldb4L03UZVnmgkjispBsfzV3b2HoOORnrnvVnQ/B1xbXsF3qUURgUFmhDZIbGRuHQj2BrozebY2jghSGMknCjHXrwO5qW+5yVavP7tPXzMjUfBOiXyeXcXk6MGO0xuqhc+2Dx7GvINc8KXWjeIpbKaQXDMA8UyDAdDnHHbHQj1Br2We+tLeTZLcxo3ozDNZPiHQrLVtNublV23RgIS4jcg4AOBwcY/xqE10M3TldOTbPG7mdTG1tbPttlB81x1lx1P+76Dv1PaooiljGrvHuuJfmWEdfQZ9AOnuc4p8yiGzRURWeVlCqem0ckn2GAPxxXefCbS7WbU9Q1K5QS3Vvs8p5ADtZs5bHqMYHp2qjGUnfTc5RPBPi7VglydGuypHyFwIgo/2VYgge/U1nXvh++0e5WDULOW3lK5VZVxuHqD0I+lfSMt2CxIyfesbX7C31/RprK4jBYKWhbvG+OCD/P2NDYKlLdngYh5wBk014dw2glm7BavPGsUZeZ1ijU7cnufb1NVnvMZFtDjn/WTAj8l6/mRTsJtIivIlS1jZvljjdWc+i8gn9RWQ+6R978E/vXHpn7o/AfyrRkR7p9sztKM/dJwv4KOP51SuVPkSMODM5UZ7DOP5A1Rzzd9TPQZLO3VuenrT8YYAqVPUAjtU0UWNzHJb1P9KfMh/cnnBVgPzFUjBLQjdf8AS37/AHT+n/1qJk/dRPjJVyoHsakdSJ42P8Uf8j/9ekk5aNewXOPdiR/IfrVFWJIlwnIGDU8BbyhFzuUMgI9x8p/z6UgQoAPVcipJ02RxXUa4Cja49cf5z/8AroRrax9d6NeDUdC0++Vsi5topc5z95Qf61cPGWJAwOSegrgfhb4htZvAVtDcXKLJZyPAFLZZlzuXAHJ+VlHHpW1q2sK8eJA0cB6RH70n+96D2/P0qaeGlUlZLQ4+V3a7Eesask8JbcfsoI2r/wA9m7H/AHe4HfqeMVxs8j3UzSyEksevpVu6nlvJzJKTg9FHQD2qHZntX0GHoxoxsjGpLm0Wxm3qHyVGcAna3HaoIIvnXjFX71MoqgYJZRj8RSWljPe3Qt7bZuKlmZydqKOMnAyck4A+vPFXKSTuzBxcpWQx3VFAQg4HJPatzSoJ209DesFtUO+JGGC2ORu/2QeQO/0AqaDSLDTiJbqX7RKvKqygLn2X/Emqt/PPqEiW0bFWnfykX0zncx+ign8KylLn9EdMIezd5b9jUsIHvDHqF0AARvgizkICPvN6tg/Qducmonm+03xmOTHCu4A+vb9au3LrFaukfyqMRIo7KBis4r5VnjBzIdx+g4FKmurOio+hmS5klLnksck571RdOTjnn0rU8sHPGaqsnOeT7V0NnC1czXjP2kZORsJx+IqRI8HkfpViSILIrE8crkn6H+lOCA9CD7is76mbWoxVyAR1FWkUMApHzA5BHY1Gi4GTx3NWFjdULmNtn97Ycfn0pucVuzSMW9Ujf8OOBZz25wXilZsdMq3zA/nuH4Vev2PkjHQnmuagnaKUOjlJOisvU57Y759K3LKS6u4Z2u2URKdqqI9rbh1Jz+WPrXg43DunUcr6P7z1cLUvbyIQRnr+NUtRuUt7UkqHL/KFbofXNXPz5rP1WETxoiPGJQ2VRmALD0FcT20PXjbmVyno+panC62dqY5oEUErODiJegAYc89hz0PQCrOtXWpNaFnuYLeM4G2CM72z/tsePwAPvVDTLyOwupkuAyrIoUttJ2spPUD69a0bxY9VsT9jlWUo/BX7pYdRn15pLbzFKnBVbtWMgwMhkV0ZJFbaysPmVvQ/55HNO0+yjlcz3CFrdZSgQHmeQniMfmNxH09cTQSwGYwaj9mFzH8v+kKyq4HQqykcf7JHHbg4Fs6pawSxyo63dzCuyCC2QrDBnvk9/TjjrgmvSq5k507JWZ5MMsaqe9ql/W5txrdS3UcDQxTQQsu+ODiOFgQdozgMQOeP61Lq+m28yNdbminzgPGcEn3/AMaXwxdpd6WDlRMsr+aqtkqWYsPzBHNU7/7Tb30NvJemeWUtJKmMKiYOCF/hwcAHq3Oc9uJ2cToi5KryrSxTttPjgnNxJNJNIO784rndf1Jt/wAnLE4QHt7/AM662RSysp7g1w2t274RyD8jEOPT3rCemiPVo6u7Mp3muGCM7OWI+Xjn8Kmi32F0ss0cgRkK8KWZckHOByRxg/hTbHG5Ygm+R9xdgeCMH8ucc1uBo5bMGWJndNqMm0FmY4AA9ckjBzjmoSNpSstTEe8adTb2MUsSszM7sCGbPXaDzz6nGO1RzaWQYkOyLcdrY7Dtx36frXRm0ksxGZPsg3tsaOAkmNiCQCT97ocnArNv3G4DqWcY59OaGrbkrlqRsdN4ZT7NozQRqy27SF1DMWOehPPA6dq2Ohzn6YFZmkSxDSI3LKERMMScbfXNcvqWp3d/d7TcSx220uIoWKBh0Ckr8zccnnGcACtU7LU5nC8moo6u21O0sbIafezLbTJNLIrTHasys7MCGPGRuwVJyPpzWFc6pa6VGU0+7S8vZnZ/MyCgZiSWdh8vHZRyQAAKoWuoohaMZki2Ahd5YK2e2c4yOo6cCq80kks0QJZo924RgYAIzg8nGB6epFDqBTwzj1IdR8NaXfeC9QmW3je+hVpo7hFG8soy24j724ZJz615PKCEKD+IZY/7PTH4n9Aa94tLlbeTz5U8sf6i6Vhjaw+6zD0IyCe/HrXNa18MrW4u2u9M1CK1gkwXhnUlY+SflYdRz0P51UJaanJi8O5PmgjzWxtN8oAHPfjtXeeGIHQS3uV8llNvGoGc7W5YnsM5AH410eieFND0qFZF0651eY8tcSRfu/8AgC5AI9/mzW8bDS9Vs2NnbRWc6HaskUfl7GH8LpgHHrkZ7irTs7k4eDpu7RzJQyNlvwGa6TwXbwtrUjyDMkUBaMHsSQCR9Af1rHaJoiySoY5kO10bkqf6gjkHuCDVrRULa5ZKZni3ShdyNg8jpn36U2dtZ81J+h3N9eMCUVtqD7xFcHrOofar0rFKTAgwoXgE9zXU6nDJcWlxCvErAgDPXnpXJ3lmLLR4GmtvJnEmwksGaTJ+9x9axqXYYaMYJEqNFZ6TFceVFLc3LsN0i7tqg+h7/wCNQf2m9vo0lpEm0sWJIPr2AqhLPIlsyg7kDBgpBPJ44x3PAqGOaQgmWGRVDBN6rlFYjIUtkjd7f41nd9Dp5UnrucfPp1zFduLmMqzABAeyDp+JOSfc16doNpZ6B4WhvLWNZb24VfNfcSSzH5VI9BgcetYjwRySRySIrOp+Vj1FbWh6LPq0zPHIIYISN0pGTu6gKO5/Sr53LRHL9WhSvOT0NaXR7yMRTXuoXC3UxOIoDwuBk5JOAB7A/jS3t5NY6E0sw33bRFVTjLMQQOnH1rotRtobuNUluWhlQ7kmUhSG78eh7g1jv4dtZJRPe6lJcMfujACjHTgdvarcbbGNOspr3/y/I8J+zuzh5XaWUDBZh932A/hHsP1oMGO1euX/AMN9OuJI5tOvpIo9w88SEEBe5HTn29/atez8O+G9NQCPS0uHAwZJ13lvXrx+QrS5yKDex4YkO3c4GABmsmZP3Nmnby95/wC+R/VjXtmp6LpY8SQSW2kxSNKpH2dm2xM3Y4HAxg5HSsLxn4PNzEdQsNL+yXcCfv7SAgo8R/5aoBxwRggfXFJSVyqlCSjc8wSIhBTZY82xcZJhbdj1U8N/j+FacFnLdypb28TyzMdqoilmY/QVLqOkX+iXKxajZyQM65AcDDL7EcGtEzmtoYMq4jR/+ebYP0PH88UgX/SXz2K/yqcwhDJbFvlZcIT3U9D+HT8PeoEYlyxBDlV3D0YZB/lVC6l0jCRt6HFWLZBLbzQ8ZC7lHuKhX5oWAByPmFS2TbZ0wfvcfjTjubHa/C7VG02/u7IopF1AGgY9VZCSVPf7rE/RfavQJS88heQlmPf0ryLTrsaRrEN0BhIZFm+sZ+Vh/wB8s35V7GVCsQcHnGR/OvVwUlyNdUcWJi1IrhMYwOfTHSkKAdeDVggKDwOvpiojvmcRRozM3RVHX/Ae9dl7HPYoyI09wiqjMxPyqOpPQD+db9tbJpMPllgbiXDzOvQKOgH8h7kmiys47BHuZMSTYwzdgf7q/wBTVZ2eWRnLEljk1j8b8jSK9nr1ZC7NJIztjJPHbAq3o1vkSarIpCsrR2wbsndvqxAx/sgeppbSz+1SESAGBfv843H+7/j7fWtC8lAURrwO4H8qVR8zUEVTjb32U7n5ljjycDLfnUFydzfxYHA/CnSzxrJhnG4j7o5OPp1qJ5EZtxO3PTcNufzq1OKdr6jkm1e2hGEwD19aiitXnlESAFie54A7k+1WdpBChSWY8KBkmhXdXNlZlTcuMzTNysSj+YH6n9OfF4pUY2XxMeHw7qu72LJgsbMAMI3k/vzcj6gUf6JdHaVgbP8AdABH0I5rJu7vQ7EkXDG7m/iklcnJ9lBCgVnT6lp1xC/9n/uZgPlRW3K31BJI+q4/GvAlVk5czep7cMPFRty6fI6XStOTYbmZcqWPlh14Cg8Ej37VqPdIpwMnHp0rM8Q3r6Vp4aGMnBVMKu4qOgwO/YDPrXK6Z4m8++W3vGuYJGbakjSKyZ9GXaMfhVTqOo+ab1MaNBKPurQ7O2itIbtrlRsYrgKFztP8RH14/X1qRLuJ45rbeElLl1ViAXBOfl9T2OPSsG9vbuSzDWamO5V1IBZSj9iuQT17Zx+dPt9Xguk+1LE4ksZPMkt5V+YYVlIHvgnB9RUtt6tlOikrxRpyb9jeWRv2naT0zjjNEX2A2HlxxRzBhiYsoJ3EZO4nndn8qot4g0d0EsV8pRxkKylWX2IPesnUfFVuVMFpmV2GM4wKTaNlT9pYxJGZLi6TezeXKVRmOTjqMn1wRXaaRJHc6LatbkFVjCuAckMOuffOT+NcG/7qEkndK7FmJ7k/5/SiQzafBFLBNJFIy5YxsVJ+vrWalY6p0+ZLy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322" y="843558"/>
            <a:ext cx="5390241" cy="359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读懂文意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9622"/>
            <a:ext cx="8001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那猴在山中，却会行走跳跃，食草木，饮涧泉，采山花，觅树果；与狼虫为伴，虎豹为群，獐鹿为友，猕猿为亲；夜宿石崖之下，朝游峰洞之中。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读懂文意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他瞑目蹲身，将身一纵，径跳入瀑布泉中。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499742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从“瞑”“蹲”“纵”“跳”这些动作，感受到石猴机智勇敢、敏捷灵巧、本领高强的特点和勇敢无畏的性格特点。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读懂文意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从四“看”，感受到石猴动作的敏捷，观察的细致，感受到他艺高胆大、聪明心细的性格特点。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读懂文意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203598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聪明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923678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机敏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643758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爽朗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50785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坦率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hlinkClick r:id="rId1" action="ppaction://hlinkfile"/>
          </p:cNvPr>
          <p:cNvSpPr txBox="1"/>
          <p:nvPr/>
        </p:nvSpPr>
        <p:spPr>
          <a:xfrm>
            <a:off x="653667" y="567587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420" y="733811"/>
            <a:ext cx="351070" cy="380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399361" y="680021"/>
            <a:ext cx="335134" cy="472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634343"/>
            <a:ext cx="366860" cy="4563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6" y="1946040"/>
            <a:ext cx="1491816" cy="2137878"/>
          </a:xfrm>
          <a:prstGeom prst="rect">
            <a:avLst/>
          </a:prstGeom>
        </p:spPr>
      </p:pic>
      <p:sp>
        <p:nvSpPr>
          <p:cNvPr id="7" name="文本框 7"/>
          <p:cNvSpPr txBox="1"/>
          <p:nvPr/>
        </p:nvSpPr>
        <p:spPr>
          <a:xfrm>
            <a:off x="1835696" y="1999317"/>
            <a:ext cx="6252951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默读课文，圈画出课后生字，遇到不太明白语句，可以猜猜大致意思，再继续读。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976" y="1279525"/>
            <a:ext cx="2034784" cy="500137"/>
            <a:chOff x="376976" y="483518"/>
            <a:chExt cx="2034784" cy="500137"/>
          </a:xfrm>
        </p:grpSpPr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>
              <a:off x="467544" y="483518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圈圈画画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113434" y="575967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76976" y="573115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读懂文意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059582"/>
            <a:ext cx="800105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这石猴因穿越水帘洞的壮举赢得群猴的敬仰、崇拜，最终被拥戴为王。发挥想象说说当时的情景。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075806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我们似乎能想象当时的石猴阔步登场，威风、气派地端坐在一个石凳上，众猴子一个个伏首称臣的情景。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059582"/>
            <a:ext cx="80010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课文主要写了花果山上一块仙石孕育了一只石猴，这石猴与群猴玩耍时，因敢于第一个跳进水帘洞，被群猴拜为猴王，表现了石猴活泼可爱、敢作敢为的特点。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203598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开展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故事大王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活动。先在课后试着阅读西游记的一个章节，然后向同学们讲讲这个片段，最后评出故事大王。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115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491630"/>
            <a:ext cx="748883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            猴王出世</a:t>
            </a:r>
            <a:endParaRPr lang="zh-CN" altLang="en-US" sz="2800" dirty="0" smtClean="0"/>
          </a:p>
          <a:p>
            <a:r>
              <a:rPr lang="zh-CN" altLang="en-US" sz="2800" dirty="0" smtClean="0"/>
              <a:t>猴王出世   发现水帘洞     活泼可爱、敢作敢为</a:t>
            </a:r>
            <a:endParaRPr lang="zh-CN" altLang="en-US" sz="2800" dirty="0" smtClean="0"/>
          </a:p>
          <a:p>
            <a:r>
              <a:rPr lang="zh-CN" altLang="en-US" sz="2800" dirty="0" smtClean="0"/>
              <a:t>                    石猴成王</a:t>
            </a:r>
            <a:endParaRPr lang="zh-CN" altLang="en-US" sz="2800" dirty="0" smtClean="0"/>
          </a:p>
          <a:p>
            <a:endParaRPr lang="zh-CN" altLang="en-US" dirty="0"/>
          </a:p>
        </p:txBody>
      </p:sp>
      <p:sp>
        <p:nvSpPr>
          <p:cNvPr id="5" name="左大括号 4"/>
          <p:cNvSpPr/>
          <p:nvPr/>
        </p:nvSpPr>
        <p:spPr>
          <a:xfrm>
            <a:off x="2627784" y="1779662"/>
            <a:ext cx="72008" cy="7920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大括号 5"/>
          <p:cNvSpPr/>
          <p:nvPr/>
        </p:nvSpPr>
        <p:spPr>
          <a:xfrm>
            <a:off x="4644008" y="1635646"/>
            <a:ext cx="72008" cy="1080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14428"/>
            <a:ext cx="9144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一、把词语补充完整。</a:t>
            </a:r>
            <a:endParaRPr lang="zh-CN" altLang="en-US" sz="3600" dirty="0" smtClean="0"/>
          </a:p>
          <a:p>
            <a:r>
              <a:rPr lang="zh-CN" altLang="en-US" sz="3600" dirty="0" smtClean="0"/>
              <a:t>天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  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地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  </a:t>
            </a:r>
            <a:r>
              <a:rPr lang="en-US" altLang="zh-CN" sz="3600" dirty="0" smtClean="0"/>
              <a:t>)  </a:t>
            </a:r>
            <a:r>
              <a:rPr lang="zh-CN" altLang="en-US" sz="3600" dirty="0" smtClean="0"/>
              <a:t>抓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  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挠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</a:t>
            </a:r>
            <a:r>
              <a:rPr lang="en-US" altLang="zh-CN" sz="3600" dirty="0" smtClean="0"/>
              <a:t>)  </a:t>
            </a:r>
            <a:r>
              <a:rPr lang="zh-CN" altLang="en-US" sz="3600" dirty="0" smtClean="0"/>
              <a:t>拱（    ）无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</a:t>
            </a:r>
            <a:r>
              <a:rPr lang="en-US" altLang="zh-CN" sz="3600" dirty="0" smtClean="0"/>
              <a:t>)  (</a:t>
            </a:r>
            <a:r>
              <a:rPr lang="zh-CN" altLang="en-US" sz="3600" dirty="0" smtClean="0"/>
              <a:t>      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头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  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颈   喜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  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自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       </a:t>
            </a:r>
            <a:r>
              <a:rPr lang="en-US" altLang="zh-CN" sz="3600" dirty="0" smtClean="0"/>
              <a:t>)</a:t>
            </a:r>
            <a:endParaRPr lang="zh-CN" altLang="en-US" sz="3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683568" y="170765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造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1779662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耳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04048" y="1781403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腮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2051720" y="170765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设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6804248" y="1707654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伏</a:t>
            </a:r>
            <a:endParaRPr lang="zh-CN" alt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8244408" y="1707654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违</a:t>
            </a:r>
            <a:endParaRPr lang="zh-CN" alt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179512" y="228371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伸</a:t>
            </a:r>
            <a:endParaRPr lang="zh-CN" alt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1619672" y="2355726"/>
            <a:ext cx="746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缩</a:t>
            </a:r>
            <a:endParaRPr lang="zh-CN" alt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3851920" y="2355726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不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5292080" y="2355726"/>
            <a:ext cx="746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胜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  <p:bldP spid="12" grpId="0"/>
      <p:bldP spid="17" grpId="0"/>
      <p:bldP spid="18" grpId="0"/>
      <p:bldP spid="21" grpId="0"/>
      <p:bldP spid="13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14428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二、比一比，再组词。</a:t>
            </a:r>
            <a:endParaRPr lang="zh-CN" altLang="en-US" sz="3600" dirty="0" smtClean="0"/>
          </a:p>
          <a:p>
            <a:r>
              <a:rPr lang="zh-CN" altLang="en-US" sz="3600" dirty="0" smtClean="0"/>
              <a:t>猴（         ）   碣（         ）  楷（         ）  </a:t>
            </a:r>
            <a:endParaRPr lang="en-US" altLang="zh-CN" sz="3600" dirty="0" smtClean="0"/>
          </a:p>
          <a:p>
            <a:r>
              <a:rPr lang="zh-CN" altLang="en-US" sz="3600" dirty="0" smtClean="0"/>
              <a:t>候（         ）   喝（         ）  皆（         ）  </a:t>
            </a:r>
            <a:endParaRPr lang="en-US" altLang="zh-CN" sz="3600" dirty="0" smtClean="0"/>
          </a:p>
          <a:p>
            <a:r>
              <a:rPr lang="zh-CN" altLang="en-US" sz="3600" dirty="0" smtClean="0"/>
              <a:t>碗（          ）  蜿（         ）</a:t>
            </a:r>
            <a:endParaRPr lang="en-US" altLang="zh-CN" sz="3600" dirty="0" smtClean="0"/>
          </a:p>
          <a:p>
            <a:r>
              <a:rPr lang="zh-CN" altLang="en-US" sz="3600" dirty="0" smtClean="0"/>
              <a:t>豌（          ）  婉（         ）</a:t>
            </a:r>
            <a:endParaRPr lang="zh-CN" altLang="en-US" sz="3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899592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猴子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石碣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635896" y="228371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喝水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899592" y="228371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时候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楷书</a:t>
            </a:r>
            <a:endParaRPr lang="zh-CN" alt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6300192" y="235572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尽皆</a:t>
            </a:r>
            <a:endParaRPr lang="zh-CN" alt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971600" y="285978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饭碗</a:t>
            </a:r>
            <a:endParaRPr lang="zh-CN" alt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899592" y="343584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豌豆</a:t>
            </a:r>
            <a:endParaRPr lang="zh-CN" alt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3635896" y="285978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蜿蜒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3635896" y="343584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婉转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  <p:bldP spid="12" grpId="0"/>
      <p:bldP spid="17" grpId="0"/>
      <p:bldP spid="18" grpId="0"/>
      <p:bldP spid="21" grpId="0"/>
      <p:bldP spid="13" grpId="0"/>
      <p:bldP spid="1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203598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三、连一连，组成歇后语。</a:t>
            </a:r>
            <a:endParaRPr lang="zh-CN" altLang="en-US" sz="3600" dirty="0" smtClean="0"/>
          </a:p>
          <a:p>
            <a:r>
              <a:rPr lang="zh-CN" altLang="en-US" sz="3600" dirty="0" smtClean="0"/>
              <a:t>猪八戒照镜子</a:t>
            </a:r>
            <a:r>
              <a:rPr lang="en-US" altLang="zh-CN" sz="3600" dirty="0" smtClean="0"/>
              <a:t>——</a:t>
            </a:r>
            <a:endParaRPr lang="zh-CN" altLang="en-US" sz="3600" dirty="0" smtClean="0"/>
          </a:p>
          <a:p>
            <a:r>
              <a:rPr lang="zh-CN" altLang="en-US" sz="3600" dirty="0" smtClean="0"/>
              <a:t>孙大圣拔猴毛</a:t>
            </a:r>
            <a:r>
              <a:rPr lang="en-US" altLang="zh-CN" sz="3600" dirty="0" smtClean="0"/>
              <a:t>——</a:t>
            </a:r>
            <a:endParaRPr lang="zh-CN" altLang="en-US" sz="3600" dirty="0" smtClean="0"/>
          </a:p>
          <a:p>
            <a:r>
              <a:rPr lang="zh-CN" altLang="en-US" sz="3600" dirty="0" smtClean="0"/>
              <a:t>孙猴子坐天下</a:t>
            </a:r>
            <a:r>
              <a:rPr lang="en-US" altLang="zh-CN" sz="3600" dirty="0" smtClean="0"/>
              <a:t>——</a:t>
            </a:r>
            <a:endParaRPr lang="zh-CN" altLang="en-US" sz="3600" dirty="0" smtClean="0"/>
          </a:p>
          <a:p>
            <a:r>
              <a:rPr lang="zh-CN" altLang="en-US" sz="3600" dirty="0" smtClean="0"/>
              <a:t>孙猴子的脸</a:t>
            </a:r>
            <a:r>
              <a:rPr lang="en-US" altLang="zh-CN" sz="3600" dirty="0" smtClean="0"/>
              <a:t>——</a:t>
            </a:r>
            <a:endParaRPr lang="zh-CN" altLang="en-US" sz="36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3635896" y="235572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看我七十二变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3491880" y="177966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里外不是人</a:t>
            </a:r>
            <a:endParaRPr lang="zh-CN" alt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3563888" y="293179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毛手毛脚</a:t>
            </a:r>
            <a:endParaRPr lang="zh-CN" alt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3059832" y="343584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说变就变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388257" y="852678"/>
            <a:ext cx="97362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zhī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14073" y="893659"/>
            <a:ext cx="74981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suì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34316" y="924116"/>
            <a:ext cx="10622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bènɡ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2144" y="2155886"/>
            <a:ext cx="70809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mí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44432" y="2139702"/>
            <a:ext cx="75267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yé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43438" y="2143621"/>
            <a:ext cx="88511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qiè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10149" y="41151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29140" y="48294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30518" y="48294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331640" y="12813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芝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03144" y="12813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30320" y="12813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遂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76649" y="12813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03474" y="128780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迸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74978" y="128780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4348" y="258451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猕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28814" y="2582770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猿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151026" y="256750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695644" y="260126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挈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25703" y="259591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77766" y="125723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涧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40152" y="258907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瞑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67147" y="125227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88224" y="265595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92855" y="924116"/>
            <a:ext cx="131267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jiàn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68143" y="2139702"/>
            <a:ext cx="131267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mínɡ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538018" y="257417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窍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93400" y="128780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獐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48428" y="262514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门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511788" y="924116"/>
            <a:ext cx="141618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zhāng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524328" y="2143621"/>
            <a:ext cx="150470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qiào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650237" y="258394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77920" y="3363838"/>
            <a:ext cx="95018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kǎi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55576" y="38080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楷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279235" y="38080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699223" y="38080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镌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270727" y="380808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刻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627784" y="3363838"/>
            <a:ext cx="131267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juān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532610" y="3367757"/>
            <a:ext cx="95960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náo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7488656" y="3363838"/>
            <a:ext cx="111579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liè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572000" y="386935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抓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耳  腮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380312" y="38800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劣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854699" y="384251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5544476" y="38800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挠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9" grpId="0"/>
      <p:bldP spid="29" grpId="1"/>
      <p:bldP spid="32" grpId="0"/>
      <p:bldP spid="32" grpId="1"/>
      <p:bldP spid="36" grpId="0"/>
      <p:bldP spid="36" grpId="1"/>
      <p:bldP spid="56" grpId="0"/>
      <p:bldP spid="56" grpId="1"/>
      <p:bldP spid="57" grpId="0"/>
      <p:bldP spid="57" grpId="1"/>
      <p:bldP spid="80" grpId="0"/>
      <p:bldP spid="80" grpId="1"/>
      <p:bldP spid="87" grpId="0"/>
      <p:bldP spid="87" grpId="1"/>
      <p:bldP spid="91" grpId="0"/>
      <p:bldP spid="91" grpId="1"/>
      <p:bldP spid="92" grpId="0"/>
      <p:bldP spid="9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7224" y="2214560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呵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00432" y="1652501"/>
            <a:ext cx="4208524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他平时总是笑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呵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呵的。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74347" y="1171252"/>
            <a:ext cx="128588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hē</a:t>
            </a:r>
            <a:endParaRPr lang="en-US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3090178"/>
            <a:ext cx="6468614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列位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呵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，“人而无信，不知其可”。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61686" y="2579249"/>
            <a:ext cx="114300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ɑ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2430" y="1228090"/>
            <a:ext cx="575500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名曰：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名字叫作。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430" y="1869440"/>
            <a:ext cx="3042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石窍：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石头边隙。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430" y="2514600"/>
            <a:ext cx="161290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镌：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刻。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8140" y="3178810"/>
            <a:ext cx="810229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喜不自胜：</a:t>
            </a: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欢喜得自己不能控制。形容非常高兴。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1265" name="图片模式1" descr="猴王出世插图">
            <a:hlinkClick r:id="" action="ppaction://hlinkshowjump?jump=endshow"/>
          </p:cNvPr>
          <p:cNvPicPr>
            <a:picLocks noRot="1"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050155" y="1143000"/>
            <a:ext cx="2140585" cy="1974850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376976" y="483518"/>
            <a:ext cx="2034784" cy="500137"/>
            <a:chOff x="376976" y="483518"/>
            <a:chExt cx="2034784" cy="500137"/>
          </a:xfrm>
        </p:grpSpPr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467544" y="483518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13434" y="575967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6976" y="573115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92430" y="627535"/>
            <a:ext cx="71608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拱伏无违：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0245" y="1716257"/>
            <a:ext cx="70624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抓耳挠腮：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430" y="3616042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力倦神疲：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4138012"/>
            <a:ext cx="309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15206" y="627534"/>
            <a:ext cx="60121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伏在地上，朝上礼拜，没有违抗的。 </a:t>
            </a:r>
            <a:endParaRPr lang="zh-CN" altLang="en-US" sz="2800" b="1" dirty="0" smtClean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192413" y="1716257"/>
            <a:ext cx="4611836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乱抓耳朵和腮帮子。形容焦急、忙乱或苦闷得无计可施的样子。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266950" y="3616042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太累了而全身无力，精神不好。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1"/>
          <a:stretch>
            <a:fillRect/>
          </a:stretch>
        </p:blipFill>
        <p:spPr bwMode="auto">
          <a:xfrm>
            <a:off x="6876256" y="1286247"/>
            <a:ext cx="1552798" cy="2203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2" grpId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4098</Words>
  <Application>WPS 演示</Application>
  <PresentationFormat>全屏显示(16:9)</PresentationFormat>
  <Paragraphs>478</Paragraphs>
  <Slides>56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2" baseType="lpstr">
      <vt:lpstr>Arial</vt:lpstr>
      <vt:lpstr>宋体</vt:lpstr>
      <vt:lpstr>Wingdings</vt:lpstr>
      <vt:lpstr>黑体</vt:lpstr>
      <vt:lpstr>楷体</vt:lpstr>
      <vt:lpstr>YouYuan</vt:lpstr>
      <vt:lpstr>汉语拼音</vt:lpstr>
      <vt:lpstr>华文楷体</vt:lpstr>
      <vt:lpstr>Times New Roman</vt:lpstr>
      <vt:lpstr>微软雅黑</vt:lpstr>
      <vt:lpstr>Arial Unicode MS</vt:lpstr>
      <vt:lpstr>Calibri</vt:lpstr>
      <vt:lpstr>楷体_GB2312</vt:lpstr>
      <vt:lpstr>幼圆</vt:lpstr>
      <vt:lpstr>Xingkai SC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领取资料+微信doleimi91022</cp:lastModifiedBy>
  <cp:revision>237</cp:revision>
  <dcterms:created xsi:type="dcterms:W3CDTF">2017-03-17T02:28:00Z</dcterms:created>
  <dcterms:modified xsi:type="dcterms:W3CDTF">2019-12-26T09:20:18Z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