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8"/>
  </p:notesMasterIdLst>
  <p:sldIdLst>
    <p:sldId id="257" r:id="rId3"/>
    <p:sldId id="259" r:id="rId4"/>
    <p:sldId id="312" r:id="rId5"/>
    <p:sldId id="307" r:id="rId6"/>
    <p:sldId id="308" r:id="rId7"/>
    <p:sldId id="309" r:id="rId8"/>
    <p:sldId id="313" r:id="rId9"/>
    <p:sldId id="314" r:id="rId10"/>
    <p:sldId id="306" r:id="rId11"/>
    <p:sldId id="273" r:id="rId12"/>
    <p:sldId id="311" r:id="rId13"/>
    <p:sldId id="261" r:id="rId14"/>
    <p:sldId id="274" r:id="rId15"/>
    <p:sldId id="275" r:id="rId16"/>
    <p:sldId id="276" r:id="rId17"/>
    <p:sldId id="301" r:id="rId18"/>
    <p:sldId id="304" r:id="rId19"/>
    <p:sldId id="316" r:id="rId20"/>
    <p:sldId id="293" r:id="rId21"/>
    <p:sldId id="294" r:id="rId22"/>
    <p:sldId id="295" r:id="rId23"/>
    <p:sldId id="296" r:id="rId24"/>
    <p:sldId id="297" r:id="rId25"/>
    <p:sldId id="298" r:id="rId26"/>
    <p:sldId id="28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4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76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</a:t>
            </a:r>
          </a:p>
          <a:p>
            <a:pPr lvl="1"/>
            <a:r>
              <a:rPr lang="zh-CN" noProof="0" smtClean="0"/>
              <a:t>第二级</a:t>
            </a:r>
          </a:p>
          <a:p>
            <a:pPr lvl="2"/>
            <a:r>
              <a:rPr lang="zh-CN" noProof="0" smtClean="0"/>
              <a:t>第三级</a:t>
            </a:r>
          </a:p>
          <a:p>
            <a:pPr lvl="3"/>
            <a:r>
              <a:rPr lang="zh-CN" noProof="0" smtClean="0"/>
              <a:t>第四级</a:t>
            </a:r>
          </a:p>
          <a:p>
            <a:pPr lvl="4"/>
            <a:r>
              <a:rPr lang="zh-CN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3242C15-49AE-4764-AF49-C7735E1188D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B9C72-AB43-445D-9109-7465ECA7FA2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B9CE7-30E8-4555-BF1C-9316649647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E82BB-C791-447F-8E45-13C4F06C9CF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C869E-7B2B-462C-A0BD-DD61E43EB2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52E58-AC02-4D7F-AC7E-39D48B185E5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D358F-9503-4349-8606-0E3802B701D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96193-3C8A-4352-A677-C2885D02CE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2D7A8-BA55-405D-B911-1663146D26C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88AAF-36A4-4645-8915-99FFD680094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7413-BF37-414F-98C3-E6D0F8EA500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1E040-4CE1-4751-8B0D-A350359BF70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704DE-B8F5-4123-BBD0-D21F3107D8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CC87-33D9-47E6-B38B-653ADB8295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80799-0326-4685-AD16-6658AB13D95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59BF0-C495-48B5-BECB-2CB27679B5A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30021-E5AF-4278-984E-1C4E935EE32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16284-F341-402A-8307-E1EFF2E151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85CD5-8B81-40C9-B97A-1308D0AFF97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43844-6B44-4FD4-A488-3864FB0E93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F1C26-280B-4052-92CB-E28CE20530F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87653-34D9-4B5D-B104-B446E9C4FD8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25F0F-9F23-4872-A52E-D8542D1BBE0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D9791-0090-4D01-9826-CFBFEFCEF93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904AE-9D34-4D11-AFB6-3D159A74BB4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96D707B-C2CD-48DE-AA0A-B813F8BA15E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CC22095-65B6-495D-B485-0BC29EAEFF8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15&#24180;&#30740;&#20462;&#35838;\Section%20A%201b.mp3" TargetMode="Externa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15&#24180;&#30740;&#20462;&#35838;\Section%20A%201b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Administrator\Desktop\Section%20A%201b.mp3" TargetMode="External"/><Relationship Id="rId7" Type="http://schemas.openxmlformats.org/officeDocument/2006/relationships/image" Target="../media/image31.png"/><Relationship Id="rId2" Type="http://schemas.openxmlformats.org/officeDocument/2006/relationships/audio" Target="file:///C:\Users\Administrator\Desktop\Unit11_A.mp3" TargetMode="External"/><Relationship Id="rId1" Type="http://schemas.openxmlformats.org/officeDocument/2006/relationships/audio" Target="file:///E:\15&#24180;&#30740;&#20462;&#35838;\Section%20A%201b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file:///E:\15&#24180;&#30740;&#20462;&#35838;\VideoJoiner140527222127.wmv" TargetMode="External"/><Relationship Id="rId1" Type="http://schemas.openxmlformats.org/officeDocument/2006/relationships/video" Target="file:///E:\15&#24180;&#30740;&#20462;&#35838;\VideoJoiner140527222017.wmv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video" Target="file:///E:\15&#24180;&#30740;&#20462;&#35838;\VideoJoiner140527221221.wmv" TargetMode="External"/><Relationship Id="rId7" Type="http://schemas.openxmlformats.org/officeDocument/2006/relationships/image" Target="../media/image5.jpeg"/><Relationship Id="rId2" Type="http://schemas.openxmlformats.org/officeDocument/2006/relationships/video" Target="file:///E:\15&#24180;&#30740;&#20462;&#35838;\VideoJoiner140527221541.wmv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Unit11_&#21333;&#35789;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浪漫式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1115616" y="2133600"/>
            <a:ext cx="6624736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i="1" dirty="0" err="1" smtClean="0">
                <a:solidFill>
                  <a:srgbClr val="00CC00"/>
                </a:solidFill>
                <a:latin typeface="Comic Sans MS" pitchFamily="66" charset="0"/>
              </a:rPr>
              <a:t>Wecome</a:t>
            </a:r>
            <a:r>
              <a:rPr lang="en-US" altLang="zh-CN" sz="3600" b="1" i="1" dirty="0" smtClean="0">
                <a:solidFill>
                  <a:srgbClr val="00CC00"/>
                </a:solidFill>
                <a:latin typeface="Comic Sans MS" pitchFamily="66" charset="0"/>
              </a:rPr>
              <a:t> to Class6,Grade1</a:t>
            </a:r>
            <a:endParaRPr lang="zh-CN" altLang="zh-CN" sz="3600" b="1" i="1" dirty="0">
              <a:solidFill>
                <a:srgbClr val="00CC00"/>
              </a:solidFill>
              <a:latin typeface="Century Gothic" pitchFamily="34" charset="0"/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395288" y="2997200"/>
            <a:ext cx="799465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5400" b="1">
                <a:solidFill>
                  <a:srgbClr val="FF00FF"/>
                </a:solidFill>
                <a:latin typeface="Times New Roman" pitchFamily="18" charset="0"/>
              </a:rPr>
              <a:t>How was your school trip?</a:t>
            </a:r>
          </a:p>
        </p:txBody>
      </p:sp>
      <p:sp>
        <p:nvSpPr>
          <p:cNvPr id="28676" name="Rectangle 5" descr="再生纸"/>
          <p:cNvSpPr>
            <a:spLocks noChangeArrowheads="1"/>
          </p:cNvSpPr>
          <p:nvPr/>
        </p:nvSpPr>
        <p:spPr bwMode="auto">
          <a:xfrm>
            <a:off x="4067175" y="4076700"/>
            <a:ext cx="212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3600" b="1">
                <a:solidFill>
                  <a:srgbClr val="FF00FF"/>
                </a:solidFill>
                <a:latin typeface="Times New Roman" pitchFamily="18" charset="0"/>
              </a:rPr>
              <a:t>(Period 1)</a:t>
            </a:r>
          </a:p>
        </p:txBody>
      </p:sp>
      <p:sp>
        <p:nvSpPr>
          <p:cNvPr id="4102" name="WordArt 6"/>
          <p:cNvSpPr>
            <a:spLocks noChangeArrowheads="1" noChangeShapeType="1"/>
          </p:cNvSpPr>
          <p:nvPr/>
        </p:nvSpPr>
        <p:spPr bwMode="auto">
          <a:xfrm>
            <a:off x="900113" y="5013325"/>
            <a:ext cx="5334000" cy="157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Section A </a:t>
            </a:r>
          </a:p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1a-2c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50825" y="4868863"/>
            <a:ext cx="419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zh-CN" sz="2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*</a:t>
            </a:r>
            <a:endParaRPr lang="zh-CN" altLang="zh-CN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2" name="钢琴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repeatCount="3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476375" y="2565400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b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971550" y="3500438"/>
            <a:ext cx="720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a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971550" y="4292600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c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619250" y="5157788"/>
            <a:ext cx="720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f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619250" y="5876925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d</a:t>
            </a: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250825" y="157163"/>
            <a:ext cx="3041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将短语与图片配对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563938" y="5157788"/>
            <a:ext cx="4772025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  <a:latin typeface="Times New Roman" pitchFamily="18" charset="0"/>
              </a:rPr>
              <a:t>请写出动词原形并背诵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39750" y="1268413"/>
            <a:ext cx="77787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(go)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0" y="2205038"/>
            <a:ext cx="111442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(milk)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07950" y="3068638"/>
            <a:ext cx="1033463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(ride)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0" y="3716338"/>
            <a:ext cx="10541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(feed)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07950" y="4581525"/>
            <a:ext cx="10160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(talk)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07950" y="5445125"/>
            <a:ext cx="107473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Times New Roman" pitchFamily="18" charset="0"/>
              </a:rPr>
              <a:t>(take)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484438" y="5949950"/>
            <a:ext cx="6342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/>
              <a:t>Carol went on a school trip.</a:t>
            </a:r>
          </a:p>
        </p:txBody>
      </p:sp>
      <p:pic>
        <p:nvPicPr>
          <p:cNvPr id="17" name="Section A 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8713" y="4652963"/>
            <a:ext cx="2873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83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  <p:bldP spid="12297" grpId="0" animBg="1" autoUpdateAnimBg="0"/>
      <p:bldP spid="12298" grpId="0" animBg="1" autoUpdateAnimBg="0"/>
      <p:bldP spid="12299" grpId="0" animBg="1" autoUpdateAnimBg="0"/>
      <p:bldP spid="12300" grpId="0" animBg="1" autoUpdateAnimBg="0"/>
      <p:bldP spid="12301" grpId="0" animBg="1" autoUpdateAnimBg="0"/>
      <p:bldP spid="12302" grpId="0" animBg="1" autoUpdateAnimBg="0"/>
      <p:bldP spid="12303" grpId="0" animBg="1" autoUpdateAnimBg="0"/>
      <p:bldP spid="1230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9938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52413" y="0"/>
            <a:ext cx="9396413" cy="7029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eaLnBrk="1" hangingPunct="1"/>
            <a:endParaRPr lang="zh-CN" altLang="zh-CN" sz="2800" smtClean="0"/>
          </a:p>
        </p:txBody>
      </p:sp>
      <p:sp>
        <p:nvSpPr>
          <p:cNvPr id="37890" name="AutoShape 3" descr="再生纸"/>
          <p:cNvSpPr>
            <a:spLocks noChangeArrowheads="1"/>
          </p:cNvSpPr>
          <p:nvPr/>
        </p:nvSpPr>
        <p:spPr bwMode="auto">
          <a:xfrm>
            <a:off x="179388" y="260350"/>
            <a:ext cx="7256462" cy="3429000"/>
          </a:xfrm>
          <a:prstGeom prst="foldedCorner">
            <a:avLst>
              <a:gd name="adj" fmla="val 12500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sz="2800" b="1">
              <a:latin typeface="Times New Roman" pitchFamily="18" charset="0"/>
            </a:endParaRPr>
          </a:p>
        </p:txBody>
      </p:sp>
      <p:pic>
        <p:nvPicPr>
          <p:cNvPr id="37891" name="Picture 4" descr="bgxuehu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4625" y="-596900"/>
            <a:ext cx="9439275" cy="77612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269" name="Text Box 5" descr="再生纸"/>
          <p:cNvSpPr txBox="1">
            <a:spLocks noChangeArrowheads="1"/>
          </p:cNvSpPr>
          <p:nvPr/>
        </p:nvSpPr>
        <p:spPr bwMode="auto">
          <a:xfrm>
            <a:off x="7315200" y="22098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0000FF"/>
                </a:solidFill>
                <a:latin typeface="Monotype Corsiva" pitchFamily="66" charset="0"/>
              </a:rPr>
              <a:t>this week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-312738" y="2852738"/>
            <a:ext cx="7334251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0" y="2205038"/>
            <a:ext cx="70485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30300" y="3860800"/>
            <a:ext cx="8013700" cy="2335213"/>
            <a:chOff x="0" y="0"/>
            <a:chExt cx="5048" cy="1471"/>
          </a:xfrm>
        </p:grpSpPr>
        <p:sp>
          <p:nvSpPr>
            <p:cNvPr id="37921" name="Text Box 9" descr="再生纸"/>
            <p:cNvSpPr txBox="1">
              <a:spLocks noChangeArrowheads="1"/>
            </p:cNvSpPr>
            <p:nvPr/>
          </p:nvSpPr>
          <p:spPr bwMode="auto">
            <a:xfrm>
              <a:off x="0" y="0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 sz="3200" b="1">
                <a:latin typeface="Comic Sans MS" pitchFamily="66" charset="0"/>
              </a:endParaRPr>
            </a:p>
          </p:txBody>
        </p:sp>
        <p:sp>
          <p:nvSpPr>
            <p:cNvPr id="37922" name="Text Box 10" descr="再生纸"/>
            <p:cNvSpPr txBox="1">
              <a:spLocks noChangeArrowheads="1"/>
            </p:cNvSpPr>
            <p:nvPr/>
          </p:nvSpPr>
          <p:spPr bwMode="auto">
            <a:xfrm>
              <a:off x="8" y="578"/>
              <a:ext cx="153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3200" b="1">
                <a:latin typeface="Comic Sans MS" pitchFamily="66" charset="0"/>
              </a:endParaRPr>
            </a:p>
          </p:txBody>
        </p:sp>
        <p:sp>
          <p:nvSpPr>
            <p:cNvPr id="37923" name="Text Box 11" descr="再生纸"/>
            <p:cNvSpPr txBox="1">
              <a:spLocks noChangeArrowheads="1"/>
            </p:cNvSpPr>
            <p:nvPr/>
          </p:nvSpPr>
          <p:spPr bwMode="auto">
            <a:xfrm>
              <a:off x="8" y="1106"/>
              <a:ext cx="21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3200" b="1">
                <a:latin typeface="Comic Sans MS" pitchFamily="66" charset="0"/>
              </a:endParaRPr>
            </a:p>
          </p:txBody>
        </p:sp>
        <p:sp>
          <p:nvSpPr>
            <p:cNvPr id="37924" name="Text Box 12" descr="再生纸"/>
            <p:cNvSpPr txBox="1">
              <a:spLocks noChangeArrowheads="1"/>
            </p:cNvSpPr>
            <p:nvPr/>
          </p:nvSpPr>
          <p:spPr bwMode="auto">
            <a:xfrm>
              <a:off x="2888" y="50"/>
              <a:ext cx="21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3200" b="1">
                <a:latin typeface="Comic Sans MS" pitchFamily="66" charset="0"/>
              </a:endParaRPr>
            </a:p>
          </p:txBody>
        </p:sp>
        <p:sp>
          <p:nvSpPr>
            <p:cNvPr id="37925" name="Text Box 13" descr="再生纸"/>
            <p:cNvSpPr txBox="1">
              <a:spLocks noChangeArrowheads="1"/>
            </p:cNvSpPr>
            <p:nvPr/>
          </p:nvSpPr>
          <p:spPr bwMode="auto">
            <a:xfrm>
              <a:off x="2888" y="674"/>
              <a:ext cx="21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3200" b="1">
                <a:latin typeface="Comic Sans MS" pitchFamily="66" charset="0"/>
              </a:endParaRPr>
            </a:p>
          </p:txBody>
        </p:sp>
      </p:grpSp>
      <p:grpSp>
        <p:nvGrpSpPr>
          <p:cNvPr id="37896" name="Group 14"/>
          <p:cNvGrpSpPr>
            <a:grpSpLocks/>
          </p:cNvGrpSpPr>
          <p:nvPr/>
        </p:nvGrpSpPr>
        <p:grpSpPr bwMode="auto">
          <a:xfrm>
            <a:off x="36513" y="4005263"/>
            <a:ext cx="5715000" cy="2195512"/>
            <a:chOff x="0" y="0"/>
            <a:chExt cx="3600" cy="1383"/>
          </a:xfrm>
        </p:grpSpPr>
        <p:sp>
          <p:nvSpPr>
            <p:cNvPr id="37916" name="Text Box 15" descr="再生纸"/>
            <p:cNvSpPr txBox="1">
              <a:spLocks noChangeArrowheads="1"/>
            </p:cNvSpPr>
            <p:nvPr/>
          </p:nvSpPr>
          <p:spPr bwMode="auto">
            <a:xfrm>
              <a:off x="0" y="9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 b="1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sp>
          <p:nvSpPr>
            <p:cNvPr id="37917" name="Text Box 16" descr="再生纸"/>
            <p:cNvSpPr txBox="1">
              <a:spLocks noChangeArrowheads="1"/>
            </p:cNvSpPr>
            <p:nvPr/>
          </p:nvSpPr>
          <p:spPr bwMode="auto">
            <a:xfrm>
              <a:off x="0" y="528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 b="1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sp>
          <p:nvSpPr>
            <p:cNvPr id="37918" name="Text Box 17" descr="再生纸"/>
            <p:cNvSpPr txBox="1">
              <a:spLocks noChangeArrowheads="1"/>
            </p:cNvSpPr>
            <p:nvPr/>
          </p:nvSpPr>
          <p:spPr bwMode="auto">
            <a:xfrm>
              <a:off x="0" y="1056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 b="1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sp>
          <p:nvSpPr>
            <p:cNvPr id="37919" name="Text Box 18" descr="再生纸"/>
            <p:cNvSpPr txBox="1">
              <a:spLocks noChangeArrowheads="1"/>
            </p:cNvSpPr>
            <p:nvPr/>
          </p:nvSpPr>
          <p:spPr bwMode="auto">
            <a:xfrm>
              <a:off x="2928" y="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 b="1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  <p:sp>
          <p:nvSpPr>
            <p:cNvPr id="37920" name="Text Box 19" descr="再生纸"/>
            <p:cNvSpPr txBox="1">
              <a:spLocks noChangeArrowheads="1"/>
            </p:cNvSpPr>
            <p:nvPr/>
          </p:nvSpPr>
          <p:spPr bwMode="auto">
            <a:xfrm>
              <a:off x="2928" y="585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 b="1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</p:grpSp>
      <p:sp>
        <p:nvSpPr>
          <p:cNvPr id="11284" name="Line 20"/>
          <p:cNvSpPr>
            <a:spLocks noChangeShapeType="1"/>
          </p:cNvSpPr>
          <p:nvPr/>
        </p:nvSpPr>
        <p:spPr bwMode="auto">
          <a:xfrm flipH="1">
            <a:off x="5940425" y="620713"/>
            <a:ext cx="71438" cy="522287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4356100" y="0"/>
            <a:ext cx="4289425" cy="649288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3600" b="1">
                <a:solidFill>
                  <a:srgbClr val="008000"/>
                </a:solidFill>
                <a:latin typeface="Times New Roman" pitchFamily="18" charset="0"/>
              </a:rPr>
              <a:t>last weekend</a:t>
            </a:r>
            <a:r>
              <a:rPr lang="zh-CN" altLang="zh-CN" sz="3200" b="1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</a:rPr>
              <a:t>上周末</a:t>
            </a:r>
          </a:p>
        </p:txBody>
      </p:sp>
      <p:sp>
        <p:nvSpPr>
          <p:cNvPr id="11286" name="Text Box 22" descr="再生纸"/>
          <p:cNvSpPr txBox="1">
            <a:spLocks noChangeArrowheads="1"/>
          </p:cNvSpPr>
          <p:nvPr/>
        </p:nvSpPr>
        <p:spPr bwMode="auto">
          <a:xfrm>
            <a:off x="36513" y="3644900"/>
            <a:ext cx="6300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She </a:t>
            </a:r>
            <a:r>
              <a:rPr lang="zh-CN" altLang="zh-CN" sz="4000" b="1">
                <a:solidFill>
                  <a:srgbClr val="0000FF"/>
                </a:solidFill>
                <a:latin typeface="Times New Roman" pitchFamily="18" charset="0"/>
              </a:rPr>
              <a:t>is </a:t>
            </a:r>
            <a:r>
              <a:rPr lang="zh-CN" altLang="zh-CN" sz="4000" b="1">
                <a:latin typeface="Times New Roman" pitchFamily="18" charset="0"/>
              </a:rPr>
              <a:t>at home today.</a:t>
            </a:r>
          </a:p>
        </p:txBody>
      </p:sp>
      <p:sp>
        <p:nvSpPr>
          <p:cNvPr id="11287" name="Oval 23"/>
          <p:cNvSpPr>
            <a:spLocks noChangeArrowheads="1"/>
          </p:cNvSpPr>
          <p:nvPr/>
        </p:nvSpPr>
        <p:spPr bwMode="auto">
          <a:xfrm rot="-5169598">
            <a:off x="1500981" y="2251869"/>
            <a:ext cx="600075" cy="649288"/>
          </a:xfrm>
          <a:prstGeom prst="ellips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 sz="1800"/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468313" y="3141663"/>
            <a:ext cx="5688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3300"/>
                </a:solidFill>
                <a:latin typeface="Times New Roman" pitchFamily="18" charset="0"/>
              </a:rPr>
              <a:t>Where is </a:t>
            </a:r>
            <a:r>
              <a:rPr lang="zh-CN" altLang="en-US" sz="3200" b="1">
                <a:solidFill>
                  <a:srgbClr val="FF3300"/>
                </a:solidFill>
              </a:rPr>
              <a:t>C</a:t>
            </a:r>
            <a:r>
              <a:rPr lang="en-US" altLang="zh-CN" sz="3200" b="1">
                <a:solidFill>
                  <a:srgbClr val="FF3300"/>
                </a:solidFill>
              </a:rPr>
              <a:t>arol</a:t>
            </a:r>
            <a:r>
              <a:rPr lang="zh-CN" altLang="zh-CN" sz="4000" b="1">
                <a:solidFill>
                  <a:srgbClr val="FF3300"/>
                </a:solidFill>
                <a:latin typeface="Times New Roman" pitchFamily="18" charset="0"/>
              </a:rPr>
              <a:t> today?</a:t>
            </a:r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>
            <a:off x="6156325" y="620713"/>
            <a:ext cx="647700" cy="5048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3" name="Text Box 26" descr="再生纸"/>
          <p:cNvSpPr txBox="1">
            <a:spLocks noChangeArrowheads="1"/>
          </p:cNvSpPr>
          <p:nvPr/>
        </p:nvSpPr>
        <p:spPr bwMode="auto">
          <a:xfrm>
            <a:off x="2411413" y="260350"/>
            <a:ext cx="2357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4000" b="1">
                <a:solidFill>
                  <a:srgbClr val="663300"/>
                </a:solidFill>
                <a:latin typeface="Monotype Corsiva" pitchFamily="66" charset="0"/>
              </a:rPr>
              <a:t>May    </a:t>
            </a:r>
          </a:p>
        </p:txBody>
      </p:sp>
      <p:sp>
        <p:nvSpPr>
          <p:cNvPr id="37904" name="Rectangle 27" descr="再生纸"/>
          <p:cNvSpPr>
            <a:spLocks noChangeArrowheads="1"/>
          </p:cNvSpPr>
          <p:nvPr/>
        </p:nvSpPr>
        <p:spPr bwMode="auto">
          <a:xfrm>
            <a:off x="323850" y="908050"/>
            <a:ext cx="740727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Mon.    Tues.   Wed.  Thurs    Fri.   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Sat. 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un.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  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zh-CN" sz="3200" b="1">
                <a:latin typeface="Times New Roman" pitchFamily="18" charset="0"/>
              </a:rPr>
              <a:t>25        27      28       29        30     </a:t>
            </a: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 31     1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2            3           4        5             6         7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       8</a:t>
            </a:r>
          </a:p>
        </p:txBody>
      </p:sp>
      <p:sp>
        <p:nvSpPr>
          <p:cNvPr id="37905" name="Text Box 28" descr="再生纸"/>
          <p:cNvSpPr txBox="1">
            <a:spLocks noChangeArrowheads="1"/>
          </p:cNvSpPr>
          <p:nvPr/>
        </p:nvSpPr>
        <p:spPr bwMode="auto">
          <a:xfrm>
            <a:off x="3132138" y="2636838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663300"/>
                </a:solidFill>
                <a:latin typeface="Monotype Corsiva" pitchFamily="66" charset="0"/>
              </a:rPr>
              <a:t>June</a:t>
            </a:r>
          </a:p>
        </p:txBody>
      </p:sp>
      <p:sp>
        <p:nvSpPr>
          <p:cNvPr id="11293" name="Text Box 29" descr="再生纸"/>
          <p:cNvSpPr txBox="1">
            <a:spLocks noChangeArrowheads="1"/>
          </p:cNvSpPr>
          <p:nvPr/>
        </p:nvSpPr>
        <p:spPr bwMode="auto">
          <a:xfrm>
            <a:off x="7086600" y="1557338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0000FF"/>
                </a:solidFill>
                <a:latin typeface="Monotype Corsiva" pitchFamily="66" charset="0"/>
              </a:rPr>
              <a:t>last week</a:t>
            </a:r>
          </a:p>
        </p:txBody>
      </p:sp>
      <p:sp>
        <p:nvSpPr>
          <p:cNvPr id="37907" name="Rectangle 30"/>
          <p:cNvSpPr>
            <a:spLocks noGrp="1" noChangeArrowheads="1"/>
          </p:cNvSpPr>
          <p:nvPr>
            <p:ph sz="quarter" idx="2"/>
          </p:nvPr>
        </p:nvSpPr>
        <p:spPr>
          <a:xfrm>
            <a:off x="4643438" y="1628775"/>
            <a:ext cx="4038600" cy="2185988"/>
          </a:xfrm>
        </p:spPr>
        <p:txBody>
          <a:bodyPr/>
          <a:lstStyle/>
          <a:p>
            <a:pPr eaLnBrk="1" hangingPunct="1"/>
            <a:endParaRPr lang="zh-CN" altLang="zh-CN" sz="2400" smtClean="0"/>
          </a:p>
        </p:txBody>
      </p:sp>
      <p:pic>
        <p:nvPicPr>
          <p:cNvPr id="11295" name="Picture 31" descr="图片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5229225"/>
            <a:ext cx="39243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6" name="Text Box 32" descr="再生纸"/>
          <p:cNvSpPr txBox="1">
            <a:spLocks noChangeArrowheads="1"/>
          </p:cNvSpPr>
          <p:nvPr/>
        </p:nvSpPr>
        <p:spPr bwMode="auto">
          <a:xfrm>
            <a:off x="-101600" y="4292600"/>
            <a:ext cx="89217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latin typeface="Times New Roman" pitchFamily="18" charset="0"/>
              </a:rPr>
              <a:t>She </a:t>
            </a: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went</a:t>
            </a:r>
            <a:r>
              <a:rPr lang="zh-CN" altLang="zh-CN" sz="3600" b="1">
                <a:latin typeface="Times New Roman" pitchFamily="18" charset="0"/>
              </a:rPr>
              <a:t> on a school trip and she</a:t>
            </a:r>
            <a:r>
              <a:rPr lang="zh-CN" altLang="zh-CN" sz="3600" b="1">
                <a:solidFill>
                  <a:srgbClr val="FF3300"/>
                </a:solidFill>
                <a:latin typeface="Times New Roman" pitchFamily="18" charset="0"/>
              </a:rPr>
              <a:t>was</a:t>
            </a:r>
            <a:r>
              <a:rPr lang="zh-CN" altLang="zh-CN" sz="3600" b="1">
                <a:latin typeface="Times New Roman" pitchFamily="18" charset="0"/>
              </a:rPr>
              <a:t> on a farm </a:t>
            </a: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last weekend</a:t>
            </a:r>
            <a:r>
              <a:rPr lang="zh-CN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539750" y="3141663"/>
            <a:ext cx="7132638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latin typeface="Times New Roman" pitchFamily="18" charset="0"/>
              </a:rPr>
              <a:t>Where</a:t>
            </a:r>
            <a:r>
              <a:rPr lang="zh-CN" altLang="zh-CN" sz="4000" b="1">
                <a:solidFill>
                  <a:srgbClr val="FF3300"/>
                </a:solidFill>
                <a:latin typeface="Times New Roman" pitchFamily="18" charset="0"/>
              </a:rPr>
              <a:t> was </a:t>
            </a:r>
            <a:r>
              <a:rPr lang="zh-CN" altLang="en-US" sz="4000" b="1">
                <a:latin typeface="Times New Roman" pitchFamily="18" charset="0"/>
              </a:rPr>
              <a:t>C</a:t>
            </a:r>
            <a:r>
              <a:rPr lang="en-US" altLang="zh-CN" sz="4000" b="1">
                <a:latin typeface="Times New Roman" pitchFamily="18" charset="0"/>
              </a:rPr>
              <a:t>arol </a:t>
            </a:r>
            <a:r>
              <a:rPr lang="zh-CN" altLang="zh-CN" sz="4000" b="1">
                <a:latin typeface="Times New Roman" pitchFamily="18" charset="0"/>
              </a:rPr>
              <a:t>last weekend?</a:t>
            </a:r>
          </a:p>
        </p:txBody>
      </p:sp>
      <p:sp>
        <p:nvSpPr>
          <p:cNvPr id="11298" name="Text Box 34" descr="再生纸"/>
          <p:cNvSpPr txBox="1">
            <a:spLocks noChangeArrowheads="1"/>
          </p:cNvSpPr>
          <p:nvPr/>
        </p:nvSpPr>
        <p:spPr bwMode="auto">
          <a:xfrm>
            <a:off x="-25400" y="5589588"/>
            <a:ext cx="5246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What 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did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 she do on the</a:t>
            </a:r>
          </a:p>
          <a:p>
            <a:pPr algn="ctr"/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 farm?</a:t>
            </a:r>
            <a:endParaRPr lang="zh-CN" altLang="en-US" sz="40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1299" name="Text Box 35" descr="再生纸"/>
          <p:cNvSpPr txBox="1">
            <a:spLocks noChangeArrowheads="1"/>
          </p:cNvSpPr>
          <p:nvPr/>
        </p:nvSpPr>
        <p:spPr bwMode="auto">
          <a:xfrm>
            <a:off x="5795963" y="3716338"/>
            <a:ext cx="295275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500" b="1">
                <a:solidFill>
                  <a:srgbClr val="0000FF"/>
                </a:solidFill>
                <a:latin typeface="Times New Roman" pitchFamily="18" charset="0"/>
              </a:rPr>
              <a:t>is</a:t>
            </a:r>
            <a:r>
              <a:rPr lang="zh-CN" altLang="zh-CN" sz="2500" b="1">
                <a:latin typeface="Times New Roman" pitchFamily="18" charset="0"/>
              </a:rPr>
              <a:t>—was(</a:t>
            </a:r>
            <a:r>
              <a:rPr lang="zh-CN" altLang="en-US" sz="2500" b="1">
                <a:latin typeface="Times New Roman" pitchFamily="18" charset="0"/>
              </a:rPr>
              <a:t>过去式</a:t>
            </a:r>
            <a:r>
              <a:rPr lang="zh-CN" altLang="zh-CN" sz="2500" b="1">
                <a:latin typeface="Times New Roman" pitchFamily="18" charset="0"/>
              </a:rPr>
              <a:t>)</a:t>
            </a:r>
          </a:p>
        </p:txBody>
      </p:sp>
      <p:sp>
        <p:nvSpPr>
          <p:cNvPr id="38" name="右箭头 37"/>
          <p:cNvSpPr/>
          <p:nvPr/>
        </p:nvSpPr>
        <p:spPr>
          <a:xfrm>
            <a:off x="468313" y="1989138"/>
            <a:ext cx="6767512" cy="1444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9" name="右箭头 38"/>
          <p:cNvSpPr/>
          <p:nvPr/>
        </p:nvSpPr>
        <p:spPr>
          <a:xfrm>
            <a:off x="468313" y="2636838"/>
            <a:ext cx="7056437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7915" name="AutoShape 49"/>
          <p:cNvSpPr>
            <a:spLocks/>
          </p:cNvSpPr>
          <p:nvPr/>
        </p:nvSpPr>
        <p:spPr bwMode="auto">
          <a:xfrm>
            <a:off x="6659563" y="4149725"/>
            <a:ext cx="720725" cy="44450"/>
          </a:xfrm>
          <a:prstGeom prst="accentBorderCallout2">
            <a:avLst>
              <a:gd name="adj1" fmla="val 79120"/>
              <a:gd name="adj2" fmla="val -8333"/>
              <a:gd name="adj3" fmla="val 79120"/>
              <a:gd name="adj4" fmla="val -9898"/>
              <a:gd name="adj5" fmla="val 407329"/>
              <a:gd name="adj6" fmla="val -18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1800"/>
              <a:t>↓</a:t>
            </a:r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70" grpId="0" animBg="1"/>
      <p:bldP spid="11271" grpId="0" animBg="1"/>
      <p:bldP spid="11284" grpId="0" animBg="1"/>
      <p:bldP spid="11285" grpId="0" animBg="1" autoUpdateAnimBg="0"/>
      <p:bldP spid="11286" grpId="0" autoUpdateAnimBg="0"/>
      <p:bldP spid="11286" grpId="1" autoUpdateAnimBg="0"/>
      <p:bldP spid="11287" grpId="0" animBg="1"/>
      <p:bldP spid="11288" grpId="0" autoUpdateAnimBg="0"/>
      <p:bldP spid="11289" grpId="0" animBg="1"/>
      <p:bldP spid="11293" grpId="0" autoUpdateAnimBg="0"/>
      <p:bldP spid="11296" grpId="0" autoUpdateAnimBg="0"/>
      <p:bldP spid="11297" grpId="0" bldLvl="0" animBg="1" autoUpdateAnimBg="0"/>
      <p:bldP spid="11298" grpId="0" bldLvl="0" autoUpdateAnimBg="0"/>
      <p:bldP spid="1129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1476375" y="2565400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b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971550" y="3500438"/>
            <a:ext cx="720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a</a:t>
            </a:r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971550" y="4292600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c</a:t>
            </a: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1619250" y="5157788"/>
            <a:ext cx="720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f</a:t>
            </a: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1619250" y="5876925"/>
            <a:ext cx="7207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FF0000"/>
                </a:solidFill>
                <a:ea typeface="华文行楷"/>
                <a:cs typeface="华文行楷"/>
              </a:rPr>
              <a:t>d</a:t>
            </a:r>
          </a:p>
        </p:txBody>
      </p:sp>
      <p:pic>
        <p:nvPicPr>
          <p:cNvPr id="4096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003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Rectangle 9"/>
          <p:cNvSpPr>
            <a:spLocks noChangeArrowheads="1"/>
          </p:cNvSpPr>
          <p:nvPr/>
        </p:nvSpPr>
        <p:spPr bwMode="auto">
          <a:xfrm>
            <a:off x="1619250" y="0"/>
            <a:ext cx="7092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听并圈出</a:t>
            </a:r>
            <a:r>
              <a:rPr lang="zh-CN" altLang="zh-CN" sz="2800" b="1">
                <a:solidFill>
                  <a:srgbClr val="CC0000"/>
                </a:solidFill>
                <a:latin typeface="Times New Roman" pitchFamily="18" charset="0"/>
              </a:rPr>
              <a:t>Carol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在学校旅行中做的三件事</a:t>
            </a:r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468313" y="1700213"/>
            <a:ext cx="454025" cy="393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468313" y="2492375"/>
            <a:ext cx="454025" cy="393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468313" y="4941888"/>
            <a:ext cx="454025" cy="393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40972" name="WordArt 13"/>
          <p:cNvSpPr>
            <a:spLocks noChangeArrowheads="1" noChangeShapeType="1"/>
          </p:cNvSpPr>
          <p:nvPr/>
        </p:nvSpPr>
        <p:spPr bwMode="auto">
          <a:xfrm>
            <a:off x="3995738" y="5715000"/>
            <a:ext cx="3962400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Verdana"/>
                <a:ea typeface="Verdana"/>
                <a:cs typeface="Verdana"/>
              </a:rPr>
              <a:t>1b</a:t>
            </a:r>
            <a:endParaRPr lang="zh-CN" altLang="en-US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Verdana"/>
              <a:cs typeface="Verdana"/>
            </a:endParaRPr>
          </a:p>
        </p:txBody>
      </p:sp>
      <p:pic>
        <p:nvPicPr>
          <p:cNvPr id="14350" name="Section A 1b.mp3" descr="Section A 1b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1150" y="4797425"/>
            <a:ext cx="15113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5" name="Section A 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9800" y="4365625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8327" fill="hold"/>
                                        <p:tgtEl>
                                          <p:spTgt spid="14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0"/>
                  </p:tgtEl>
                </p:cond>
              </p:nextCondLst>
            </p:seq>
            <p:audio>
              <p:cMediaNode>
                <p:cTn id="2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0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09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8327" fill="hold"/>
                                        <p:tgtEl>
                                          <p:spTgt spid="409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5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5"/>
                </p:tgtEl>
              </p:cMediaNode>
            </p:audio>
          </p:childTnLst>
        </p:cTn>
      </p:par>
    </p:tnLst>
    <p:bldLst>
      <p:bldP spid="14346" grpId="0" animBg="1"/>
      <p:bldP spid="14347" grpId="0" animBg="1"/>
      <p:bldP spid="143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ction A 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388" y="5876925"/>
            <a:ext cx="503237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Unit11_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5876925"/>
            <a:ext cx="2032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latin typeface="Times New Roman" pitchFamily="18" charset="0"/>
              </a:rPr>
              <a:t>Bob:    Hi, Carol. How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lang="zh-CN" altLang="zh-CN" sz="2800" b="1" dirty="0">
                <a:latin typeface="Times New Roman" pitchFamily="18" charset="0"/>
              </a:rPr>
              <a:t> your school trip yesterday?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It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lang="zh-CN" altLang="zh-CN" sz="2800" b="1" dirty="0">
                <a:latin typeface="Times New Roman" pitchFamily="18" charset="0"/>
              </a:rPr>
              <a:t> great.</a:t>
            </a:r>
          </a:p>
          <a:p>
            <a:r>
              <a:rPr lang="zh-CN" altLang="zh-CN" sz="2800" b="1" dirty="0">
                <a:latin typeface="Times New Roman" pitchFamily="18" charset="0"/>
              </a:rPr>
              <a:t>Bob:    Did you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go</a:t>
            </a:r>
            <a:r>
              <a:rPr lang="zh-CN" altLang="zh-CN" sz="2800" b="1" dirty="0">
                <a:latin typeface="Times New Roman" pitchFamily="18" charset="0"/>
              </a:rPr>
              <a:t> to the zoo?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No, I didn’t. I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went</a:t>
            </a:r>
            <a:r>
              <a:rPr lang="zh-CN" altLang="zh-CN" sz="2800" b="1" dirty="0">
                <a:latin typeface="Times New Roman" pitchFamily="18" charset="0"/>
              </a:rPr>
              <a:t> to a farm. Look, here </a:t>
            </a:r>
          </a:p>
          <a:p>
            <a:r>
              <a:rPr lang="zh-CN" altLang="zh-CN" sz="2800" b="1" dirty="0">
                <a:latin typeface="Times New Roman" pitchFamily="18" charset="0"/>
              </a:rPr>
              <a:t>            are my photos.</a:t>
            </a:r>
          </a:p>
          <a:p>
            <a:r>
              <a:rPr lang="zh-CN" altLang="zh-CN" sz="2800" b="1" dirty="0">
                <a:latin typeface="Times New Roman" pitchFamily="18" charset="0"/>
              </a:rPr>
              <a:t>Bob:   Did you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see</a:t>
            </a:r>
            <a:r>
              <a:rPr lang="zh-CN" altLang="zh-CN" sz="2800" b="1" dirty="0">
                <a:latin typeface="Times New Roman" pitchFamily="18" charset="0"/>
              </a:rPr>
              <a:t> any cows?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Yes, I did. I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saw</a:t>
            </a:r>
            <a:r>
              <a:rPr lang="zh-CN" altLang="zh-CN" sz="2800" b="1" dirty="0">
                <a:latin typeface="Times New Roman" pitchFamily="18" charset="0"/>
              </a:rPr>
              <a:t> quite a lot.</a:t>
            </a:r>
          </a:p>
          <a:p>
            <a:r>
              <a:rPr lang="zh-CN" altLang="zh-CN" sz="2800" b="1" dirty="0">
                <a:latin typeface="Times New Roman" pitchFamily="18" charset="0"/>
              </a:rPr>
              <a:t>Bob:   Did you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ride</a:t>
            </a:r>
            <a:r>
              <a:rPr lang="zh-CN" altLang="zh-CN" sz="2800" b="1" dirty="0">
                <a:latin typeface="Times New Roman" pitchFamily="18" charset="0"/>
              </a:rPr>
              <a:t> a horse?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No, I didn</a:t>
            </a:r>
            <a:r>
              <a:rPr lang="en-US" altLang="zh-CN" sz="2800" b="1" dirty="0">
                <a:latin typeface="Times New Roman" pitchFamily="18" charset="0"/>
              </a:rPr>
              <a:t>’</a:t>
            </a:r>
            <a:r>
              <a:rPr lang="zh-CN" altLang="zh-CN" sz="2800" b="1" dirty="0">
                <a:latin typeface="Times New Roman" pitchFamily="18" charset="0"/>
              </a:rPr>
              <a:t>t. But  I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milked</a:t>
            </a:r>
            <a:r>
              <a:rPr lang="zh-CN" altLang="zh-CN" sz="2800" b="1" dirty="0">
                <a:latin typeface="Times New Roman" pitchFamily="18" charset="0"/>
              </a:rPr>
              <a:t> a cow.</a:t>
            </a:r>
          </a:p>
          <a:p>
            <a:r>
              <a:rPr lang="zh-CN" altLang="zh-CN" sz="2800" b="1" dirty="0">
                <a:latin typeface="Times New Roman" pitchFamily="18" charset="0"/>
              </a:rPr>
              <a:t>Bob:   Did you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feed</a:t>
            </a:r>
            <a:r>
              <a:rPr lang="zh-CN" altLang="zh-CN" sz="2800" b="1" dirty="0">
                <a:latin typeface="Times New Roman" pitchFamily="18" charset="0"/>
              </a:rPr>
              <a:t> any chickens?     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 Well, I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saw</a:t>
            </a:r>
            <a:r>
              <a:rPr lang="zh-CN" altLang="zh-CN" sz="2800" b="1" dirty="0">
                <a:latin typeface="Times New Roman" pitchFamily="18" charset="0"/>
              </a:rPr>
              <a:t> some chickens but I didn’t feed them.</a:t>
            </a:r>
          </a:p>
          <a:p>
            <a:r>
              <a:rPr lang="zh-CN" altLang="zh-CN" sz="2800" b="1" dirty="0">
                <a:latin typeface="Times New Roman" pitchFamily="18" charset="0"/>
              </a:rPr>
              <a:t>Bob:   What else did you do?</a:t>
            </a:r>
          </a:p>
          <a:p>
            <a:r>
              <a:rPr lang="zh-CN" altLang="zh-CN" sz="2800" b="1" dirty="0">
                <a:latin typeface="Times New Roman" pitchFamily="18" charset="0"/>
              </a:rPr>
              <a:t>Carol:  My friends and I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went</a:t>
            </a:r>
            <a:r>
              <a:rPr lang="zh-CN" altLang="zh-CN" sz="2800" b="1" dirty="0">
                <a:latin typeface="Times New Roman" pitchFamily="18" charset="0"/>
              </a:rPr>
              <a:t> for a walk around the</a:t>
            </a:r>
          </a:p>
          <a:p>
            <a:r>
              <a:rPr lang="zh-CN" altLang="zh-CN" sz="2800" b="1" dirty="0">
                <a:latin typeface="Times New Roman" pitchFamily="18" charset="0"/>
              </a:rPr>
              <a:t>            farm and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</a:rPr>
              <a:t>talked</a:t>
            </a:r>
            <a:r>
              <a:rPr lang="zh-CN" altLang="zh-CN" sz="2800" b="1" dirty="0">
                <a:latin typeface="Times New Roman" pitchFamily="18" charset="0"/>
              </a:rPr>
              <a:t> with a farmer.</a:t>
            </a:r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6227763" y="765175"/>
            <a:ext cx="792162" cy="719138"/>
          </a:xfrm>
          <a:prstGeom prst="ellipse">
            <a:avLst/>
          </a:prstGeom>
          <a:noFill/>
          <a:ln w="9525" cmpd="sng">
            <a:solidFill>
              <a:srgbClr val="66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sz="4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MS PGothic" pitchFamily="34" charset="-128"/>
              </a:rPr>
              <a:t>听力原文</a:t>
            </a:r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3779838" y="5300663"/>
            <a:ext cx="252095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000" b="1" i="1">
                <a:solidFill>
                  <a:srgbClr val="0070C0"/>
                </a:solidFill>
              </a:rPr>
              <a:t>⒈</a:t>
            </a: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4140200" y="3573463"/>
            <a:ext cx="1584325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000">
                <a:solidFill>
                  <a:srgbClr val="0070C0"/>
                </a:solidFill>
              </a:rPr>
              <a:t>⒉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771800" y="5661248"/>
            <a:ext cx="2808288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200" b="1" i="1">
                <a:solidFill>
                  <a:srgbClr val="0070C0"/>
                </a:solidFill>
              </a:rPr>
              <a:t>⒊</a:t>
            </a:r>
          </a:p>
        </p:txBody>
      </p:sp>
      <p:pic>
        <p:nvPicPr>
          <p:cNvPr id="11" name="Section A 1b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7236296" y="5733256"/>
            <a:ext cx="461640" cy="4616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3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19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8189913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1619250" y="0"/>
            <a:ext cx="7092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问答谈论</a:t>
            </a:r>
            <a:r>
              <a:rPr lang="zh-CN" altLang="zh-CN" sz="2800" b="1">
                <a:solidFill>
                  <a:srgbClr val="CC0000"/>
                </a:solidFill>
                <a:latin typeface="Times New Roman" pitchFamily="18" charset="0"/>
              </a:rPr>
              <a:t>Carol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的学校旅行事</a:t>
            </a: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205038"/>
            <a:ext cx="734536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WordArt 5"/>
          <p:cNvSpPr>
            <a:spLocks noChangeArrowheads="1" noChangeShapeType="1"/>
          </p:cNvSpPr>
          <p:nvPr/>
        </p:nvSpPr>
        <p:spPr bwMode="auto">
          <a:xfrm>
            <a:off x="3995738" y="5715000"/>
            <a:ext cx="3962400" cy="1143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Verdana"/>
                <a:ea typeface="Verdana"/>
                <a:cs typeface="Verdana"/>
              </a:rPr>
              <a:t>1c</a:t>
            </a:r>
            <a:endParaRPr lang="zh-CN" altLang="en-US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IMG_20130227_0813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205038"/>
            <a:ext cx="37449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3" descr="IMG_20130227_0813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205038"/>
            <a:ext cx="3816350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708400" y="908050"/>
            <a:ext cx="604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</a:rPr>
              <a:t>What else did Carol do?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71550" y="4868863"/>
            <a:ext cx="3455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</a:rPr>
              <a:t>Who is the man?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68313" y="5791200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</a:rPr>
              <a:t>Bob wants to know more about Carol’s school trip. What question will he ask?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258763" y="385763"/>
            <a:ext cx="609600" cy="46037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zh-CN" sz="3010" b="1" dirty="0">
                <a:solidFill>
                  <a:srgbClr val="8700E2"/>
                </a:solidFill>
                <a:latin typeface="Arial Black" pitchFamily="34" charset="0"/>
                <a:ea typeface="黑体" pitchFamily="2" charset="-122"/>
              </a:rPr>
              <a:t>2c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44563" y="115888"/>
            <a:ext cx="2735262" cy="585787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9933FF"/>
                </a:solidFill>
              </a:rPr>
              <a:t>Pairwork</a:t>
            </a:r>
            <a:endParaRPr lang="en-US" altLang="zh-CN" sz="3200" b="1"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700213"/>
            <a:ext cx="7632700" cy="1943100"/>
            <a:chOff x="-319" y="-605"/>
            <a:chExt cx="3765" cy="1633"/>
          </a:xfrm>
        </p:grpSpPr>
        <p:sp>
          <p:nvSpPr>
            <p:cNvPr id="45065" name="AutoShape 6"/>
            <p:cNvSpPr>
              <a:spLocks noChangeArrowheads="1"/>
            </p:cNvSpPr>
            <p:nvPr/>
          </p:nvSpPr>
          <p:spPr bwMode="auto">
            <a:xfrm>
              <a:off x="-319" y="-424"/>
              <a:ext cx="3765" cy="1452"/>
            </a:xfrm>
            <a:prstGeom prst="parallelogram">
              <a:avLst>
                <a:gd name="adj" fmla="val 2677"/>
              </a:avLst>
            </a:prstGeom>
            <a:solidFill>
              <a:srgbClr val="9900CC">
                <a:alpha val="27843"/>
              </a:srgbClr>
            </a:solidFill>
            <a:ln w="444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45066" name="Text Box 7"/>
            <p:cNvSpPr txBox="1">
              <a:spLocks noChangeArrowheads="1"/>
            </p:cNvSpPr>
            <p:nvPr/>
          </p:nvSpPr>
          <p:spPr bwMode="auto">
            <a:xfrm>
              <a:off x="18" y="-605"/>
              <a:ext cx="3303" cy="11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5000"/>
                </a:lnSpc>
                <a:spcBef>
                  <a:spcPct val="20000"/>
                </a:spcBef>
              </a:pPr>
              <a:r>
                <a:rPr lang="en-US" altLang="zh-CN" sz="3000" b="1">
                  <a:solidFill>
                    <a:srgbClr val="008000"/>
                  </a:solidFill>
                  <a:latin typeface="Times New Roman" pitchFamily="18" charset="0"/>
                </a:rPr>
                <a:t>A: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itchFamily="18" charset="0"/>
                </a:rPr>
                <a:t> What d</a:t>
              </a:r>
              <a:r>
                <a:rPr lang="en-US" altLang="zh-CN" sz="3000" b="1">
                  <a:solidFill>
                    <a:srgbClr val="CC0000"/>
                  </a:solidFill>
                  <a:latin typeface="Times New Roman" pitchFamily="18" charset="0"/>
                </a:rPr>
                <a:t>id</a:t>
              </a:r>
              <a:r>
                <a:rPr lang="en-US" altLang="zh-CN" sz="3000" b="1">
                  <a:solidFill>
                    <a:srgbClr val="0000FF"/>
                  </a:solidFill>
                  <a:latin typeface="Times New Roman" pitchFamily="18" charset="0"/>
                </a:rPr>
                <a:t> Carol </a:t>
              </a:r>
              <a:r>
                <a:rPr lang="en-US" altLang="zh-CN" sz="3000" b="1">
                  <a:solidFill>
                    <a:srgbClr val="CC0000"/>
                  </a:solidFill>
                  <a:latin typeface="Times New Roman" pitchFamily="18" charset="0"/>
                </a:rPr>
                <a:t>do</a:t>
              </a:r>
              <a:r>
                <a:rPr lang="en-US" altLang="zh-CN" sz="3000" b="1">
                  <a:solidFill>
                    <a:srgbClr val="0000FF"/>
                  </a:solidFill>
                  <a:latin typeface="Times New Roman" pitchFamily="18" charset="0"/>
                </a:rPr>
                <a:t>?</a:t>
              </a:r>
            </a:p>
            <a:p>
              <a:pPr>
                <a:lnSpc>
                  <a:spcPct val="115000"/>
                </a:lnSpc>
                <a:spcBef>
                  <a:spcPct val="20000"/>
                </a:spcBef>
              </a:pPr>
              <a:endParaRPr lang="en-US" altLang="zh-CN" sz="3600" b="1">
                <a:latin typeface="Times New Roman" pitchFamily="18" charset="0"/>
              </a:endParaRPr>
            </a:p>
          </p:txBody>
        </p:sp>
      </p:grp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574675" y="620713"/>
            <a:ext cx="81010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9900FF"/>
                </a:solidFill>
                <a:latin typeface="Times New Roman" pitchFamily="18" charset="0"/>
              </a:rPr>
              <a:t>Ask and answer questions about Carol’s visit to the farm. 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rot="10800000" flipV="1">
            <a:off x="4211638" y="5805488"/>
            <a:ext cx="5618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B;She pick</a:t>
            </a:r>
            <a:r>
              <a:rPr lang="en-US" altLang="zh-CN" sz="2800">
                <a:solidFill>
                  <a:srgbClr val="FF0000"/>
                </a:solidFill>
              </a:rPr>
              <a:t>ed</a:t>
            </a:r>
            <a:r>
              <a:rPr lang="en-US" altLang="zh-CN" sz="2800"/>
              <a:t> somestrawberries</a:t>
            </a:r>
            <a:endParaRPr lang="zh-CN" altLang="en-US" sz="28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5157788"/>
            <a:ext cx="42846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/>
              <a:t>She ask</a:t>
            </a:r>
            <a:r>
              <a:rPr lang="en-US" altLang="zh-CN" sz="3000">
                <a:solidFill>
                  <a:srgbClr val="FF0000"/>
                </a:solidFill>
              </a:rPr>
              <a:t>ed </a:t>
            </a:r>
            <a:r>
              <a:rPr lang="en-US" altLang="zh-CN" sz="3000"/>
              <a:t> the farmer if he grew strawberries.</a:t>
            </a:r>
            <a:endParaRPr lang="zh-CN" altLang="en-US" sz="3000"/>
          </a:p>
        </p:txBody>
      </p:sp>
      <p:pic>
        <p:nvPicPr>
          <p:cNvPr id="14" name="VideoJoiner140527222017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2205038"/>
            <a:ext cx="443388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VideoJoiner140527222127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2133600"/>
            <a:ext cx="360045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5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54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3555" grpId="0" animBg="1"/>
      <p:bldP spid="23558" grpId="0"/>
      <p:bldP spid="17" grpId="0"/>
      <p:bldP spid="17" grpId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949325" y="1844675"/>
            <a:ext cx="716280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00" b="1">
                <a:latin typeface="Times New Roman" pitchFamily="18" charset="0"/>
              </a:rPr>
              <a:t>A: Did Carol take any photos?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latin typeface="Times New Roman" pitchFamily="18" charset="0"/>
              </a:rPr>
              <a:t>B: </a:t>
            </a:r>
            <a:r>
              <a:rPr lang="en-US" altLang="zh-CN" sz="3400" b="1">
                <a:solidFill>
                  <a:srgbClr val="3333FF"/>
                </a:solidFill>
                <a:latin typeface="Times New Roman" pitchFamily="18" charset="0"/>
              </a:rPr>
              <a:t>Yes, she did.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A: Did Carol ride a horse?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A: Did Carol talk with the farmer?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46082" name="图片 2" descr="屏幕剪辑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5986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71550" y="3554413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Calibri" pitchFamily="34" charset="0"/>
              </a:rPr>
              <a:t>B:No ,she didn’t .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971550" y="4697413"/>
            <a:ext cx="533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Calibri" pitchFamily="34" charset="0"/>
              </a:rPr>
              <a:t>B:Yes ,she did 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04800" y="1219200"/>
            <a:ext cx="609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3333FF"/>
                </a:solidFill>
                <a:latin typeface="Times New Roman" pitchFamily="18" charset="0"/>
              </a:rPr>
              <a:t>I. 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用适当的词填空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28600" y="1971675"/>
            <a:ext cx="8458200" cy="43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</a:rPr>
              <a:t>1. How ___ your school trip? It was great.</a:t>
            </a:r>
          </a:p>
          <a:p>
            <a:pPr marL="457200" indent="-457200"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</a:rPr>
              <a:t>2. How _____ you yesterday?</a:t>
            </a:r>
          </a:p>
          <a:p>
            <a:pPr marL="457200" indent="-457200"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</a:rPr>
              <a:t>3. Today is Monday. Yesterday ___ Sunday.</a:t>
            </a:r>
          </a:p>
          <a:p>
            <a:pPr marL="457200" indent="-457200"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</a:rPr>
              <a:t>4. What ___ you do the day before yesterday?</a:t>
            </a:r>
          </a:p>
          <a:p>
            <a:pPr marL="457200" indent="-457200">
              <a:lnSpc>
                <a:spcPct val="110000"/>
              </a:lnSpc>
              <a:buFontTx/>
              <a:buAutoNum type="arabicPeriod" startAt="5"/>
            </a:pPr>
            <a:r>
              <a:rPr lang="zh-CN" altLang="zh-CN" sz="3600" b="1">
                <a:latin typeface="Times New Roman" pitchFamily="18" charset="0"/>
              </a:rPr>
              <a:t>____ you ride a horse last week?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600200" y="2070100"/>
            <a:ext cx="103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was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657350" y="2635250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were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324600" y="3244850"/>
            <a:ext cx="103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was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752600" y="4464050"/>
            <a:ext cx="933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did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09600" y="5683250"/>
            <a:ext cx="1009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Did</a:t>
            </a:r>
          </a:p>
        </p:txBody>
      </p:sp>
      <p:sp>
        <p:nvSpPr>
          <p:cNvPr id="23561" name="WordArt 15"/>
          <p:cNvSpPr>
            <a:spLocks noChangeArrowheads="1" noChangeShapeType="1" noTextEdit="1"/>
          </p:cNvSpPr>
          <p:nvPr/>
        </p:nvSpPr>
        <p:spPr bwMode="auto">
          <a:xfrm>
            <a:off x="3200400" y="457200"/>
            <a:ext cx="2743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Exercise 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66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6" grpId="0" autoUpdateAnimBg="0"/>
      <p:bldP spid="23557" grpId="0" autoUpdateAnimBg="0"/>
      <p:bldP spid="23558" grpId="0" autoUpdateAnimBg="0"/>
      <p:bldP spid="23559" grpId="0" autoUpdateAnimBg="0"/>
      <p:bldP spid="23560" grpId="0" autoUpdateAnimBg="0"/>
      <p:bldP spid="235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3b4e15b7b61e8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0322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3850" y="620713"/>
            <a:ext cx="38877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</a:rPr>
              <a:t>go </a:t>
            </a:r>
            <a:r>
              <a:rPr lang="zh-CN" altLang="zh-CN">
                <a:solidFill>
                  <a:srgbClr val="0000CC"/>
                </a:solidFill>
                <a:latin typeface="Times New Roman" pitchFamily="18" charset="0"/>
              </a:rPr>
              <a:t>for a walk</a:t>
            </a:r>
            <a:r>
              <a:rPr lang="zh-CN" altLang="zh-CN" sz="3200">
                <a:latin typeface="Times New Roman" pitchFamily="18" charset="0"/>
              </a:rPr>
              <a:t> </a:t>
            </a:r>
          </a:p>
        </p:txBody>
      </p:sp>
      <p:pic>
        <p:nvPicPr>
          <p:cNvPr id="6148" name="Picture 4" descr="203000~1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73238"/>
            <a:ext cx="3995738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79388" y="2781300"/>
            <a:ext cx="3384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</a:rPr>
              <a:t>take</a:t>
            </a:r>
            <a:r>
              <a:rPr lang="zh-CN" altLang="zh-CN">
                <a:latin typeface="Times New Roman" pitchFamily="18" charset="0"/>
              </a:rPr>
              <a:t> </a:t>
            </a:r>
            <a:r>
              <a:rPr lang="zh-CN" altLang="zh-CN">
                <a:solidFill>
                  <a:srgbClr val="0000CC"/>
                </a:solidFill>
                <a:latin typeface="Times New Roman" pitchFamily="18" charset="0"/>
              </a:rPr>
              <a:t>photos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2268538" y="46529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\</a:t>
            </a:r>
            <a:endParaRPr lang="zh-CN" altLang="zh-CN" sz="3200">
              <a:latin typeface="Times New Roman" pitchFamily="18" charset="0"/>
            </a:endParaRPr>
          </a:p>
        </p:txBody>
      </p:sp>
      <p:pic>
        <p:nvPicPr>
          <p:cNvPr id="6153" name="Picture 5" descr="u=4115947178,2402787386&amp;fm=5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9338" y="0"/>
            <a:ext cx="3938587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8" descr="u=2825850425,2766352901&amp;fm=52&amp;gp=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3800" y="4797425"/>
            <a:ext cx="359886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4787900" y="404813"/>
            <a:ext cx="37179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4400" b="1">
                <a:solidFill>
                  <a:srgbClr val="FF0066"/>
                </a:solidFill>
                <a:latin typeface="Times New Roman" pitchFamily="18" charset="0"/>
              </a:rPr>
              <a:t>ride</a:t>
            </a:r>
            <a:r>
              <a:rPr lang="zh-CN" altLang="zh-CN" sz="4400" b="1">
                <a:latin typeface="Times New Roman" pitchFamily="18" charset="0"/>
              </a:rPr>
              <a:t> </a:t>
            </a:r>
            <a:r>
              <a:rPr lang="zh-CN" altLang="zh-CN" sz="4400" b="1">
                <a:solidFill>
                  <a:srgbClr val="0000CC"/>
                </a:solidFill>
                <a:latin typeface="Times New Roman" pitchFamily="18" charset="0"/>
              </a:rPr>
              <a:t>a</a:t>
            </a:r>
            <a:r>
              <a:rPr lang="zh-CN" altLang="en-US" sz="4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zh-CN" altLang="zh-CN" sz="4400" b="1">
                <a:solidFill>
                  <a:srgbClr val="0000CC"/>
                </a:solidFill>
                <a:latin typeface="Times New Roman" pitchFamily="18" charset="0"/>
              </a:rPr>
              <a:t>horse</a:t>
            </a:r>
            <a:r>
              <a:rPr lang="zh-CN" altLang="zh-CN" sz="2800" b="1">
                <a:latin typeface="Times New Roman" pitchFamily="18" charset="0"/>
              </a:rPr>
              <a:t>                </a:t>
            </a:r>
          </a:p>
        </p:txBody>
      </p:sp>
      <p:sp>
        <p:nvSpPr>
          <p:cNvPr id="6156" name="Rectangle 17"/>
          <p:cNvSpPr>
            <a:spLocks noChangeArrowheads="1"/>
          </p:cNvSpPr>
          <p:nvPr/>
        </p:nvSpPr>
        <p:spPr bwMode="auto">
          <a:xfrm>
            <a:off x="4932363" y="5300663"/>
            <a:ext cx="39608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talk </a:t>
            </a:r>
            <a:r>
              <a:rPr lang="zh-CN" altLang="zh-CN" sz="3500" b="1">
                <a:latin typeface="Times New Roman" pitchFamily="18" charset="0"/>
              </a:rPr>
              <a:t>with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zh-CN" sz="3500" b="1">
                <a:latin typeface="Times New Roman" pitchFamily="18" charset="0"/>
              </a:rPr>
              <a:t>a farmer  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4859338" y="4076700"/>
            <a:ext cx="40671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</a:rPr>
              <a:t>milk</a:t>
            </a:r>
            <a:r>
              <a:rPr lang="en-US" altLang="zh-CN"/>
              <a:t> </a:t>
            </a:r>
            <a:r>
              <a:rPr lang="en-US" altLang="zh-CN">
                <a:solidFill>
                  <a:srgbClr val="0000CC"/>
                </a:solidFill>
              </a:rPr>
              <a:t>the cow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0" y="6096000"/>
            <a:ext cx="4787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feed </a:t>
            </a:r>
            <a:r>
              <a:rPr lang="en-US" altLang="zh-CN" sz="4400"/>
              <a:t> chickens  </a:t>
            </a:r>
          </a:p>
        </p:txBody>
      </p:sp>
      <p:pic>
        <p:nvPicPr>
          <p:cNvPr id="17" name="VideoJoiner140527221541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363" y="1700213"/>
            <a:ext cx="39608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VideoJoiner140527221221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076700"/>
            <a:ext cx="39957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50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repeatCount="2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repeatCount="2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31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vide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6147" grpId="0" autoUpdateAnimBg="0"/>
      <p:bldP spid="6149" grpId="0" autoUpdateAnimBg="0"/>
      <p:bldP spid="6155" grpId="0"/>
      <p:bldP spid="6156" grpId="0"/>
      <p:bldP spid="6156" grpId="1"/>
      <p:bldP spid="6156" grpId="2"/>
      <p:bldP spid="5141" grpId="0"/>
      <p:bldP spid="5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609600"/>
            <a:ext cx="8229600" cy="5535613"/>
          </a:xfr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6.  ____ he see any cows on the farm? Yes, he did.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7. Did he milk a cow on the farm? No, he ______.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8. Were the strawberries good? Yes, they _______.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9. Did you see any cows? 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    Yes, I did. I ___ quite a lot.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10. I ___ the chickens last week.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914400" y="685800"/>
            <a:ext cx="1009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Did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838200" y="2438400"/>
            <a:ext cx="149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didn’t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762000" y="3657600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were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3200400" y="4876800"/>
            <a:ext cx="103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saw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1295400" y="5486400"/>
            <a:ext cx="908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fed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  <p:bldP spid="24580" grpId="0" autoUpdateAnimBg="0"/>
      <p:bldP spid="24581" grpId="0" autoUpdateAnimBg="0"/>
      <p:bldP spid="24582" grpId="0" autoUpdateAnimBg="0"/>
      <p:bldP spid="2458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85800" y="762000"/>
            <a:ext cx="2647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66"/>
                </a:solidFill>
                <a:latin typeface="Times New Roman" pitchFamily="18" charset="0"/>
              </a:rPr>
              <a:t>II. </a:t>
            </a:r>
            <a:r>
              <a:rPr lang="zh-CN" altLang="en-US" sz="3600" b="1">
                <a:solidFill>
                  <a:srgbClr val="FF0066"/>
                </a:solidFill>
                <a:latin typeface="Times New Roman" pitchFamily="18" charset="0"/>
              </a:rPr>
              <a:t>汉译英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3550" y="1441450"/>
            <a:ext cx="5229225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1. </a:t>
            </a:r>
            <a:r>
              <a:rPr lang="zh-CN" altLang="en-US" sz="3600" b="1">
                <a:latin typeface="Times New Roman" pitchFamily="18" charset="0"/>
              </a:rPr>
              <a:t>他上周在农场骑马。</a:t>
            </a:r>
          </a:p>
          <a:p>
            <a:pPr>
              <a:lnSpc>
                <a:spcPct val="130000"/>
              </a:lnSpc>
            </a:pPr>
            <a:endParaRPr lang="zh-CN" altLang="zh-CN" sz="3600" b="1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2. </a:t>
            </a:r>
            <a:r>
              <a:rPr lang="zh-CN" altLang="en-US" sz="3600" b="1">
                <a:latin typeface="Times New Roman" pitchFamily="18" charset="0"/>
              </a:rPr>
              <a:t>他上个月爬山了。</a:t>
            </a:r>
          </a:p>
          <a:p>
            <a:pPr>
              <a:lnSpc>
                <a:spcPct val="130000"/>
              </a:lnSpc>
            </a:pPr>
            <a:endParaRPr lang="zh-CN" altLang="zh-CN" sz="3600" b="1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3. </a:t>
            </a:r>
            <a:r>
              <a:rPr lang="zh-CN" altLang="en-US" sz="3600" b="1">
                <a:latin typeface="Times New Roman" pitchFamily="18" charset="0"/>
              </a:rPr>
              <a:t>他一小时前喂了小鸡。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44550" y="2051050"/>
            <a:ext cx="776605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Last week he rode a horse on the farm.</a:t>
            </a:r>
          </a:p>
          <a:p>
            <a:pPr>
              <a:lnSpc>
                <a:spcPct val="130000"/>
              </a:lnSpc>
            </a:pPr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He climbed the mountain last month.</a:t>
            </a:r>
          </a:p>
          <a:p>
            <a:pPr>
              <a:lnSpc>
                <a:spcPct val="130000"/>
              </a:lnSpc>
            </a:pPr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He fed chickens an hour ago.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533400"/>
            <a:ext cx="8077200" cy="4378325"/>
          </a:xfrm>
        </p:spPr>
        <p:txBody>
          <a:bodyPr>
            <a:spAutoFit/>
          </a:bodyPr>
          <a:lstStyle/>
          <a:p>
            <a:pPr marL="361950" indent="-36195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4. </a:t>
            </a:r>
            <a:r>
              <a:rPr lang="zh-CN" altLang="en-US" sz="3600" b="1" smtClean="0">
                <a:latin typeface="Times New Roman" pitchFamily="18" charset="0"/>
              </a:rPr>
              <a:t>你昨天去了动物园吗？没有，我去了农场。</a:t>
            </a:r>
          </a:p>
          <a:p>
            <a:pPr marL="361950" indent="-36195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zh-CN" sz="3600" b="1" smtClean="0">
              <a:latin typeface="Times New Roman" pitchFamily="18" charset="0"/>
            </a:endParaRPr>
          </a:p>
          <a:p>
            <a:pPr marL="361950" indent="-36195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zh-CN" sz="3600" b="1" smtClean="0">
              <a:latin typeface="Times New Roman" pitchFamily="18" charset="0"/>
            </a:endParaRPr>
          </a:p>
          <a:p>
            <a:pPr marL="361950" indent="-36195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5. </a:t>
            </a:r>
            <a:r>
              <a:rPr lang="zh-CN" altLang="en-US" sz="3600" b="1" smtClean="0">
                <a:latin typeface="Times New Roman" pitchFamily="18" charset="0"/>
              </a:rPr>
              <a:t>你在农场看到一些奶牛吗？看到了，看到了相当多地奶牛。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914400" y="1898650"/>
            <a:ext cx="7848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Did you go to the zoo? No, I didn’t. I went to the farm.</a:t>
            </a:r>
          </a:p>
          <a:p>
            <a:pPr>
              <a:lnSpc>
                <a:spcPct val="130000"/>
              </a:lnSpc>
            </a:pPr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endParaRPr lang="zh-CN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Did you see any cows? Yes I did. I saw quite a lot.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73113" y="914400"/>
            <a:ext cx="5932487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3333FF"/>
                </a:solidFill>
                <a:latin typeface="Times New Roman" pitchFamily="18" charset="0"/>
              </a:rPr>
              <a:t>III. 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写出下列单词的过去式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 talk                                 milk                             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 am /is                              are          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 go                                    ride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 feed                                 take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latin typeface="Times New Roman" pitchFamily="18" charset="0"/>
              </a:rPr>
              <a:t> do                                    see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208213" y="1670050"/>
            <a:ext cx="3430587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talked   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was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went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fed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did                         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629400" y="1676400"/>
            <a:ext cx="167640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milked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were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rode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took </a:t>
            </a:r>
          </a:p>
          <a:p>
            <a:pPr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 saw                      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304800"/>
            <a:ext cx="3886200" cy="6049963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solidFill>
                  <a:srgbClr val="3333FF"/>
                </a:solidFill>
                <a:latin typeface="Times New Roman" pitchFamily="18" charset="0"/>
              </a:rPr>
              <a:t>IV. </a:t>
            </a:r>
            <a:r>
              <a:rPr lang="zh-CN" altLang="en-US" sz="3600" b="1" smtClean="0">
                <a:solidFill>
                  <a:srgbClr val="3333FF"/>
                </a:solidFill>
                <a:latin typeface="Times New Roman" pitchFamily="18" charset="0"/>
              </a:rPr>
              <a:t>译出下列短语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latin typeface="Times New Roman" pitchFamily="18" charset="0"/>
              </a:rPr>
              <a:t>去散步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latin typeface="Times New Roman" pitchFamily="18" charset="0"/>
              </a:rPr>
              <a:t>去购物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latin typeface="Times New Roman" pitchFamily="18" charset="0"/>
              </a:rPr>
              <a:t>去钓鱼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挤奶牛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骑马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骑自行车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喂小鸡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和某人谈话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zh-CN" sz="3600" b="1" smtClean="0">
                <a:latin typeface="Times New Roman" pitchFamily="18" charset="0"/>
              </a:rPr>
              <a:t> </a:t>
            </a:r>
            <a:r>
              <a:rPr lang="zh-CN" altLang="en-US" sz="3600" b="1" smtClean="0">
                <a:latin typeface="Times New Roman" pitchFamily="18" charset="0"/>
              </a:rPr>
              <a:t>拍照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4648200" y="838200"/>
            <a:ext cx="3048000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go for a walk 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go shopping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go fishing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milk a cow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ride a horse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ride a bike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feed chickens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talk with …  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take photos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125538"/>
            <a:ext cx="8229600" cy="5543550"/>
          </a:xfrm>
        </p:spPr>
        <p:txBody>
          <a:bodyPr/>
          <a:lstStyle/>
          <a:p>
            <a:pPr eaLnBrk="1" hangingPunct="1"/>
            <a:r>
              <a:rPr lang="zh-CN" altLang="zh-CN" smtClean="0"/>
              <a:t>1. </a:t>
            </a:r>
            <a:r>
              <a:rPr lang="zh-CN" altLang="en-US" smtClean="0"/>
              <a:t>写出</a:t>
            </a:r>
            <a:r>
              <a:rPr lang="zh-CN" altLang="zh-CN" smtClean="0"/>
              <a:t>1a-2c</a:t>
            </a:r>
            <a:r>
              <a:rPr lang="zh-CN" altLang="en-US" smtClean="0"/>
              <a:t>的动词的过去式。</a:t>
            </a:r>
          </a:p>
          <a:p>
            <a:pPr eaLnBrk="1" hangingPunct="1"/>
            <a:r>
              <a:rPr lang="zh-CN" altLang="zh-CN" smtClean="0"/>
              <a:t>2. </a:t>
            </a:r>
            <a:r>
              <a:rPr lang="zh-CN" altLang="en-US" smtClean="0"/>
              <a:t>根据动词的过去式，把动词分成两类。</a:t>
            </a:r>
          </a:p>
          <a:p>
            <a:pPr eaLnBrk="1" hangingPunct="1"/>
            <a:r>
              <a:rPr lang="zh-CN" altLang="en-US" smtClean="0"/>
              <a:t>规则动词</a:t>
            </a:r>
            <a:r>
              <a:rPr lang="zh-CN" altLang="zh-CN" smtClean="0"/>
              <a:t>—</a:t>
            </a:r>
          </a:p>
          <a:p>
            <a:pPr eaLnBrk="1" hangingPunct="1"/>
            <a:endParaRPr lang="zh-CN" altLang="zh-CN" smtClean="0"/>
          </a:p>
          <a:p>
            <a:pPr eaLnBrk="1" hangingPunct="1"/>
            <a:r>
              <a:rPr lang="zh-CN" altLang="en-US" smtClean="0"/>
              <a:t>不规则动词</a:t>
            </a:r>
            <a:r>
              <a:rPr lang="zh-CN" altLang="zh-CN" smtClean="0"/>
              <a:t>---</a:t>
            </a:r>
          </a:p>
          <a:p>
            <a:pPr eaLnBrk="1" hangingPunct="1"/>
            <a:endParaRPr lang="zh-CN" altLang="zh-CN" smtClean="0"/>
          </a:p>
          <a:p>
            <a:pPr eaLnBrk="1" hangingPunct="1"/>
            <a:r>
              <a:rPr lang="zh-CN" altLang="zh-CN" smtClean="0"/>
              <a:t>3. </a:t>
            </a:r>
            <a:r>
              <a:rPr lang="zh-CN" altLang="en-US" smtClean="0"/>
              <a:t>动词过去式的一般疑问句、否定句和特殊疑问句。</a:t>
            </a:r>
          </a:p>
        </p:txBody>
      </p:sp>
      <p:sp>
        <p:nvSpPr>
          <p:cNvPr id="29699" name="WordArt 3"/>
          <p:cNvSpPr>
            <a:spLocks noChangeArrowheads="1" noChangeShapeType="1"/>
          </p:cNvSpPr>
          <p:nvPr/>
        </p:nvSpPr>
        <p:spPr bwMode="auto">
          <a:xfrm>
            <a:off x="395288" y="-377825"/>
            <a:ext cx="4248150" cy="1214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>
              <a:defRPr/>
            </a:pPr>
            <a:r>
              <a:rPr lang="en-US" altLang="zh-CN" sz="3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/>
                <a:ea typeface="宋体"/>
              </a:rPr>
              <a:t>summarize</a:t>
            </a:r>
            <a:endParaRPr lang="zh-CN" altLang="en-US" sz="3600">
              <a:ln w="9525" cmpd="sng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" name="图片 4" descr="101149vl5czil0lsrqst2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38877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内容占位符 6" descr="20154222215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260350"/>
            <a:ext cx="4608512" cy="2376488"/>
          </a:xfrm>
        </p:spPr>
      </p:pic>
      <p:sp>
        <p:nvSpPr>
          <p:cNvPr id="8" name="TextBox 7"/>
          <p:cNvSpPr txBox="1"/>
          <p:nvPr/>
        </p:nvSpPr>
        <p:spPr>
          <a:xfrm rot="10800000" flipV="1">
            <a:off x="684213" y="3917950"/>
            <a:ext cx="9667875" cy="64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580" dirty="0">
                <a:ea typeface="宋体" pitchFamily="2" charset="-122"/>
              </a:rPr>
              <a:t>We </a:t>
            </a:r>
            <a:r>
              <a:rPr lang="en-US" altLang="zh-CN" sz="3580" dirty="0">
                <a:solidFill>
                  <a:srgbClr val="FF0000"/>
                </a:solidFill>
                <a:ea typeface="宋体" pitchFamily="2" charset="-122"/>
              </a:rPr>
              <a:t>went</a:t>
            </a:r>
            <a:r>
              <a:rPr lang="en-US" altLang="zh-CN" sz="3580" dirty="0">
                <a:ea typeface="宋体" pitchFamily="2" charset="-122"/>
              </a:rPr>
              <a:t> to the </a:t>
            </a:r>
            <a:r>
              <a:rPr lang="en-US" altLang="zh-CN" sz="3580" dirty="0" err="1">
                <a:ea typeface="宋体" pitchFamily="2" charset="-122"/>
              </a:rPr>
              <a:t>amusementpark</a:t>
            </a:r>
            <a:r>
              <a:rPr lang="en-US" altLang="zh-CN" sz="3580" dirty="0">
                <a:ea typeface="宋体" pitchFamily="2" charset="-122"/>
              </a:rPr>
              <a:t>.</a:t>
            </a:r>
            <a:endParaRPr lang="zh-CN" altLang="en-US" sz="3580" dirty="0"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188" y="2708275"/>
            <a:ext cx="7777162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580" dirty="0">
                <a:ea typeface="宋体" pitchFamily="2" charset="-122"/>
              </a:rPr>
              <a:t>Where </a:t>
            </a:r>
            <a:r>
              <a:rPr lang="en-US" altLang="zh-CN" sz="3580" dirty="0">
                <a:solidFill>
                  <a:srgbClr val="FF0000"/>
                </a:solidFill>
                <a:ea typeface="宋体" pitchFamily="2" charset="-122"/>
              </a:rPr>
              <a:t>did</a:t>
            </a:r>
            <a:r>
              <a:rPr lang="en-US" altLang="zh-CN" sz="3580" dirty="0">
                <a:ea typeface="宋体" pitchFamily="2" charset="-122"/>
              </a:rPr>
              <a:t> we go in April?</a:t>
            </a:r>
            <a:endParaRPr lang="zh-CN" altLang="en-US" sz="3580" dirty="0">
              <a:ea typeface="宋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4508500"/>
            <a:ext cx="76327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/>
              <a:t>It is across from the Rainbow Bridge near our school.</a:t>
            </a:r>
            <a:r>
              <a:rPr lang="en-US" altLang="zh-CN" sz="3600">
                <a:solidFill>
                  <a:srgbClr val="FF0000"/>
                </a:solidFill>
              </a:rPr>
              <a:t> √</a:t>
            </a:r>
            <a:endParaRPr lang="zh-CN" altLang="en-US" sz="3500"/>
          </a:p>
        </p:txBody>
      </p:sp>
      <p:sp>
        <p:nvSpPr>
          <p:cNvPr id="12" name="TextBox 11"/>
          <p:cNvSpPr txBox="1"/>
          <p:nvPr/>
        </p:nvSpPr>
        <p:spPr>
          <a:xfrm>
            <a:off x="2195513" y="3141663"/>
            <a:ext cx="720725" cy="627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480" dirty="0">
                <a:ea typeface="宋体" pitchFamily="2" charset="-122"/>
              </a:rPr>
              <a:t>do</a:t>
            </a:r>
            <a:endParaRPr lang="zh-CN" altLang="en-US" sz="3480" dirty="0">
              <a:ea typeface="宋体" pitchFamily="2" charset="-122"/>
            </a:endParaRPr>
          </a:p>
        </p:txBody>
      </p:sp>
      <p:sp>
        <p:nvSpPr>
          <p:cNvPr id="13" name="乘号 12"/>
          <p:cNvSpPr/>
          <p:nvPr/>
        </p:nvSpPr>
        <p:spPr>
          <a:xfrm>
            <a:off x="2700338" y="3284538"/>
            <a:ext cx="719137" cy="431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2411413" y="3284538"/>
            <a:ext cx="1584325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84213" y="566102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/>
              <a:t>We </a:t>
            </a:r>
            <a:r>
              <a:rPr lang="en-US" altLang="zh-CN" sz="3500">
                <a:solidFill>
                  <a:srgbClr val="FF0000"/>
                </a:solidFill>
              </a:rPr>
              <a:t>had</a:t>
            </a:r>
            <a:r>
              <a:rPr lang="en-US" altLang="zh-CN" sz="3500"/>
              <a:t> agood time there that afternoon.</a:t>
            </a:r>
            <a:r>
              <a:rPr lang="en-US" altLang="zh-CN" sz="3600">
                <a:solidFill>
                  <a:srgbClr val="FF0000"/>
                </a:solidFill>
              </a:rPr>
              <a:t> </a:t>
            </a:r>
            <a:endParaRPr lang="zh-CN" altLang="en-US" sz="3500"/>
          </a:p>
        </p:txBody>
      </p:sp>
      <p:sp>
        <p:nvSpPr>
          <p:cNvPr id="20" name="TextBox 19"/>
          <p:cNvSpPr txBox="1"/>
          <p:nvPr/>
        </p:nvSpPr>
        <p:spPr>
          <a:xfrm>
            <a:off x="1476375" y="6165850"/>
            <a:ext cx="4103688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090" dirty="0">
                <a:ea typeface="宋体" pitchFamily="2" charset="-122"/>
              </a:rPr>
              <a:t>have</a:t>
            </a:r>
            <a:endParaRPr lang="zh-CN" altLang="en-US" sz="3090" dirty="0">
              <a:ea typeface="宋体" pitchFamily="2" charset="-122"/>
            </a:endParaRPr>
          </a:p>
        </p:txBody>
      </p:sp>
      <p:sp>
        <p:nvSpPr>
          <p:cNvPr id="21" name="乘号 20"/>
          <p:cNvSpPr/>
          <p:nvPr/>
        </p:nvSpPr>
        <p:spPr>
          <a:xfrm>
            <a:off x="2484438" y="6381750"/>
            <a:ext cx="287337" cy="2159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zh-CN" altLang="en-US"/>
          </a:p>
        </p:txBody>
      </p:sp>
      <p:sp>
        <p:nvSpPr>
          <p:cNvPr id="30733" name="矩形 21"/>
          <p:cNvSpPr>
            <a:spLocks noChangeArrowheads="1"/>
          </p:cNvSpPr>
          <p:nvPr/>
        </p:nvSpPr>
        <p:spPr bwMode="auto">
          <a:xfrm>
            <a:off x="2555875" y="2420938"/>
            <a:ext cx="1008063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/>
              <a:t>√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2484438" y="5373688"/>
            <a:ext cx="1800225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5" name="TextBox 16"/>
          <p:cNvSpPr txBox="1">
            <a:spLocks noChangeArrowheads="1"/>
          </p:cNvSpPr>
          <p:nvPr/>
        </p:nvSpPr>
        <p:spPr bwMode="auto">
          <a:xfrm>
            <a:off x="755650" y="404813"/>
            <a:ext cx="6264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How </a:t>
            </a:r>
            <a:r>
              <a:rPr lang="en-US" altLang="zh-CN" sz="4000">
                <a:solidFill>
                  <a:srgbClr val="FF0000"/>
                </a:solidFill>
              </a:rPr>
              <a:t>was</a:t>
            </a:r>
            <a:r>
              <a:rPr lang="en-US" altLang="zh-CN" sz="4000"/>
              <a:t> our school trip?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1" grpId="1"/>
      <p:bldP spid="12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277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60350"/>
            <a:ext cx="9144000" cy="6597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379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74871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1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内容占位符 3" descr="IMG_067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80975" y="0"/>
            <a:ext cx="4752975" cy="3644900"/>
          </a:xfrm>
        </p:spPr>
      </p:pic>
      <p:pic>
        <p:nvPicPr>
          <p:cNvPr id="5" name="图片 4" descr="IMG_067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0"/>
            <a:ext cx="4716462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188" y="4005263"/>
            <a:ext cx="8208962" cy="642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580" dirty="0">
                <a:ea typeface="宋体" pitchFamily="2" charset="-122"/>
              </a:rPr>
              <a:t>There </a:t>
            </a:r>
            <a:r>
              <a:rPr lang="en-US" altLang="zh-CN" sz="3580" dirty="0">
                <a:solidFill>
                  <a:srgbClr val="FF0000"/>
                </a:solidFill>
                <a:ea typeface="宋体" pitchFamily="2" charset="-122"/>
              </a:rPr>
              <a:t>was</a:t>
            </a:r>
            <a:r>
              <a:rPr lang="en-US" altLang="zh-CN" sz="3580" dirty="0">
                <a:ea typeface="宋体" pitchFamily="2" charset="-122"/>
              </a:rPr>
              <a:t> a sports meeting </a:t>
            </a:r>
            <a:r>
              <a:rPr lang="en-US" altLang="zh-CN" sz="3580" dirty="0">
                <a:solidFill>
                  <a:srgbClr val="00B050"/>
                </a:solidFill>
                <a:ea typeface="宋体" pitchFamily="2" charset="-122"/>
              </a:rPr>
              <a:t>last year</a:t>
            </a:r>
            <a:r>
              <a:rPr lang="en-US" altLang="zh-CN" sz="3580" dirty="0">
                <a:ea typeface="宋体" pitchFamily="2" charset="-122"/>
              </a:rPr>
              <a:t>.</a:t>
            </a:r>
            <a:endParaRPr lang="zh-CN" altLang="en-US" sz="3580" dirty="0"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313" y="5664200"/>
            <a:ext cx="8135937" cy="1193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580" dirty="0">
                <a:ea typeface="宋体" pitchFamily="2" charset="-122"/>
              </a:rPr>
              <a:t>Our school</a:t>
            </a:r>
            <a:r>
              <a:rPr lang="en-US" altLang="zh-CN" sz="3580" dirty="0">
                <a:solidFill>
                  <a:srgbClr val="FF0000"/>
                </a:solidFill>
                <a:ea typeface="宋体" pitchFamily="2" charset="-122"/>
              </a:rPr>
              <a:t> had </a:t>
            </a:r>
            <a:r>
              <a:rPr lang="en-US" altLang="zh-CN" sz="3580" dirty="0">
                <a:ea typeface="宋体" pitchFamily="2" charset="-122"/>
              </a:rPr>
              <a:t>a sports meeting last year.</a:t>
            </a:r>
            <a:endParaRPr lang="zh-CN" altLang="en-US" sz="3580" dirty="0"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975" y="4797425"/>
            <a:ext cx="2232025" cy="619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430" dirty="0">
                <a:ea typeface="宋体" pitchFamily="2" charset="-122"/>
              </a:rPr>
              <a:t>is</a:t>
            </a:r>
            <a:endParaRPr lang="zh-CN" altLang="en-US" sz="3430" dirty="0">
              <a:ea typeface="宋体" pitchFamily="2" charset="-122"/>
            </a:endParaRPr>
          </a:p>
        </p:txBody>
      </p:sp>
      <p:sp>
        <p:nvSpPr>
          <p:cNvPr id="9" name="上箭头 8"/>
          <p:cNvSpPr/>
          <p:nvPr/>
        </p:nvSpPr>
        <p:spPr>
          <a:xfrm>
            <a:off x="2339975" y="4581525"/>
            <a:ext cx="431800" cy="2873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43438" y="4868863"/>
            <a:ext cx="230505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/>
              <a:t>have</a:t>
            </a:r>
            <a:endParaRPr lang="zh-CN" altLang="en-US" sz="3500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3635375" y="5300663"/>
            <a:ext cx="1081088" cy="504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repeatCount="200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钢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内容占位符 3" descr="IMG_12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541338" y="0"/>
            <a:ext cx="5508626" cy="3671888"/>
          </a:xfrm>
        </p:spPr>
      </p:pic>
      <p:pic>
        <p:nvPicPr>
          <p:cNvPr id="5" name="图片 4" descr="IMG_129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0"/>
            <a:ext cx="44275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716338"/>
            <a:ext cx="81724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/>
              <a:t>What </a:t>
            </a:r>
            <a:r>
              <a:rPr lang="en-US" altLang="zh-CN" sz="3500">
                <a:solidFill>
                  <a:srgbClr val="FF0000"/>
                </a:solidFill>
              </a:rPr>
              <a:t>did</a:t>
            </a:r>
            <a:r>
              <a:rPr lang="en-US" altLang="zh-CN" sz="3500"/>
              <a:t> the students </a:t>
            </a:r>
            <a:r>
              <a:rPr lang="en-US" altLang="zh-CN" sz="3500">
                <a:solidFill>
                  <a:srgbClr val="0070C0"/>
                </a:solidFill>
              </a:rPr>
              <a:t>do</a:t>
            </a:r>
            <a:r>
              <a:rPr lang="en-US" altLang="zh-CN" sz="3500"/>
              <a:t> at the art festival?</a:t>
            </a:r>
            <a:endParaRPr lang="zh-CN" altLang="en-US" sz="35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950" y="4941888"/>
            <a:ext cx="691197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>
                <a:solidFill>
                  <a:srgbClr val="FF0000"/>
                </a:solidFill>
              </a:rPr>
              <a:t>Did</a:t>
            </a:r>
            <a:r>
              <a:rPr lang="en-US" altLang="zh-CN" sz="3500"/>
              <a:t> they </a:t>
            </a:r>
            <a:r>
              <a:rPr lang="en-US" altLang="zh-CN" sz="3500">
                <a:solidFill>
                  <a:srgbClr val="0070C0"/>
                </a:solidFill>
              </a:rPr>
              <a:t>do</a:t>
            </a:r>
            <a:r>
              <a:rPr lang="en-US" altLang="zh-CN" sz="3500"/>
              <a:t> Chinese kongfu?</a:t>
            </a:r>
            <a:endParaRPr lang="zh-CN" altLang="en-US" sz="35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950" y="5805488"/>
            <a:ext cx="47513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No,they </a:t>
            </a:r>
            <a:r>
              <a:rPr lang="en-US" altLang="zh-CN">
                <a:solidFill>
                  <a:srgbClr val="FF0000"/>
                </a:solidFill>
              </a:rPr>
              <a:t>didn’t.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6463" y="5876925"/>
            <a:ext cx="30956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500"/>
              <a:t>They danc</a:t>
            </a:r>
            <a:r>
              <a:rPr lang="en-US" altLang="zh-CN" sz="3500">
                <a:solidFill>
                  <a:srgbClr val="FF0000"/>
                </a:solidFill>
              </a:rPr>
              <a:t>ed.</a:t>
            </a:r>
            <a:endParaRPr lang="zh-CN" altLang="en-US" sz="35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" name="Unit11_单词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092280" y="6165304"/>
            <a:ext cx="389632" cy="389632"/>
          </a:xfrm>
          <a:prstGeom prst="rect">
            <a:avLst/>
          </a:prstGeom>
        </p:spPr>
      </p:pic>
      <p:pic>
        <p:nvPicPr>
          <p:cNvPr id="3174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-468313" y="0"/>
            <a:ext cx="9864726" cy="74612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20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|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</TotalTime>
  <Pages>0</Pages>
  <Words>1016</Words>
  <Characters>0</Characters>
  <Application>Microsoft Office PowerPoint</Application>
  <DocSecurity>0</DocSecurity>
  <PresentationFormat>全屏显示(4:3)</PresentationFormat>
  <Lines>0</Lines>
  <Paragraphs>188</Paragraphs>
  <Slides>25</Slides>
  <Notes>0</Notes>
  <HiddenSlides>0</HiddenSlides>
  <MMClips>11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默认设计模板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84</cp:revision>
  <dcterms:created xsi:type="dcterms:W3CDTF">2014-06-01T06:19:41Z</dcterms:created>
  <dcterms:modified xsi:type="dcterms:W3CDTF">2015-06-04T02:58:33Z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2052-8.1.0.3477</vt:lpwstr>
  </property>
</Properties>
</file>