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75" r:id="rId3"/>
  </p:sldMasterIdLst>
  <p:notesMasterIdLst>
    <p:notesMasterId r:id="rId41"/>
  </p:notesMasterIdLst>
  <p:handoutMasterIdLst>
    <p:handoutMasterId r:id="rId42"/>
  </p:handoutMasterIdLst>
  <p:sldIdLst>
    <p:sldId id="280" r:id="rId4"/>
    <p:sldId id="296" r:id="rId5"/>
    <p:sldId id="297" r:id="rId6"/>
    <p:sldId id="298" r:id="rId7"/>
    <p:sldId id="299" r:id="rId8"/>
    <p:sldId id="301" r:id="rId9"/>
    <p:sldId id="302" r:id="rId10"/>
    <p:sldId id="332" r:id="rId11"/>
    <p:sldId id="331" r:id="rId12"/>
    <p:sldId id="333" r:id="rId13"/>
    <p:sldId id="306" r:id="rId14"/>
    <p:sldId id="305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29" r:id="rId38"/>
    <p:sldId id="330" r:id="rId39"/>
    <p:sldId id="268" r:id="rId40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306" y="-108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4613" cy="737346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37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6C79B-3B59-4157-8948-9178F6D4F6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167" y="685800"/>
            <a:ext cx="11391900" cy="518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02167" y="6019800"/>
            <a:ext cx="3052233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019800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1" y="6019800"/>
            <a:ext cx="3052233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714AD-34D6-406F-914E-1FB3063804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4" cstate="print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199034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人民教育出版社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24" cstate="print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199034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人民教育出版社 </a:t>
            </a:r>
            <a:r>
              <a:rPr lang="zh-CN" altLang="en-US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上册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25" cstate="print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7" r:id="rId6"/>
    <p:sldLayoutId id="2147483658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8" r:id="rId2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3" cstate="print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1182688" y="1987550"/>
            <a:ext cx="5940425" cy="1532890"/>
            <a:chOff x="140173" y="2105678"/>
            <a:chExt cx="5940425" cy="153268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681968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第六单元</a:t>
              </a: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第二十一课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829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搭石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639" b="6417"/>
          <a:stretch>
            <a:fillRect/>
          </a:stretch>
        </p:blipFill>
        <p:spPr>
          <a:xfrm>
            <a:off x="8200571" y="812798"/>
            <a:ext cx="3740635" cy="454892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210418" y="2017330"/>
            <a:ext cx="1123315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</a:rPr>
              <a:t>     </a:t>
            </a:r>
            <a:r>
              <a:rPr lang="zh-CN" altLang="en-US" sz="4800" b="1" dirty="0">
                <a:solidFill>
                  <a:srgbClr val="000000"/>
                </a:solidFill>
              </a:rPr>
              <a:t>自由读课文，注意读准字音，读通句子。</a:t>
            </a:r>
            <a:r>
              <a:rPr lang="zh-CN" altLang="en-US" sz="4800" b="1" dirty="0">
                <a:solidFill>
                  <a:srgbClr val="FF0000"/>
                </a:solidFill>
              </a:rPr>
              <a:t>想一想什么是搭石</a:t>
            </a:r>
            <a:r>
              <a:rPr lang="zh-CN" altLang="en-US" sz="4800" b="1" dirty="0">
                <a:solidFill>
                  <a:srgbClr val="000000"/>
                </a:solidFill>
              </a:rPr>
              <a:t>？</a:t>
            </a:r>
            <a:r>
              <a:rPr lang="zh-CN" altLang="en-US" sz="4800" b="1" dirty="0">
                <a:solidFill>
                  <a:srgbClr val="FF0000"/>
                </a:solidFill>
              </a:rPr>
              <a:t>搭石给你留下了怎样的印象？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/>
          <p:nvPr/>
        </p:nvSpPr>
        <p:spPr>
          <a:xfrm>
            <a:off x="2520959" y="1451848"/>
            <a:ext cx="304419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73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什么是搭石？</a:t>
            </a:r>
          </a:p>
        </p:txBody>
      </p:sp>
      <p:sp>
        <p:nvSpPr>
          <p:cNvPr id="18435" name="矩形 2"/>
          <p:cNvSpPr/>
          <p:nvPr/>
        </p:nvSpPr>
        <p:spPr>
          <a:xfrm>
            <a:off x="608653" y="2054173"/>
            <a:ext cx="112141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进入秋天，天气变凉，家乡的人们会根据水的深浅，从河的两岸找来一些平整方正的石头，按照二尺左右的间隔，在小溪里横着摆上一排，让人们从上面踏过，这就是搭石。</a:t>
            </a:r>
          </a:p>
        </p:txBody>
      </p:sp>
      <p:pic>
        <p:nvPicPr>
          <p:cNvPr id="18436" name="Picture 2" descr="http://www.tom61.com/d/file/xiaoxuekejian/renjiaobanxiaoxueyuwensinianjishangcekejian/2012-06-05/3c2244173759e816d1a1f5134fc1a2bf.jpg"/>
          <p:cNvPicPr>
            <a:picLocks noChangeAspect="1"/>
          </p:cNvPicPr>
          <p:nvPr/>
        </p:nvPicPr>
        <p:blipFill>
          <a:blip r:embed="rId2" cstate="print"/>
          <a:srcRect b="13281"/>
          <a:stretch>
            <a:fillRect/>
          </a:stretch>
        </p:blipFill>
        <p:spPr>
          <a:xfrm>
            <a:off x="7437967" y="4216396"/>
            <a:ext cx="4004733" cy="260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  <p:bldP spid="184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1"/>
          <p:cNvSpPr/>
          <p:nvPr/>
        </p:nvSpPr>
        <p:spPr>
          <a:xfrm>
            <a:off x="0" y="694589"/>
            <a:ext cx="5456943" cy="66710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735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乡亲们为什么要铺搭石？</a:t>
            </a:r>
            <a:endParaRPr lang="zh-CN" altLang="en-US" sz="3735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2" name="矩形 3"/>
          <p:cNvSpPr/>
          <p:nvPr/>
        </p:nvSpPr>
        <p:spPr>
          <a:xfrm>
            <a:off x="359833" y="1509486"/>
            <a:ext cx="11489267" cy="32152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每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年汛期，山洪暴发，溪水猛涨。山洪过后，人们出工、收工、赶集、访友，来来去去，必须脱鞋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挽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裤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72343" y="4194628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挽：卷起来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4"/>
          <p:cNvSpPr/>
          <p:nvPr/>
        </p:nvSpPr>
        <p:spPr>
          <a:xfrm>
            <a:off x="359833" y="2091860"/>
            <a:ext cx="1148926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搭石，构成了家乡的一道</a:t>
            </a:r>
            <a:r>
              <a:rPr lang="zh-CN" altLang="en-US" sz="3200" u="sng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风景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秋凉以后，人们早早地将搭石摆放好。如果别处都有搭石，唯独这一处没有，人们会谴责这里的人懒惰。上了点年岁的人，无论怎样急着赶路，只要发现哪块搭石不平稳，一定会放下带的东西，找来合适的石头搭上，再在上边踏上几个来回，直到满意了才肯离去。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605435" y="1099411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/>
          <p:cNvSpPr/>
          <p:nvPr/>
        </p:nvSpPr>
        <p:spPr>
          <a:xfrm>
            <a:off x="414867" y="1653711"/>
            <a:ext cx="11421533" cy="1478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思考：联系下文，说说这句话中的“风景”有什么特殊含义？</a:t>
            </a:r>
          </a:p>
        </p:txBody>
      </p:sp>
      <p:sp>
        <p:nvSpPr>
          <p:cNvPr id="20483" name="矩形 2"/>
          <p:cNvSpPr/>
          <p:nvPr/>
        </p:nvSpPr>
        <p:spPr>
          <a:xfrm>
            <a:off x="622300" y="3311060"/>
            <a:ext cx="112141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    包含两层含义：一是指自然风景，二是指搭石体现出的人情美的风景。</a:t>
            </a:r>
          </a:p>
        </p:txBody>
      </p:sp>
      <p:sp>
        <p:nvSpPr>
          <p:cNvPr id="20484" name="图片 5"/>
          <p:cNvSpPr>
            <a:spLocks noChangeAspect="1"/>
          </p:cNvSpPr>
          <p:nvPr/>
        </p:nvSpPr>
        <p:spPr>
          <a:xfrm>
            <a:off x="4152900" y="5139860"/>
            <a:ext cx="5854700" cy="1924051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/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441662" y="1263185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/>
          <p:nvPr/>
        </p:nvSpPr>
        <p:spPr>
          <a:xfrm>
            <a:off x="1139262" y="1348886"/>
            <a:ext cx="11421533" cy="71801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465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自由朗读课文第二自然段，体会下面的划线词语。</a:t>
            </a:r>
          </a:p>
        </p:txBody>
      </p:sp>
      <p:sp>
        <p:nvSpPr>
          <p:cNvPr id="21507" name="矩形 2"/>
          <p:cNvSpPr/>
          <p:nvPr/>
        </p:nvSpPr>
        <p:spPr>
          <a:xfrm>
            <a:off x="622300" y="2197092"/>
            <a:ext cx="112141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了点年岁的人，</a:t>
            </a:r>
            <a:r>
              <a:rPr lang="zh-CN" altLang="en-US" sz="3200" u="sng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无论怎样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急着赶路，</a:t>
            </a:r>
            <a:r>
              <a:rPr lang="zh-CN" altLang="en-US" sz="3200" u="sng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发现哪块搭石不平稳，</a:t>
            </a:r>
            <a:r>
              <a:rPr lang="zh-CN" altLang="en-US" sz="3200" u="sng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会放下带的东西，找来合适的石头搭上，再在上边</a:t>
            </a:r>
            <a:r>
              <a:rPr lang="zh-CN" altLang="en-US" sz="3200" u="sng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踏上几个来回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200" u="sng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直到满意了才肯离去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543984" y="4622792"/>
            <a:ext cx="112141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“无论怎样”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“只要”“一定”“踏上几个来回”“直到满意了才肯离去”生动地刻画了老人认真细致的动作，表现了老人一心为他人着想的优秀品质。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622300" y="948776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/>
          <p:nvPr/>
        </p:nvSpPr>
        <p:spPr>
          <a:xfrm>
            <a:off x="685800" y="3160472"/>
            <a:ext cx="11046884" cy="29599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1865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老人踩到了不稳的搭石，心里会怎样想，表情、动作又会怎样？在挑选合适的石头时，会怎样想怎样做？满意离去时，会是怎样的心理、表情、动作呢？想一想，然后与同学交流一下吧！</a:t>
            </a:r>
          </a:p>
        </p:txBody>
      </p:sp>
      <p:pic>
        <p:nvPicPr>
          <p:cNvPr id="22531" name="Picture 6" descr="问号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4320" y="1071323"/>
            <a:ext cx="1651000" cy="16954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 Box 7"/>
          <p:cNvSpPr txBox="1"/>
          <p:nvPr/>
        </p:nvSpPr>
        <p:spPr>
          <a:xfrm>
            <a:off x="4843145" y="1753312"/>
            <a:ext cx="4382135" cy="912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53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请你想一想：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685800" y="1084971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/>
          <p:nvPr/>
        </p:nvSpPr>
        <p:spPr>
          <a:xfrm>
            <a:off x="469900" y="1651897"/>
            <a:ext cx="11366500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当老人踩到不稳的搭石时，心里会想：哎呀，这搭石不稳，要是别人踩上去或许会摔进河里的。脸上表情严肃、焦虑，立马转身去寻找新的搭石换上。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在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挑选合适的搭石的时候，老人会睁大眼睛每一块都瞧仔细，确保是最合适的。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弄完以后，老人转身离去，脸上露出满意的微笑，心里会想：这下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乡亲们出行走搭石不用担心了。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677493" y="1031258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/>
          <p:nvPr/>
        </p:nvSpPr>
        <p:spPr>
          <a:xfrm>
            <a:off x="448733" y="1632844"/>
            <a:ext cx="11489267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家乡有一句“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紧走搭石慢过桥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的俗语。搭石，原本就是天然石块，踩上去难免会活动，走得快才容易保持平衡。人们走搭石不能抢路，也不能突然止步。如果前面的人突然停住，后边的人没处落脚，就会掉进水里。每当上工、下工，一行人走搭石的时候，动作是那么协调有序！前面的抬起脚来，后面的紧跟上去，踏踏的声音，像轻快的音乐；清波漾漾，人影绰绰，给人画一般的美感。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620676" y="1078411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755651" y="2326201"/>
            <a:ext cx="10871200" cy="784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“清波漾漾 、人影绰绰”在文中描绘的是怎样的画面？ </a:t>
            </a:r>
          </a:p>
        </p:txBody>
      </p:sp>
      <p:sp>
        <p:nvSpPr>
          <p:cNvPr id="3" name="Text Box 7"/>
          <p:cNvSpPr txBox="1"/>
          <p:nvPr/>
        </p:nvSpPr>
        <p:spPr>
          <a:xfrm>
            <a:off x="541867" y="3445917"/>
            <a:ext cx="11300884" cy="257730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3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清清的水波漾在溪面上，水很清澈，可以看见溪底的沙粒。一行人协调有序地在搭石上走着，影子倒映在溪面上，显得很美。</a:t>
            </a:r>
          </a:p>
        </p:txBody>
      </p:sp>
      <p:sp>
        <p:nvSpPr>
          <p:cNvPr id="4" name="矩形 3"/>
          <p:cNvSpPr/>
          <p:nvPr/>
        </p:nvSpPr>
        <p:spPr bwMode="auto">
          <a:xfrm>
            <a:off x="647970" y="1088753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0" descr="12a8715875dg2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4367" y="1831511"/>
            <a:ext cx="6898217" cy="48648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 bwMode="auto">
          <a:xfrm>
            <a:off x="441662" y="1263185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课文导入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/>
          <p:nvPr/>
        </p:nvSpPr>
        <p:spPr>
          <a:xfrm>
            <a:off x="533400" y="2067061"/>
            <a:ext cx="111887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    经常到山里的人，大概都见过这样的情景：</a:t>
            </a:r>
            <a:r>
              <a:rPr lang="zh-CN" altLang="en-US" sz="3200" b="1" u="sng" dirty="0">
                <a:solidFill>
                  <a:srgbClr val="FF00FF"/>
                </a:solidFill>
                <a:latin typeface="仿宋_GB2312" pitchFamily="49" charset="-122"/>
                <a:ea typeface="仿宋_GB2312" pitchFamily="49" charset="-122"/>
              </a:rPr>
              <a:t>如果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有两个人面对面同时走到溪边，总会在第一块搭石前止步，招手示意，让对方先走，等对方过了河，俩人再说上几句家常话，才相背而行。</a:t>
            </a:r>
            <a:r>
              <a:rPr lang="zh-CN" altLang="en-US" sz="3200" b="1" u="sng" dirty="0">
                <a:solidFill>
                  <a:srgbClr val="FF00FF"/>
                </a:solidFill>
                <a:latin typeface="仿宋_GB2312" pitchFamily="49" charset="-122"/>
                <a:ea typeface="仿宋_GB2312" pitchFamily="49" charset="-122"/>
              </a:rPr>
              <a:t>假如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遇上老人来走搭石，年轻人总要伏下身子背老人过去，人们把这看成理所当然的事。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636550" y="1171639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4499633_232451239000_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" y="2098507"/>
            <a:ext cx="1854200" cy="17441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矩形 2"/>
          <p:cNvSpPr/>
          <p:nvPr/>
        </p:nvSpPr>
        <p:spPr>
          <a:xfrm>
            <a:off x="1790700" y="2098507"/>
            <a:ext cx="10109200" cy="2334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想一想，这一自然段描述了一幅怎样的画面呢？你从中体会到了怎样的思想感情？请你概括一下，并与同学交流。</a:t>
            </a:r>
          </a:p>
        </p:txBody>
      </p:sp>
      <p:sp>
        <p:nvSpPr>
          <p:cNvPr id="4" name="矩形 3"/>
          <p:cNvSpPr/>
          <p:nvPr/>
        </p:nvSpPr>
        <p:spPr>
          <a:xfrm>
            <a:off x="1333500" y="4861363"/>
            <a:ext cx="10464800" cy="1817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35" b="1" dirty="0">
                <a:latin typeface="仿宋_GB2312" pitchFamily="49" charset="-122"/>
                <a:ea typeface="仿宋_GB2312" pitchFamily="49" charset="-122"/>
              </a:rPr>
              <a:t>    选段所描述的就是三幅图画，分别是</a:t>
            </a:r>
            <a:r>
              <a:rPr lang="zh-CN" altLang="en-US" sz="3735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亲邻图</a:t>
            </a:r>
            <a:r>
              <a:rPr lang="zh-CN" altLang="en-US" sz="3735" b="1" dirty="0"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3735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谦让图</a:t>
            </a:r>
            <a:r>
              <a:rPr lang="zh-CN" altLang="en-US" sz="3735" b="1" dirty="0">
                <a:latin typeface="仿宋_GB2312" pitchFamily="49" charset="-122"/>
                <a:ea typeface="仿宋_GB2312" pitchFamily="49" charset="-122"/>
              </a:rPr>
              <a:t>和</a:t>
            </a:r>
            <a:r>
              <a:rPr lang="zh-CN" altLang="en-US" sz="3735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敬老图</a:t>
            </a:r>
            <a:r>
              <a:rPr lang="zh-CN" altLang="en-US" sz="3735" b="1" dirty="0">
                <a:latin typeface="仿宋_GB2312" pitchFamily="49" charset="-122"/>
                <a:ea typeface="仿宋_GB2312" pitchFamily="49" charset="-122"/>
              </a:rPr>
              <a:t>。</a:t>
            </a:r>
            <a:endParaRPr lang="zh-CN" altLang="en-US" sz="3735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512147" y="1262635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1"/>
          <p:cNvSpPr/>
          <p:nvPr/>
        </p:nvSpPr>
        <p:spPr>
          <a:xfrm>
            <a:off x="482600" y="1617121"/>
            <a:ext cx="11353800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    朴实的文字，简单的故事，却从中闪烁着美好的思想，散发出融融的</a:t>
            </a:r>
            <a:r>
              <a:rPr lang="zh-CN" altLang="en-US" sz="3200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暖意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。生活在山里的纯朴的人们，</a:t>
            </a:r>
            <a:r>
              <a:rPr lang="zh-CN" altLang="en-US" sz="3200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相互谦让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互敬互助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尊老爱老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，而且“把这看成理所当然的事”。那里的每一个人都有着这样美好的心灵，从“如果有两个人面对面同时走到溪边</a:t>
            </a:r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……”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和“假如遇上老人来走搭石</a:t>
            </a:r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……”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这两个事例中，我们不但能够看到一幅幅和谐的画面，还能够感受到画中人物的</a:t>
            </a:r>
            <a:r>
              <a:rPr lang="zh-CN" altLang="en-US" sz="3200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美好心灵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。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457537" y="1269349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/>
          <p:nvPr/>
        </p:nvSpPr>
        <p:spPr>
          <a:xfrm>
            <a:off x="484717" y="1665202"/>
            <a:ext cx="1141518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    一排排搭石，任人走，任人踏，它们联结着故乡的小路，也联结着乡亲们美好的情感。</a:t>
            </a:r>
          </a:p>
        </p:txBody>
      </p:sp>
      <p:sp>
        <p:nvSpPr>
          <p:cNvPr id="3" name="矩形 2"/>
          <p:cNvSpPr/>
          <p:nvPr/>
        </p:nvSpPr>
        <p:spPr>
          <a:xfrm>
            <a:off x="1143000" y="3322551"/>
            <a:ext cx="9817100" cy="784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思考：这句话应如何理解？在文中有什么作用？</a:t>
            </a:r>
          </a:p>
        </p:txBody>
      </p:sp>
      <p:sp>
        <p:nvSpPr>
          <p:cNvPr id="4" name="矩形 3"/>
          <p:cNvSpPr/>
          <p:nvPr/>
        </p:nvSpPr>
        <p:spPr>
          <a:xfrm>
            <a:off x="495300" y="4210043"/>
            <a:ext cx="11404600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一排排搭石，静静地躺在溪水里，任人踩踏，却无怨无悔。这正是乡亲们默默无闻、无私奉献精神的写照，也是乡亲们相亲相爱、友好互助情感的纽带。这句话是全文的点睛之笔，揭示了作者写搭石的目的。</a:t>
            </a:r>
            <a:endParaRPr lang="zh-CN" altLang="en-US" sz="32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456902" y="1264087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6" descr="F:\七七八八\人四语状元大课堂（上）\梳理21K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184" y="2890446"/>
            <a:ext cx="11711516" cy="2303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 bwMode="auto">
          <a:xfrm>
            <a:off x="456902" y="1264087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板书设计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4"/>
          <p:cNvSpPr/>
          <p:nvPr/>
        </p:nvSpPr>
        <p:spPr>
          <a:xfrm>
            <a:off x="406400" y="2282364"/>
            <a:ext cx="2235200" cy="784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4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写作方法</a:t>
            </a:r>
          </a:p>
        </p:txBody>
      </p:sp>
      <p:sp>
        <p:nvSpPr>
          <p:cNvPr id="6" name="矩形 5"/>
          <p:cNvSpPr/>
          <p:nvPr/>
        </p:nvSpPr>
        <p:spPr>
          <a:xfrm>
            <a:off x="2654300" y="2195581"/>
            <a:ext cx="3822700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465" b="1" dirty="0">
                <a:latin typeface="楷体_GB2312" pitchFamily="49" charset="-122"/>
                <a:ea typeface="楷体_GB2312" pitchFamily="49" charset="-122"/>
              </a:rPr>
              <a:t>以小见大</a:t>
            </a:r>
          </a:p>
        </p:txBody>
      </p:sp>
      <p:sp>
        <p:nvSpPr>
          <p:cNvPr id="31749" name="矩形 6"/>
          <p:cNvSpPr/>
          <p:nvPr/>
        </p:nvSpPr>
        <p:spPr>
          <a:xfrm>
            <a:off x="406400" y="3425364"/>
            <a:ext cx="2235200" cy="784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4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  点</a:t>
            </a:r>
          </a:p>
        </p:txBody>
      </p:sp>
      <p:sp>
        <p:nvSpPr>
          <p:cNvPr id="8" name="矩形 7"/>
          <p:cNvSpPr/>
          <p:nvPr/>
        </p:nvSpPr>
        <p:spPr>
          <a:xfrm>
            <a:off x="2628900" y="3376681"/>
            <a:ext cx="9245600" cy="3294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465" b="1" dirty="0">
                <a:latin typeface="楷体_GB2312" pitchFamily="49" charset="-122"/>
                <a:ea typeface="楷体_GB2312" pitchFamily="49" charset="-122"/>
              </a:rPr>
              <a:t>以小见大是从大处着眼，在小处落笔，记叙的是小事，描写的是细节，剖析的是细小现象，但所表现的是重大的主题，所阐发的是深刻的道理。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441662" y="1266900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写法点拨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"/>
          <p:cNvSpPr/>
          <p:nvPr/>
        </p:nvSpPr>
        <p:spPr>
          <a:xfrm>
            <a:off x="165100" y="2380330"/>
            <a:ext cx="2235200" cy="784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4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</a:p>
        </p:txBody>
      </p:sp>
      <p:sp>
        <p:nvSpPr>
          <p:cNvPr id="3" name="矩形 2"/>
          <p:cNvSpPr/>
          <p:nvPr/>
        </p:nvSpPr>
        <p:spPr>
          <a:xfrm>
            <a:off x="2463800" y="2357047"/>
            <a:ext cx="9550400" cy="39446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335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335" b="1" dirty="0">
                <a:latin typeface="楷体_GB2312" pitchFamily="49" charset="-122"/>
                <a:ea typeface="楷体_GB2312" pitchFamily="49" charset="-122"/>
              </a:rPr>
              <a:t>要准确地选取能够说明大的主题的具体事件。</a:t>
            </a:r>
            <a:endParaRPr lang="en-US" altLang="zh-CN" sz="3335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335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335" b="1" dirty="0">
                <a:latin typeface="楷体_GB2312" pitchFamily="49" charset="-122"/>
                <a:ea typeface="楷体_GB2312" pitchFamily="49" charset="-122"/>
              </a:rPr>
              <a:t>要认真分析，勤于思考，善于挖掘出小事中蕴含的深刻道理</a:t>
            </a:r>
            <a:r>
              <a:rPr lang="zh-CN" altLang="en-US" sz="3335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335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335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335" b="1" dirty="0">
                <a:latin typeface="楷体_GB2312" pitchFamily="49" charset="-122"/>
                <a:ea typeface="楷体_GB2312" pitchFamily="49" charset="-122"/>
              </a:rPr>
              <a:t>对小事件、小现象等不能只做表面上的陈述，要适时地点明主旨，阐明道理</a:t>
            </a:r>
            <a:r>
              <a:rPr lang="zh-CN" altLang="en-US" sz="3335" b="1" dirty="0" smtClean="0"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333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441662" y="1266538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写法点拨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矩形 1"/>
          <p:cNvSpPr/>
          <p:nvPr/>
        </p:nvSpPr>
        <p:spPr>
          <a:xfrm>
            <a:off x="482600" y="2099122"/>
            <a:ext cx="11300884" cy="44062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73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、妙语连珠，根据课文内容填词语。    </a:t>
            </a:r>
            <a:endParaRPr lang="en-US" altLang="zh-CN" sz="3735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他驾船时，动作非常（        ），即使是在（     ），水势湍急，船在他的掌控下都非常平稳。遇到有人上下船困难时，他总会脱鞋（      ），竭力帮助，并认为那是（           ）的事。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5924413" y="3112182"/>
            <a:ext cx="1265767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735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协调</a:t>
            </a:r>
            <a:endParaRPr lang="zh-CN" altLang="en-US" sz="3735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10065107" y="3205534"/>
            <a:ext cx="1265767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7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汛期</a:t>
            </a:r>
          </a:p>
        </p:txBody>
      </p:sp>
      <p:sp>
        <p:nvSpPr>
          <p:cNvPr id="12" name="文本框 2"/>
          <p:cNvSpPr txBox="1"/>
          <p:nvPr/>
        </p:nvSpPr>
        <p:spPr>
          <a:xfrm>
            <a:off x="6022714" y="4885233"/>
            <a:ext cx="1265767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7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挽裤</a:t>
            </a:r>
          </a:p>
        </p:txBody>
      </p:sp>
      <p:sp>
        <p:nvSpPr>
          <p:cNvPr id="13" name="文本框 2"/>
          <p:cNvSpPr txBox="1"/>
          <p:nvPr/>
        </p:nvSpPr>
        <p:spPr>
          <a:xfrm>
            <a:off x="2117931" y="5717907"/>
            <a:ext cx="2197100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7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理所当然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441662" y="1266900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随堂演练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7"/>
          <p:cNvGrpSpPr/>
          <p:nvPr/>
        </p:nvGrpSpPr>
        <p:grpSpPr>
          <a:xfrm>
            <a:off x="1257300" y="1814270"/>
            <a:ext cx="9512300" cy="4406265"/>
            <a:chOff x="942975" y="762000"/>
            <a:chExt cx="7134225" cy="3304462"/>
          </a:xfrm>
        </p:grpSpPr>
        <p:sp>
          <p:nvSpPr>
            <p:cNvPr id="34827" name="矩形 1"/>
            <p:cNvSpPr/>
            <p:nvPr/>
          </p:nvSpPr>
          <p:spPr>
            <a:xfrm>
              <a:off x="942975" y="762000"/>
              <a:ext cx="7134225" cy="3304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en-US" altLang="zh-CN" sz="373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73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、词语搭配连线。    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3735" b="1" dirty="0">
                  <a:latin typeface="楷体_GB2312" pitchFamily="49" charset="-122"/>
                  <a:ea typeface="楷体_GB2312" pitchFamily="49" charset="-122"/>
                </a:rPr>
                <a:t>保持     秩序           联结     网络</a:t>
              </a:r>
              <a:endParaRPr lang="en-US" altLang="zh-CN" sz="3735" b="1" dirty="0"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3735" b="1" dirty="0">
                  <a:latin typeface="楷体_GB2312" pitchFamily="49" charset="-122"/>
                  <a:ea typeface="楷体_GB2312" pitchFamily="49" charset="-122"/>
                </a:rPr>
                <a:t>维持     平衡           连接     情感</a:t>
              </a:r>
              <a:endParaRPr lang="en-US" altLang="zh-CN" sz="3735" b="1" dirty="0"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3735" b="1" dirty="0">
                  <a:latin typeface="楷体_GB2312" pitchFamily="49" charset="-122"/>
                  <a:ea typeface="楷体_GB2312" pitchFamily="49" charset="-122"/>
                </a:rPr>
                <a:t>坚持     会议           担当     责任</a:t>
              </a:r>
              <a:endParaRPr lang="en-US" altLang="zh-CN" sz="3735" b="1" dirty="0"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3735" b="1" dirty="0">
                  <a:latin typeface="楷体_GB2312" pitchFamily="49" charset="-122"/>
                  <a:ea typeface="楷体_GB2312" pitchFamily="49" charset="-122"/>
                </a:rPr>
                <a:t>主持     正义           担负     主力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219575" y="1533470"/>
              <a:ext cx="0" cy="2476323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0" name="直接连接符 9"/>
          <p:cNvCxnSpPr/>
          <p:nvPr/>
        </p:nvCxnSpPr>
        <p:spPr>
          <a:xfrm>
            <a:off x="2286000" y="3236670"/>
            <a:ext cx="1346200" cy="7937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349500" y="3236670"/>
            <a:ext cx="1155700" cy="8614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349500" y="4925770"/>
            <a:ext cx="1346200" cy="7937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381251" y="4957521"/>
            <a:ext cx="1155700" cy="8593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001000" y="3236670"/>
            <a:ext cx="1346200" cy="7937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8064500" y="3236670"/>
            <a:ext cx="1155700" cy="8614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064500" y="4925770"/>
            <a:ext cx="1346200" cy="7937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8096251" y="4957521"/>
            <a:ext cx="1155700" cy="8593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 bwMode="auto">
          <a:xfrm>
            <a:off x="411182" y="1263090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随堂演练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矩形 1"/>
          <p:cNvSpPr/>
          <p:nvPr/>
        </p:nvSpPr>
        <p:spPr>
          <a:xfrm>
            <a:off x="925286" y="1335335"/>
            <a:ext cx="11252200" cy="551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935" b="1" dirty="0">
                <a:latin typeface="仿宋_GB2312" pitchFamily="49" charset="-122"/>
                <a:ea typeface="仿宋_GB2312" pitchFamily="49" charset="-122"/>
              </a:rPr>
              <a:t>    美是什么？美是寒夜中点亮的萤萤之火！</a:t>
            </a:r>
            <a:br>
              <a:rPr lang="zh-CN" altLang="en-US" sz="2935" b="1" dirty="0">
                <a:latin typeface="仿宋_GB2312" pitchFamily="49" charset="-122"/>
                <a:ea typeface="仿宋_GB2312" pitchFamily="49" charset="-122"/>
              </a:rPr>
            </a:br>
            <a:r>
              <a:rPr lang="zh-CN" altLang="en-US" sz="2935" b="1" dirty="0">
                <a:latin typeface="仿宋_GB2312" pitchFamily="49" charset="-122"/>
                <a:ea typeface="仿宋_GB2312" pitchFamily="49" charset="-122"/>
              </a:rPr>
              <a:t>    美是什么？美是饥饿中赠予的淡饭一盂！</a:t>
            </a:r>
            <a:br>
              <a:rPr lang="zh-CN" altLang="en-US" sz="2935" b="1" dirty="0">
                <a:latin typeface="仿宋_GB2312" pitchFamily="49" charset="-122"/>
                <a:ea typeface="仿宋_GB2312" pitchFamily="49" charset="-122"/>
              </a:rPr>
            </a:br>
            <a:r>
              <a:rPr lang="zh-CN" altLang="en-US" sz="2935" b="1" dirty="0">
                <a:latin typeface="仿宋_GB2312" pitchFamily="49" charset="-122"/>
                <a:ea typeface="仿宋_GB2312" pitchFamily="49" charset="-122"/>
              </a:rPr>
              <a:t>    美是什么？美是面对难题时，同学讲解的执着！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935" b="1" dirty="0">
                <a:latin typeface="仿宋_GB2312" pitchFamily="49" charset="-122"/>
                <a:ea typeface="仿宋_GB2312" pitchFamily="49" charset="-122"/>
              </a:rPr>
              <a:t>    美是什么？美是伤痛中父母轻轻的揉搓！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935" b="1" dirty="0">
                <a:latin typeface="仿宋_GB2312" pitchFamily="49" charset="-122"/>
                <a:ea typeface="仿宋_GB2312" pitchFamily="49" charset="-122"/>
              </a:rPr>
              <a:t>    美是什么？美是世界上一切真善的因果！宛如含苞的花蕊，绽放出红霞朵朵！</a:t>
            </a:r>
            <a:br>
              <a:rPr lang="zh-CN" altLang="en-US" sz="2935" b="1" dirty="0">
                <a:latin typeface="仿宋_GB2312" pitchFamily="49" charset="-122"/>
                <a:ea typeface="仿宋_GB2312" pitchFamily="49" charset="-122"/>
              </a:rPr>
            </a:br>
            <a:r>
              <a:rPr lang="zh-CN" altLang="en-US" sz="2935" b="1" dirty="0">
                <a:latin typeface="仿宋_GB2312" pitchFamily="49" charset="-122"/>
                <a:ea typeface="仿宋_GB2312" pitchFamily="49" charset="-122"/>
              </a:rPr>
              <a:t>    让我们以美的心去对待他人，以美的言去温暖他人，以美的行去付诸行动，我们将会发现世界如此美好，人生如此美妙！ 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442388" y="856969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拓展阅读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3"/>
          <p:cNvSpPr/>
          <p:nvPr/>
        </p:nvSpPr>
        <p:spPr>
          <a:xfrm>
            <a:off x="609600" y="2012280"/>
            <a:ext cx="10980717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</a:t>
            </a:r>
            <a:r>
              <a:rPr lang="zh-CN" altLang="en-US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章，当代著名诗人，一级作家。原名刘玺，字尔玉。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1939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年生于河北兴隆县上庄村。被誉为“农民诗人”“草根诗人”。现任中国作协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诗刊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中华诗词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编委、河北省诗词协会副会长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刘章诗选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刘章乡情诗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刘章散文选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北山恋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441662" y="1263185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作者简介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内容占位符 2"/>
          <p:cNvSpPr txBox="1"/>
          <p:nvPr/>
        </p:nvSpPr>
        <p:spPr>
          <a:xfrm>
            <a:off x="700644" y="2196964"/>
            <a:ext cx="11070986" cy="44217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感情的朗读课文，找出你喜欢的句子，谈谈你喜欢的原因，并抄写下来。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、找出文章中的一句俗语，你还知道其他的俗语吗？跟同学交流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r>
              <a:rPr lang="zh-CN" altLang="en-US" sz="24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紧走搭石慢走桥</a:t>
            </a:r>
            <a:r>
              <a:rPr lang="en-US" altLang="zh-CN" sz="24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、说说你发现的你身边的美。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、我会摘：摘录本文的四字词语（山洪暴发  溪水猛涨  脱鞋绾裤  协调有序  清波漾漾 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绰绰  理所当然）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、我会背：积累本文的佳句，选择你喜欢的画面背下来。 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441662" y="1266265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作业布置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"/>
          <p:cNvSpPr txBox="1"/>
          <p:nvPr/>
        </p:nvSpPr>
        <p:spPr>
          <a:xfrm>
            <a:off x="926274" y="2067367"/>
            <a:ext cx="10652167" cy="121264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许多地方都使我们感受到“美”，有看得见的具体的“美”，也有看不见的心灵的“美”。让我们找出来，体会体会。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1598" y="3493092"/>
            <a:ext cx="11337471" cy="24483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参考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8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中看得见的具体的“美”有：每当上工、下工，一行人走搭石的时候，动作是那么协调有序！前面的抬起脚来，后面的紧跟上去，踏踏的声音，像轻快的音乐；清波漾漾，人影绰绰，给人画一般的美感。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-44924" y="1264087"/>
            <a:ext cx="2185214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课后习题解答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"/>
          <p:cNvSpPr txBox="1"/>
          <p:nvPr/>
        </p:nvSpPr>
        <p:spPr>
          <a:xfrm>
            <a:off x="644064" y="2041659"/>
            <a:ext cx="11633200" cy="417806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9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文中看不见的心灵的“美”有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ts val="900"/>
              </a:spcBef>
            </a:pP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）秋凉以后，人们把精心挑选的平整方正的石头摆放在小溪中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ts val="900"/>
              </a:spcBef>
            </a:pP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）急着赶路的老人，发现搭石不稳，及时调整，满意了才肯离去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ts val="900"/>
              </a:spcBef>
            </a:pP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）如果两个人同时对向过溪，总会招手礼让，闲话家常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ts val="900"/>
              </a:spcBef>
            </a:pP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）若是年轻人偶遇老人，会伏下身子，背负老人过溪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ts val="9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作者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就是通过这一幅幅和谐的画面，让我们感受到人物的美好心灵。</a:t>
            </a:r>
            <a:endParaRPr lang="en-US" altLang="zh-CN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-44924" y="1263361"/>
            <a:ext cx="2185214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课后习题解答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1"/>
          <p:cNvSpPr txBox="1"/>
          <p:nvPr/>
        </p:nvSpPr>
        <p:spPr>
          <a:xfrm>
            <a:off x="1079500" y="2026682"/>
            <a:ext cx="11112500" cy="67012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我把喜欢的句子抄下来了。你抄了吗？我们来交流交流。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317500" y="3297755"/>
            <a:ext cx="11645900" cy="3524042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参考答案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32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en-US" altLang="zh-CN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）每当上工、下工，一行人走搭石的时候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给人画一般的美感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）一排排搭石，任人走，任人踏，它们联结着故乡的小路，也联结着乡亲们美好的情感。</a:t>
            </a:r>
            <a:endParaRPr lang="en-US" altLang="zh-CN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-60890" y="1266538"/>
            <a:ext cx="2185214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课后习题解答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1"/>
          <p:cNvSpPr txBox="1"/>
          <p:nvPr/>
        </p:nvSpPr>
        <p:spPr>
          <a:xfrm>
            <a:off x="636980" y="3046968"/>
            <a:ext cx="11112500" cy="131029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作者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从不起眼的事物中发现了美，对我很有启发。我也想写一写平凡事物中的“美”。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354310" y="1266900"/>
            <a:ext cx="1415772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小练笔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310768" y="1266900"/>
            <a:ext cx="1415772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小练笔</a:t>
            </a:r>
          </a:p>
        </p:txBody>
      </p:sp>
      <p:sp>
        <p:nvSpPr>
          <p:cNvPr id="5" name="文本框 3"/>
          <p:cNvSpPr txBox="1"/>
          <p:nvPr/>
        </p:nvSpPr>
        <p:spPr>
          <a:xfrm>
            <a:off x="629393" y="1990147"/>
            <a:ext cx="10782795" cy="4675126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参考答案：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无名的小花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900"/>
              </a:spcBef>
            </a:pP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沐浴着春天的阳光，路边的花坛里许多无名小花开放了。远远望去，一簇簇，一丛丛。微风吹过，花儿你不让我，我不让你，拥挤着，摇曳着，如同五彩缤纷的玛瑙在绿毯上滚动。这些</a:t>
            </a:r>
            <a:r>
              <a:rPr lang="zh-CN" altLang="en-US" sz="2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名的小花，开在叶片细小的茎秆上，朴实奔放。这些花儿并不算大，却朵朵昂首向天，为的是享受阳光的沐浴，把更多的芳香带给人间。它们在百花的世界里，不孤芳自赏，不炫耀自己，只是悄悄地开放着。这些花儿并不为人所知，也得不到作家的赞美，但是，它们却依然坚持不懈地奋力生长，点缀着大自然，点缀着我们的生活。这些无名的小花，有着多么高尚的内在美呀！</a:t>
            </a:r>
            <a:endParaRPr lang="en-US" altLang="zh-CN" sz="20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444502" y="2593478"/>
            <a:ext cx="11305474" cy="3568669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猛然间，我心头一亮，在我们的身边，有多少像无名小花这样的人啊！他们普普通通、平平凡凡，但是却用勤劳的双手和聪明智慧为祖国创造财富。正因为有千千万万不为名、不为利，兢兢业业、埋头苦干的普通劳动者，历史才能前进，祖国才能兴旺发达。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这些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小花是美丽的、可敬的，平凡而普通的劳动者更是可敬的、伟大的。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252712" y="1266900"/>
            <a:ext cx="1415772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小练笔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3"/>
          <p:cNvSpPr/>
          <p:nvPr/>
        </p:nvSpPr>
        <p:spPr>
          <a:xfrm>
            <a:off x="406400" y="2054669"/>
            <a:ext cx="115824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．认识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个生字，会写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个生字。正确读写“俗语、平衡、漾漾、联结”等词语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．正确、流利、有感情地朗读课文，感受乡亲们默默无闻、无私奉献的精神，并从中受到感染、熏陶。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（重点）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．学习作者仔细观察、生动描写的方法，培养留心观察、用心感受的习惯。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（难点）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441662" y="1263185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学习目标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3"/>
          <p:cNvSpPr/>
          <p:nvPr/>
        </p:nvSpPr>
        <p:spPr>
          <a:xfrm>
            <a:off x="406400" y="2212515"/>
            <a:ext cx="115824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山洪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因下大雨或积雪融化，由山上突然流下来的大水。山洪具有突发性，水量集中流速大，冲刷破坏力强，水流中携带泥沙甚至石块等，常造成局部性洪灾。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Picture 6" descr="F:\七七八八\人四语状元大课堂（上）\ZM103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10203" y="3906534"/>
            <a:ext cx="4036509" cy="25747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 bwMode="auto">
          <a:xfrm>
            <a:off x="441662" y="1263185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知识备查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800" y="1685460"/>
            <a:ext cx="11379200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谴责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责备；严正申诉。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汛期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指江河水位因降水集中、冰雪消融等季节性上涨的时期。</a:t>
            </a:r>
            <a:r>
              <a:rPr lang="en-US" altLang="zh-CN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例句</a:t>
            </a:r>
            <a:r>
              <a:rPr lang="en-US" altLang="zh-CN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到了汛期，村民们就自发地加固堤坝，巡视河道。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挽裤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把裤子卷起来。挽：指把长条形的东西盘绕起来打成结。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懒惰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不爱劳动和工作；不勤快。</a:t>
            </a:r>
            <a:r>
              <a:rPr lang="en-US" altLang="zh-CN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例句</a:t>
            </a:r>
            <a:r>
              <a:rPr lang="en-US" altLang="zh-CN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无论在生活中还是学习中，我们都应克服懒惰的坏习惯。</a:t>
            </a:r>
            <a:endParaRPr lang="en-US" altLang="zh-CN" sz="3200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441662" y="1263185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字词积累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800" y="1621960"/>
            <a:ext cx="11379200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配合得适当。</a:t>
            </a:r>
            <a:r>
              <a:rPr lang="en-US" altLang="zh-CN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例句</a:t>
            </a:r>
            <a:r>
              <a:rPr lang="en-US" altLang="zh-CN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她跳舞时动作协调、姿态优美，获得了大家的一致</a:t>
            </a:r>
            <a:r>
              <a:rPr lang="zh-CN" altLang="en-US" sz="3200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赞许</a:t>
            </a:r>
            <a:r>
              <a:rPr lang="zh-CN" altLang="en-US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联结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结合（在一起）。</a:t>
            </a:r>
            <a:r>
              <a:rPr lang="en-US" altLang="zh-CN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例句</a:t>
            </a:r>
            <a:r>
              <a:rPr lang="en-US" altLang="zh-CN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32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这件礼物联结着两地孩子的心。</a:t>
            </a:r>
            <a:endParaRPr lang="en-US" altLang="zh-CN" sz="3200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理所当然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从道理上说应当这样。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人影绰绰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形容人影多，姿态美。本课指走在搭石上的人很多，影子倒映水中，姿态非常好看。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441662" y="1263185"/>
            <a:ext cx="12105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字词积累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248834" y="5084763"/>
            <a:ext cx="1094316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zh-CN" altLang="zh-CN" sz="4400" i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106" name="Picture 10" descr="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107" name="Picture 11" descr="dd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4108" name="WordArt 12"/>
          <p:cNvSpPr>
            <a:spLocks noChangeArrowheads="1" noChangeShapeType="1" noTextEdit="1"/>
          </p:cNvSpPr>
          <p:nvPr/>
        </p:nvSpPr>
        <p:spPr bwMode="auto">
          <a:xfrm>
            <a:off x="2639484" y="333375"/>
            <a:ext cx="5856816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</a:rPr>
              <a:t>搭石</a:t>
            </a:r>
          </a:p>
        </p:txBody>
      </p:sp>
      <p:pic>
        <p:nvPicPr>
          <p:cNvPr id="6" name="Picture 2" descr="1未命名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979047" y="1282701"/>
            <a:ext cx="7524803" cy="1204919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02503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kern="10" dirty="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宋体"/>
                <a:ea typeface="宋体"/>
              </a:rPr>
              <a:t>21.</a:t>
            </a:r>
            <a:r>
              <a:rPr lang="zh-CN" altLang="en-US" sz="5400" b="1" kern="10" dirty="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宋体"/>
                <a:ea typeface="宋体"/>
              </a:rPr>
              <a:t>搭 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783755"/>
            <a:ext cx="11306629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solidFill>
                  <a:srgbClr val="FF0066"/>
                </a:solidFill>
              </a:rPr>
              <a:t>xùn</a:t>
            </a:r>
            <a:r>
              <a:rPr lang="en-US" altLang="zh-CN" sz="3600" b="1" dirty="0" smtClean="0">
                <a:solidFill>
                  <a:srgbClr val="FF0066"/>
                </a:solidFill>
              </a:rPr>
              <a:t>                  </a:t>
            </a:r>
            <a:r>
              <a:rPr lang="en-US" altLang="zh-CN" sz="3600" b="1" dirty="0" err="1" smtClean="0">
                <a:solidFill>
                  <a:srgbClr val="FF0066"/>
                </a:solidFill>
              </a:rPr>
              <a:t>wǎn</a:t>
            </a:r>
            <a:r>
              <a:rPr lang="en-US" altLang="zh-CN" sz="3600" b="1" dirty="0" smtClean="0">
                <a:solidFill>
                  <a:srgbClr val="FF0066"/>
                </a:solidFill>
              </a:rPr>
              <a:t>        </a:t>
            </a:r>
            <a:r>
              <a:rPr lang="en-US" altLang="zh-CN" sz="3600" b="1" dirty="0" err="1">
                <a:solidFill>
                  <a:srgbClr val="FF0066"/>
                </a:solidFill>
              </a:rPr>
              <a:t>jiàn</a:t>
            </a:r>
            <a:r>
              <a:rPr lang="en-US" altLang="zh-CN" sz="3600" b="1" dirty="0">
                <a:solidFill>
                  <a:srgbClr val="FF0066"/>
                </a:solidFill>
              </a:rPr>
              <a:t>    </a:t>
            </a:r>
            <a:r>
              <a:rPr lang="en-US" altLang="zh-CN" sz="3600" b="1" dirty="0" smtClean="0">
                <a:solidFill>
                  <a:srgbClr val="FF0066"/>
                </a:solidFill>
              </a:rPr>
              <a:t>    </a:t>
            </a:r>
            <a:r>
              <a:rPr lang="en-US" altLang="zh-CN" sz="3600" b="1" dirty="0" err="1" smtClean="0">
                <a:solidFill>
                  <a:srgbClr val="FF0066"/>
                </a:solidFill>
              </a:rPr>
              <a:t>qiǎn</a:t>
            </a:r>
            <a:r>
              <a:rPr lang="en-US" altLang="zh-CN" sz="3600" b="1" dirty="0" smtClean="0">
                <a:solidFill>
                  <a:srgbClr val="FF0066"/>
                </a:solidFill>
              </a:rPr>
              <a:t>           </a:t>
            </a:r>
            <a:r>
              <a:rPr lang="en-US" altLang="zh-CN" sz="3600" b="1" dirty="0" err="1" smtClean="0">
                <a:solidFill>
                  <a:srgbClr val="FF0066"/>
                </a:solidFill>
              </a:rPr>
              <a:t>duò</a:t>
            </a:r>
            <a:endParaRPr lang="en-US" altLang="zh-CN" sz="3600" b="1" dirty="0">
              <a:solidFill>
                <a:srgbClr val="FF0066"/>
              </a:solidFill>
            </a:endParaRPr>
          </a:p>
          <a:p>
            <a:r>
              <a:rPr lang="zh-CN" altLang="en-US" sz="4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汛期     脱鞋</a:t>
            </a:r>
            <a:r>
              <a:rPr lang="zh-CN" altLang="en-US" sz="4800" b="1" dirty="0" smtClean="0"/>
              <a:t>绾 </a:t>
            </a:r>
            <a:r>
              <a:rPr lang="zh-CN" altLang="en-US" sz="4800" b="1" dirty="0"/>
              <a:t>裤  </a:t>
            </a:r>
            <a:r>
              <a:rPr lang="zh-CN" altLang="en-US" sz="4800" b="1" dirty="0" smtClean="0"/>
              <a:t> 间 </a:t>
            </a:r>
            <a:r>
              <a:rPr lang="zh-CN" altLang="en-US" sz="4800" b="1" dirty="0"/>
              <a:t>隔 </a:t>
            </a:r>
            <a:r>
              <a:rPr lang="zh-CN" altLang="en-US" sz="4800" b="1" dirty="0" smtClean="0"/>
              <a:t>  谴 </a:t>
            </a:r>
            <a:r>
              <a:rPr lang="zh-CN" altLang="en-US" sz="4800" b="1" dirty="0"/>
              <a:t>责 </a:t>
            </a:r>
            <a:r>
              <a:rPr lang="zh-CN" altLang="en-US" sz="4800" b="1" dirty="0" smtClean="0"/>
              <a:t>    </a:t>
            </a:r>
            <a:r>
              <a:rPr lang="zh-CN" altLang="en-US" sz="4800" b="1" dirty="0" smtClean="0"/>
              <a:t>懒 惰</a:t>
            </a:r>
            <a:endParaRPr lang="zh-CN" altLang="en-US" sz="4800" b="1" dirty="0"/>
          </a:p>
          <a:p>
            <a:r>
              <a:rPr lang="zh-CN" altLang="en-US" sz="4800" b="1" dirty="0"/>
              <a:t> </a:t>
            </a:r>
            <a:r>
              <a:rPr lang="zh-CN" altLang="en-US" sz="4800" b="1" dirty="0" smtClean="0"/>
              <a:t>  </a:t>
            </a:r>
            <a:r>
              <a:rPr lang="en-US" altLang="zh-CN" sz="3600" b="1" dirty="0" err="1" smtClean="0">
                <a:solidFill>
                  <a:srgbClr val="FF0066"/>
                </a:solidFill>
              </a:rPr>
              <a:t>héng</a:t>
            </a:r>
            <a:r>
              <a:rPr lang="zh-CN" altLang="en-US" sz="3600" b="1" dirty="0" smtClean="0"/>
              <a:t> </a:t>
            </a:r>
            <a:r>
              <a:rPr lang="zh-CN" altLang="en-US" sz="4800" b="1" dirty="0" smtClean="0"/>
              <a:t>                         </a:t>
            </a:r>
            <a:r>
              <a:rPr lang="en-US" altLang="zh-CN" sz="3600" b="1" dirty="0" err="1">
                <a:solidFill>
                  <a:srgbClr val="FF0066"/>
                </a:solidFill>
              </a:rPr>
              <a:t>zhǎng</a:t>
            </a:r>
            <a:r>
              <a:rPr lang="en-US" altLang="zh-CN" sz="3600" b="1" dirty="0">
                <a:solidFill>
                  <a:srgbClr val="FF0066"/>
                </a:solidFill>
              </a:rPr>
              <a:t> </a:t>
            </a:r>
            <a:r>
              <a:rPr lang="en-US" altLang="zh-CN" sz="3600" b="1" dirty="0"/>
              <a:t> </a:t>
            </a:r>
            <a:r>
              <a:rPr lang="en-US" altLang="zh-CN" sz="3600" b="1" dirty="0" smtClean="0"/>
              <a:t>          </a:t>
            </a:r>
            <a:r>
              <a:rPr lang="en-US" altLang="zh-CN" sz="3600" b="1" dirty="0" err="1" smtClean="0">
                <a:solidFill>
                  <a:srgbClr val="FF0000"/>
                </a:solidFill>
              </a:rPr>
              <a:t>yàng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r>
              <a:rPr lang="zh-CN" altLang="en-US" sz="4800" b="1" dirty="0" smtClean="0"/>
              <a:t>平 衡       俗</a:t>
            </a:r>
            <a:r>
              <a:rPr lang="zh-CN" altLang="en-US" sz="4800" b="1" dirty="0"/>
              <a:t>语   溪水</a:t>
            </a:r>
            <a:r>
              <a:rPr lang="zh-CN" altLang="en-US" sz="4800" b="1" dirty="0" smtClean="0"/>
              <a:t>猛 涨    </a:t>
            </a:r>
            <a:r>
              <a:rPr lang="zh-CN" altLang="en-US" sz="4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清波 漾 漾</a:t>
            </a:r>
            <a:endParaRPr lang="zh-CN" altLang="en-US" sz="4800" b="1" dirty="0"/>
          </a:p>
          <a:p>
            <a:r>
              <a:rPr lang="zh-CN" altLang="en-US" sz="3600" b="1" dirty="0"/>
              <a:t> </a:t>
            </a:r>
            <a:r>
              <a:rPr lang="zh-CN" altLang="en-US" sz="3600" b="1" dirty="0" smtClean="0"/>
              <a:t>                               </a:t>
            </a:r>
            <a:r>
              <a:rPr lang="en-US" altLang="zh-CN" sz="3600" b="1" dirty="0" err="1" smtClean="0">
                <a:solidFill>
                  <a:srgbClr val="FF0066"/>
                </a:solidFill>
              </a:rPr>
              <a:t>chuò</a:t>
            </a:r>
            <a:r>
              <a:rPr lang="en-US" altLang="zh-CN" sz="3600" b="1" dirty="0" smtClean="0">
                <a:solidFill>
                  <a:srgbClr val="FF0066"/>
                </a:solidFill>
              </a:rPr>
              <a:t>             </a:t>
            </a:r>
            <a:r>
              <a:rPr lang="en-US" altLang="zh-CN" sz="3600" b="1" dirty="0" err="1" smtClean="0">
                <a:solidFill>
                  <a:srgbClr val="FF0066"/>
                </a:solidFill>
              </a:rPr>
              <a:t>xíng</a:t>
            </a:r>
            <a:endParaRPr lang="en-US" altLang="zh-CN" sz="3600" b="1" dirty="0">
              <a:solidFill>
                <a:srgbClr val="FF0066"/>
              </a:solidFill>
            </a:endParaRPr>
          </a:p>
          <a:p>
            <a:r>
              <a:rPr lang="zh-CN" altLang="en-US" sz="4800" b="1" dirty="0"/>
              <a:t>协调有序  </a:t>
            </a:r>
            <a:r>
              <a:rPr lang="zh-CN" altLang="en-US" sz="4800" b="1" dirty="0" smtClean="0"/>
              <a:t> </a:t>
            </a:r>
            <a:r>
              <a:rPr lang="zh-CN" altLang="en-US" sz="4800" b="1" dirty="0"/>
              <a:t>人影</a:t>
            </a:r>
            <a:r>
              <a:rPr lang="zh-CN" altLang="en-US" sz="4800" b="1" dirty="0" smtClean="0"/>
              <a:t>绰 绰    </a:t>
            </a:r>
            <a:r>
              <a:rPr lang="zh-CN" altLang="en-US" sz="4800" b="1" dirty="0" smtClean="0"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4800" b="1" dirty="0" smtClean="0">
                <a:latin typeface="楷体_GB2312" pitchFamily="49" charset="-122"/>
                <a:ea typeface="楷体_GB2312" pitchFamily="49" charset="-122"/>
              </a:rPr>
              <a:t>行人</a:t>
            </a:r>
          </a:p>
          <a:p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3611</Words>
  <Application>Microsoft Office PowerPoint</Application>
  <PresentationFormat>自定义</PresentationFormat>
  <Paragraphs>130</Paragraphs>
  <Slides>37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自定义设计方案</vt:lpstr>
      <vt:lpstr>Office 主题</vt:lpstr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430</cp:revision>
  <dcterms:created xsi:type="dcterms:W3CDTF">2013-07-01T03:05:00Z</dcterms:created>
  <dcterms:modified xsi:type="dcterms:W3CDTF">2017-11-20T13:35:24Z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