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48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53"/>
  </p:notesMasterIdLst>
  <p:handoutMasterIdLst>
    <p:handoutMasterId r:id="rId54"/>
  </p:handoutMasterIdLst>
  <p:sldIdLst>
    <p:sldId id="347" r:id="rId2"/>
    <p:sldId id="348" r:id="rId3"/>
    <p:sldId id="349" r:id="rId4"/>
    <p:sldId id="350" r:id="rId5"/>
    <p:sldId id="351" r:id="rId6"/>
    <p:sldId id="352" r:id="rId7"/>
    <p:sldId id="282" r:id="rId8"/>
    <p:sldId id="288" r:id="rId9"/>
    <p:sldId id="312" r:id="rId10"/>
    <p:sldId id="315" r:id="rId11"/>
    <p:sldId id="316" r:id="rId12"/>
    <p:sldId id="314" r:id="rId13"/>
    <p:sldId id="317" r:id="rId14"/>
    <p:sldId id="309" r:id="rId15"/>
    <p:sldId id="304" r:id="rId16"/>
    <p:sldId id="305" r:id="rId17"/>
    <p:sldId id="306" r:id="rId18"/>
    <p:sldId id="307" r:id="rId19"/>
    <p:sldId id="311" r:id="rId20"/>
    <p:sldId id="318" r:id="rId21"/>
    <p:sldId id="332" r:id="rId22"/>
    <p:sldId id="303" r:id="rId23"/>
    <p:sldId id="319" r:id="rId24"/>
    <p:sldId id="286" r:id="rId25"/>
    <p:sldId id="321" r:id="rId26"/>
    <p:sldId id="320" r:id="rId27"/>
    <p:sldId id="322" r:id="rId28"/>
    <p:sldId id="323" r:id="rId29"/>
    <p:sldId id="324" r:id="rId30"/>
    <p:sldId id="325" r:id="rId31"/>
    <p:sldId id="326" r:id="rId32"/>
    <p:sldId id="328" r:id="rId33"/>
    <p:sldId id="329" r:id="rId34"/>
    <p:sldId id="330" r:id="rId35"/>
    <p:sldId id="291" r:id="rId36"/>
    <p:sldId id="333" r:id="rId37"/>
    <p:sldId id="334" r:id="rId38"/>
    <p:sldId id="335" r:id="rId39"/>
    <p:sldId id="336" r:id="rId40"/>
    <p:sldId id="337" r:id="rId41"/>
    <p:sldId id="338" r:id="rId42"/>
    <p:sldId id="339" r:id="rId43"/>
    <p:sldId id="340" r:id="rId44"/>
    <p:sldId id="341" r:id="rId45"/>
    <p:sldId id="342" r:id="rId46"/>
    <p:sldId id="343" r:id="rId47"/>
    <p:sldId id="344" r:id="rId48"/>
    <p:sldId id="345" r:id="rId49"/>
    <p:sldId id="346" r:id="rId50"/>
    <p:sldId id="353" r:id="rId51"/>
    <p:sldId id="287" r:id="rId5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DCA"/>
    <a:srgbClr val="03C3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75" autoAdjust="0"/>
    <p:restoredTop sz="93725" autoAdjust="0"/>
  </p:normalViewPr>
  <p:slideViewPr>
    <p:cSldViewPr snapToGrid="0" snapToObjects="1">
      <p:cViewPr varScale="1">
        <p:scale>
          <a:sx n="63" d="100"/>
          <a:sy n="63" d="100"/>
        </p:scale>
        <p:origin x="-800" y="-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BC9970-28C3-BE4F-A7BC-8683F43EEC9C}" type="datetimeFigureOut">
              <a:rPr kumimoji="1" lang="zh-CN" altLang="en-US" smtClean="0"/>
              <a:t>1/29 Tuesday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60DD7B-31C4-314B-84BC-610F367D6C7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9368917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EF4651-9843-C44D-91DE-7250710FFCBA}" type="datetimeFigureOut">
              <a:rPr kumimoji="1" lang="zh-CN" altLang="en-US" smtClean="0"/>
              <a:t>1/29 Tuesday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3ED842-85A2-5049-8395-A4F13B92668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235022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首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008889"/>
            <a:ext cx="9144000" cy="891454"/>
          </a:xfrm>
        </p:spPr>
        <p:txBody>
          <a:bodyPr anchor="b">
            <a:normAutofit/>
          </a:bodyPr>
          <a:lstStyle>
            <a:lvl1pPr algn="ctr">
              <a:defRPr sz="4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初中文言文赏析</a:t>
            </a:r>
            <a:r>
              <a:rPr lang="en-US" altLang="zh-CN" dirty="0" smtClean="0"/>
              <a:t>-</a:t>
            </a:r>
            <a:r>
              <a:rPr lang="zh-CN" altLang="en-US" dirty="0" smtClean="0"/>
              <a:t>水调歌头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15892"/>
            <a:ext cx="9144000" cy="332655"/>
          </a:xfrm>
        </p:spPr>
        <p:txBody>
          <a:bodyPr/>
          <a:lstStyle>
            <a:lvl1pPr marL="0" indent="0" algn="ctr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撰写人：初中语文张老师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55451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编号占位符 1"/>
          <p:cNvSpPr>
            <a:spLocks noGrp="1"/>
          </p:cNvSpPr>
          <p:nvPr>
            <p:ph type="sldNum" sz="quarter" idx="4"/>
          </p:nvPr>
        </p:nvSpPr>
        <p:spPr>
          <a:xfrm>
            <a:off x="9046247" y="627322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35682-B118-014C-9E9E-EF2387A927B1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5" name="标题占位符 2"/>
          <p:cNvSpPr>
            <a:spLocks noGrp="1"/>
          </p:cNvSpPr>
          <p:nvPr>
            <p:ph type="title"/>
          </p:nvPr>
        </p:nvSpPr>
        <p:spPr>
          <a:xfrm>
            <a:off x="8554411" y="358518"/>
            <a:ext cx="3235036" cy="347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1051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编号占位符 1"/>
          <p:cNvSpPr>
            <a:spLocks noGrp="1"/>
          </p:cNvSpPr>
          <p:nvPr>
            <p:ph type="sldNum" sz="quarter" idx="4"/>
          </p:nvPr>
        </p:nvSpPr>
        <p:spPr>
          <a:xfrm>
            <a:off x="9046247" y="627322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35682-B118-014C-9E9E-EF2387A927B1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5" name="标题占位符 2"/>
          <p:cNvSpPr>
            <a:spLocks noGrp="1"/>
          </p:cNvSpPr>
          <p:nvPr>
            <p:ph type="title"/>
          </p:nvPr>
        </p:nvSpPr>
        <p:spPr>
          <a:xfrm>
            <a:off x="8554411" y="358518"/>
            <a:ext cx="3235036" cy="347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6030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幻灯片编号占位符 1"/>
          <p:cNvSpPr>
            <a:spLocks noGrp="1"/>
          </p:cNvSpPr>
          <p:nvPr>
            <p:ph type="sldNum" sz="quarter" idx="4"/>
          </p:nvPr>
        </p:nvSpPr>
        <p:spPr>
          <a:xfrm>
            <a:off x="9046247" y="627322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35682-B118-014C-9E9E-EF2387A927B1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8" name="标题占位符 2"/>
          <p:cNvSpPr>
            <a:spLocks noGrp="1"/>
          </p:cNvSpPr>
          <p:nvPr>
            <p:ph type="title"/>
          </p:nvPr>
        </p:nvSpPr>
        <p:spPr>
          <a:xfrm>
            <a:off x="8554411" y="358518"/>
            <a:ext cx="3235036" cy="347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683506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0E8FE-05E5-4FFE-8020-9740293FA514}" type="datetime1">
              <a:rPr lang="zh-CN" altLang="en-US"/>
              <a:pPr>
                <a:defRPr/>
              </a:pPr>
              <a:t>1/29 Tuesday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2BCF96-5899-447A-9337-20975D535B8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2148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28361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17718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725F6-3765-43AB-82DF-53EBA3BF8D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9723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程介绍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内容占位符 2"/>
          <p:cNvSpPr>
            <a:spLocks noGrp="1"/>
          </p:cNvSpPr>
          <p:nvPr>
            <p:ph idx="1" hasCustomPrompt="1"/>
          </p:nvPr>
        </p:nvSpPr>
        <p:spPr>
          <a:xfrm>
            <a:off x="1025813" y="1302330"/>
            <a:ext cx="10515600" cy="1233054"/>
          </a:xfrm>
        </p:spPr>
        <p:txBody>
          <a:bodyPr>
            <a:normAutofit/>
          </a:bodyPr>
          <a:lstStyle>
            <a:lvl1pPr>
              <a:defRPr sz="2400"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sz="2400" dirty="0" smtClean="0">
                <a:solidFill>
                  <a:prstClr val="black"/>
                </a:solidFill>
                <a:latin typeface="+mn-ea"/>
              </a:rPr>
              <a:t>本节课程在本学科中的</a:t>
            </a:r>
            <a:r>
              <a:rPr lang="zh-CN" altLang="en-US" sz="2400" b="1" dirty="0" smtClean="0">
                <a:solidFill>
                  <a:prstClr val="black"/>
                </a:solidFill>
                <a:latin typeface="+mn-ea"/>
              </a:rPr>
              <a:t>地位</a:t>
            </a:r>
            <a:endParaRPr lang="en-US" altLang="zh-CN" sz="2400" b="1" dirty="0" smtClean="0">
              <a:solidFill>
                <a:prstClr val="black"/>
              </a:solidFill>
              <a:latin typeface="+mn-ea"/>
            </a:endParaRPr>
          </a:p>
          <a:p>
            <a:pPr lvl="0"/>
            <a:r>
              <a:rPr lang="zh-CN" altLang="en-US" dirty="0" smtClean="0">
                <a:solidFill>
                  <a:prstClr val="black"/>
                </a:solidFill>
                <a:latin typeface="+mn-ea"/>
              </a:rPr>
              <a:t>本节是哪一节课的延伸，是哪一节课的铺垫，属于哪一个知识体系，在考试中会怎样出现。</a:t>
            </a:r>
            <a:r>
              <a:rPr lang="en-US" altLang="zh-CN" dirty="0" smtClean="0">
                <a:solidFill>
                  <a:prstClr val="black"/>
                </a:solidFill>
                <a:latin typeface="+mn-ea"/>
              </a:rPr>
              <a:t>( </a:t>
            </a:r>
            <a:r>
              <a:rPr lang="zh-CN" altLang="en-US" dirty="0" smtClean="0">
                <a:solidFill>
                  <a:prstClr val="black"/>
                </a:solidFill>
                <a:latin typeface="+mn-ea"/>
              </a:rPr>
              <a:t>供参考） 宋体</a:t>
            </a:r>
            <a:r>
              <a:rPr lang="en-US" altLang="zh-CN" dirty="0" smtClean="0">
                <a:solidFill>
                  <a:prstClr val="black"/>
                </a:solidFill>
                <a:latin typeface="+mn-ea"/>
              </a:rPr>
              <a:t>18</a:t>
            </a:r>
            <a:r>
              <a:rPr lang="zh-CN" altLang="en-US" dirty="0" smtClean="0">
                <a:solidFill>
                  <a:prstClr val="black"/>
                </a:solidFill>
                <a:latin typeface="+mn-ea"/>
              </a:rPr>
              <a:t>号（可根据字数多少灵活调整）</a:t>
            </a:r>
            <a:endParaRPr lang="zh-CN" altLang="en-US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09282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目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1073728" y="1288473"/>
            <a:ext cx="10065326" cy="1233054"/>
          </a:xfrm>
        </p:spPr>
        <p:txBody>
          <a:bodyPr>
            <a:normAutofit/>
          </a:bodyPr>
          <a:lstStyle>
            <a:lvl1pPr>
              <a:defRPr sz="2400">
                <a:latin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 smtClean="0"/>
              <a:t>本节课程的意义及作用</a:t>
            </a:r>
          </a:p>
          <a:p>
            <a:r>
              <a:rPr lang="zh-CN" altLang="en-US" dirty="0" smtClean="0">
                <a:latin typeface="+mn-ea"/>
              </a:rPr>
              <a:t>本节课程学过后解决了哪些之前解决不了的问题。（供参考） 宋体</a:t>
            </a:r>
            <a:r>
              <a:rPr lang="en-US" altLang="zh-CN" dirty="0" smtClean="0">
                <a:latin typeface="+mn-ea"/>
              </a:rPr>
              <a:t>18</a:t>
            </a:r>
            <a:r>
              <a:rPr lang="zh-CN" altLang="en-US" dirty="0" smtClean="0">
                <a:latin typeface="+mn-ea"/>
              </a:rPr>
              <a:t>号（可根据字数多少灵活调整）</a:t>
            </a:r>
          </a:p>
        </p:txBody>
      </p:sp>
    </p:spTree>
    <p:extLst>
      <p:ext uri="{BB962C8B-B14F-4D97-AF65-F5344CB8AC3E}">
        <p14:creationId xmlns:p14="http://schemas.microsoft.com/office/powerpoint/2010/main" val="983969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讲解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61464" y="1307234"/>
            <a:ext cx="10515600" cy="493857"/>
          </a:xfrm>
        </p:spPr>
        <p:txBody>
          <a:bodyPr>
            <a:normAutofit/>
          </a:bodyPr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latin typeface="+mn-ea"/>
              </a:rPr>
              <a:t>在此编辑知识讲解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1599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习题训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59885" y="1307232"/>
            <a:ext cx="10515600" cy="590839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zh-CN" altLang="en-US" dirty="0" smtClean="0"/>
              <a:t>在此编辑习题训练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940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课堂小结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1293378"/>
            <a:ext cx="10515600" cy="466148"/>
          </a:xfrm>
        </p:spPr>
        <p:txBody>
          <a:bodyPr>
            <a:normAutofit/>
          </a:bodyPr>
          <a:lstStyle>
            <a:lvl1pPr>
              <a:defRPr sz="2400" b="0">
                <a:latin typeface="微软雅黑" panose="020B0503020204020204" pitchFamily="34" charset="-122"/>
              </a:defRPr>
            </a:lvl1pPr>
          </a:lstStyle>
          <a:p>
            <a:r>
              <a:rPr lang="zh-CN" altLang="en-US" b="1" dirty="0" smtClean="0">
                <a:solidFill>
                  <a:prstClr val="black"/>
                </a:solidFill>
                <a:latin typeface="+mn-ea"/>
              </a:rPr>
              <a:t>回顾并总结本节课程重点，或列出本节课程的知识网络</a:t>
            </a:r>
            <a:endParaRPr lang="zh-CN" altLang="en-US" b="1" dirty="0">
              <a:solidFill>
                <a:prstClr val="black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57048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后作业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1307233"/>
            <a:ext cx="10515600" cy="56313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zh-CN" altLang="en-US" dirty="0" smtClean="0"/>
              <a:t>在此编写课后作业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7193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43005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编号占位符 1"/>
          <p:cNvSpPr>
            <a:spLocks noGrp="1"/>
          </p:cNvSpPr>
          <p:nvPr>
            <p:ph type="sldNum" sz="quarter" idx="4"/>
          </p:nvPr>
        </p:nvSpPr>
        <p:spPr>
          <a:xfrm>
            <a:off x="9046247" y="627322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35682-B118-014C-9E9E-EF2387A927B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55805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51FD8058-D625-4299-A4B9-384155A6DE64}" type="datetimeFigureOut">
              <a:rPr lang="zh-CN" altLang="en-US" smtClean="0"/>
              <a:pPr/>
              <a:t>1/29 Tuesday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C8068A0B-6A32-4D86-BAB6-D70C532C0C3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5936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7" r:id="rId2"/>
    <p:sldLayoutId id="2147483656" r:id="rId3"/>
    <p:sldLayoutId id="2147483659" r:id="rId4"/>
    <p:sldLayoutId id="2147483658" r:id="rId5"/>
    <p:sldLayoutId id="2147483660" r:id="rId6"/>
    <p:sldLayoutId id="2147483664" r:id="rId7"/>
    <p:sldLayoutId id="2147483665" r:id="rId8"/>
    <p:sldLayoutId id="2147483666" r:id="rId9"/>
    <p:sldLayoutId id="2147483667" r:id="rId10"/>
    <p:sldLayoutId id="2147483651" r:id="rId11"/>
    <p:sldLayoutId id="2147483653" r:id="rId12"/>
    <p:sldLayoutId id="2147483668" r:id="rId13"/>
    <p:sldLayoutId id="2147483669" r:id="rId14"/>
    <p:sldLayoutId id="2147483670" r:id="rId15"/>
    <p:sldLayoutId id="2147483671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jpeg"/><Relationship Id="rId4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baike.baidu.com/item/%E5%90%88%E4%BD%93%E5%AD%97/2459569" TargetMode="Externa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hyperlink" Target="https://baike.baidu.com/item/%E5%A3%B0%E6%97%81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baike.baidu.com/item/%E5%BD%A2%E6%97%81/9932714" TargetMode="External"/><Relationship Id="rId5" Type="http://schemas.openxmlformats.org/officeDocument/2006/relationships/hyperlink" Target="https://baike.baidu.com/item/%E5%BD%A2%E5%A3%B0%E5%AD%97/6106941" TargetMode="Externa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87" y="533725"/>
            <a:ext cx="2609984" cy="9271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18466" y="709624"/>
            <a:ext cx="13163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复习</a:t>
            </a:r>
            <a:endParaRPr lang="zh-CN" altLang="en-US" sz="4400" b="1" dirty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  <p:pic>
        <p:nvPicPr>
          <p:cNvPr id="2050" name="图片 1" descr="http://img1.ph.126.net/UTGn_6UjnACSbryUN8r1zA==/28786445868374225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87" y="1780730"/>
            <a:ext cx="5889739" cy="4228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074106" y="1952735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迷你简娃娃篆" panose="02010604000101010101" pitchFamily="2" charset="-122"/>
                <a:ea typeface="迷你简娃娃篆" panose="02010604000101010101" pitchFamily="2" charset="-122"/>
              </a:rPr>
              <a:t>刺猬让座</a:t>
            </a:r>
            <a:endParaRPr lang="zh-CN" alt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迷你简娃娃篆" panose="02010604000101010101" pitchFamily="2" charset="-122"/>
              <a:ea typeface="迷你简娃娃篆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852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685" y="813038"/>
            <a:ext cx="9352063" cy="52319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01" y="5084048"/>
            <a:ext cx="1625684" cy="160028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31841" y="2663637"/>
            <a:ext cx="726352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“</a:t>
            </a:r>
            <a:r>
              <a:rPr lang="zh-CN" altLang="en-US" sz="3600" dirty="0" smtClean="0">
                <a:solidFill>
                  <a:schemeClr val="bg1"/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rPr>
              <a:t>偏旁部首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常常连在一起说，于是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有些同学</a:t>
            </a:r>
            <a:endParaRPr lang="en-US" altLang="zh-CN" sz="24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就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认为“偏旁”和“部首”是一回事，这是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endParaRPr lang="en-US" altLang="zh-CN" sz="24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种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误解。偏旁和部首，虽然有某些联系，却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endParaRPr lang="en-US" altLang="zh-CN" sz="24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个不同的概念。</a:t>
            </a:r>
          </a:p>
        </p:txBody>
      </p:sp>
    </p:spTree>
    <p:extLst>
      <p:ext uri="{BB962C8B-B14F-4D97-AF65-F5344CB8AC3E}">
        <p14:creationId xmlns:p14="http://schemas.microsoft.com/office/powerpoint/2010/main" val="37082158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997" y="345170"/>
            <a:ext cx="10411575" cy="616765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01" y="5084048"/>
            <a:ext cx="1625684" cy="160028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64081" y="1486509"/>
            <a:ext cx="57198423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在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分析字形时，常常提到“部首”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这个</a:t>
            </a:r>
            <a:endParaRPr lang="en-US" altLang="zh-CN" sz="24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术语。那么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，什么是“部首”呢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en-US" altLang="zh-CN" sz="24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一般地说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8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部首是表义的偏旁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。部首也是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偏</a:t>
            </a:r>
            <a:endParaRPr lang="en-US" altLang="zh-CN" sz="24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旁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，但偏旁不一定是部首，偏旁与部首是整体与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部</a:t>
            </a:r>
            <a:endParaRPr lang="en-US" altLang="zh-CN" sz="24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的关系。在偏旁中，部首的数量很少，常用的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</a:t>
            </a:r>
            <a:endParaRPr lang="en-US" altLang="zh-CN" sz="24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过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一百多个，前面提到的</a:t>
            </a:r>
            <a:r>
              <a:rPr lang="en-US" altLang="zh-CN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部首名称表</a:t>
            </a:r>
            <a:r>
              <a:rPr lang="en-US" altLang="zh-CN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列出的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部</a:t>
            </a:r>
            <a:endParaRPr lang="en-US" altLang="zh-CN" sz="24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首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99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个。</a:t>
            </a:r>
            <a:r>
              <a:rPr lang="zh-CN" altLang="en-US" sz="28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大量的偏旁是表音成分，主要是声旁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常</a:t>
            </a:r>
            <a:endParaRPr lang="en-US" altLang="zh-CN" sz="24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的有一千多个。声旁中将近</a:t>
            </a:r>
            <a:r>
              <a:rPr lang="en-US" altLang="zh-CN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90%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是独体字，如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“偏”</a:t>
            </a:r>
            <a:endParaRPr lang="en-US" altLang="zh-CN" sz="24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“驾”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、“固”等字中的“扁”、“加”、“古”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24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类声旁叫做“成字声旁”。在小学语文教学中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en-US" altLang="zh-CN" sz="24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那些构字能力强的成字声旁叫做“基本字”。</a:t>
            </a:r>
          </a:p>
        </p:txBody>
      </p:sp>
    </p:spTree>
    <p:extLst>
      <p:ext uri="{BB962C8B-B14F-4D97-AF65-F5344CB8AC3E}">
        <p14:creationId xmlns:p14="http://schemas.microsoft.com/office/powerpoint/2010/main" val="3993249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685" y="813038"/>
            <a:ext cx="9352063" cy="52319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01" y="5084048"/>
            <a:ext cx="1625684" cy="16002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97389" y="2477185"/>
            <a:ext cx="7895110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绝大多数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的汉字</a:t>
            </a:r>
            <a:r>
              <a:rPr lang="en-US" altLang="zh-CN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可以分析出两个以上的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基本</a:t>
            </a:r>
            <a:endParaRPr lang="en-US" altLang="zh-CN" sz="24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单位</a:t>
            </a:r>
            <a:r>
              <a:rPr lang="en-US" altLang="zh-CN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这种构字的基本单位叫偏旁；部首和偏旁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</a:t>
            </a:r>
            <a:endParaRPr lang="en-US" altLang="zh-CN" sz="24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是一回事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8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偏旁</a:t>
            </a:r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是汉字结构单位的名称</a:t>
            </a:r>
            <a:r>
              <a:rPr lang="en-US" altLang="zh-CN" sz="24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部首只是</a:t>
            </a:r>
            <a:r>
              <a:rPr lang="zh-CN" altLang="en-US" sz="28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endParaRPr lang="en-US" altLang="zh-CN" sz="2800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典排列</a:t>
            </a:r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汉字的</a:t>
            </a:r>
            <a:r>
              <a:rPr lang="zh-CN" altLang="en-US" sz="28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依据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。部首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也是偏旁</a:t>
            </a:r>
            <a:r>
              <a:rPr lang="en-US" altLang="zh-CN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但偏旁却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不一定</a:t>
            </a:r>
            <a:endParaRPr lang="en-US" altLang="zh-CN" sz="24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是部首。部首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包含在偏旁之中</a:t>
            </a:r>
            <a:r>
              <a:rPr lang="en-US" altLang="zh-CN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只是偏旁的一部分</a:t>
            </a:r>
            <a:r>
              <a:rPr lang="en-US" altLang="zh-CN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</a:t>
            </a:r>
            <a:endParaRPr lang="en-US" altLang="zh-CN" sz="24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者不能等同。</a:t>
            </a:r>
            <a:endParaRPr lang="zh-CN" altLang="en-US" sz="24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78817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01" y="5084048"/>
            <a:ext cx="1625684" cy="16002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685" y="867986"/>
            <a:ext cx="9352063" cy="44576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29390" y="1974182"/>
            <a:ext cx="68831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 </a:t>
            </a:r>
            <a:r>
              <a:rPr lang="en-US" altLang="zh-CN" sz="6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 </a:t>
            </a:r>
            <a:r>
              <a:rPr lang="zh-CN" altLang="en-US" sz="6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女 </a:t>
            </a:r>
            <a:r>
              <a:rPr lang="en-US" altLang="zh-CN" sz="6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 </a:t>
            </a:r>
            <a:r>
              <a:rPr lang="zh-CN" altLang="en-US" sz="6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  <a:endParaRPr lang="zh-CN" altLang="en-US" sz="66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6570441" y="3082178"/>
            <a:ext cx="0" cy="448638"/>
          </a:xfrm>
          <a:prstGeom prst="straightConnector1">
            <a:avLst/>
          </a:prstGeom>
          <a:ln w="57150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8742560" y="3149686"/>
            <a:ext cx="0" cy="448638"/>
          </a:xfrm>
          <a:prstGeom prst="straightConnector1">
            <a:avLst/>
          </a:prstGeom>
          <a:ln w="57150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198652" y="355808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偏旁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91154" y="360934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偏旁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98652" y="419016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47325" y="2086558"/>
            <a:ext cx="1005463" cy="2684883"/>
          </a:xfrm>
          <a:prstGeom prst="rect">
            <a:avLst/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344217" y="5812861"/>
            <a:ext cx="9956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部首也是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偏旁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，但偏旁不一定是部首，偏旁与部首是整体与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的关系。</a:t>
            </a:r>
          </a:p>
        </p:txBody>
      </p:sp>
    </p:spTree>
    <p:extLst>
      <p:ext uri="{BB962C8B-B14F-4D97-AF65-F5344CB8AC3E}">
        <p14:creationId xmlns:p14="http://schemas.microsoft.com/office/powerpoint/2010/main" val="191516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6761853" y="2219878"/>
            <a:ext cx="4321175" cy="2333625"/>
          </a:xfrm>
        </p:spPr>
        <p:txBody>
          <a:bodyPr>
            <a:spAutoFit/>
          </a:bodyPr>
          <a:lstStyle/>
          <a:p>
            <a:pPr marL="0" indent="0" algn="ctr"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红　纷　纱</a:t>
            </a:r>
          </a:p>
          <a:p>
            <a:pPr marL="0" indent="0" algn="ctr"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草　苍　茫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 marL="0" indent="0" algn="ctr"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笑　笼　笔</a:t>
            </a:r>
          </a:p>
          <a:p>
            <a:pPr marL="0" indent="0" algn="ctr"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阵　队　陈</a:t>
            </a:r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5854148" y="753718"/>
            <a:ext cx="6136587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请你们读一读这些字，再仔细看看这些字的字形，说说你发现了什么？</a:t>
            </a: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817034" y="4839528"/>
            <a:ext cx="10847917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这些汉字要跑出来和你们做朋友，请你们按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偏旁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让它们排好队，然后再读一读。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368" y="1432615"/>
            <a:ext cx="4622863" cy="286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19058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5854148" y="753718"/>
            <a:ext cx="6136587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请你们读一读这些字，再仔细看看这些字的字形，说说你发现了什么？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368" y="1432615"/>
            <a:ext cx="4622863" cy="2862469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274904" y="2120209"/>
            <a:ext cx="5043487" cy="4349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zh-CN" altLang="en-US" sz="4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纟 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：红　纷　纱</a:t>
            </a:r>
          </a:p>
          <a:p>
            <a:pPr>
              <a:buFont typeface="Wingdings" pitchFamily="2" charset="2"/>
              <a:buNone/>
            </a:pPr>
            <a:r>
              <a:rPr lang="zh-CN" altLang="en-US" sz="4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艹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 ：草　苍　茫</a:t>
            </a:r>
          </a:p>
          <a:p>
            <a:pPr>
              <a:buFont typeface="Wingdings" pitchFamily="2" charset="2"/>
              <a:buNone/>
            </a:pPr>
            <a:r>
              <a:rPr lang="zh-CN" altLang="en-US" sz="4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⺮ 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：笑　笼　笔</a:t>
            </a:r>
          </a:p>
          <a:p>
            <a:pPr>
              <a:buFont typeface="Wingdings" pitchFamily="2" charset="2"/>
              <a:buNone/>
            </a:pPr>
            <a:r>
              <a:rPr lang="zh-CN" altLang="en-US" sz="4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阝 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：阵　队  陈</a:t>
            </a:r>
            <a:endParaRPr lang="zh-CN" altLang="en-US" sz="4800" dirty="0" smtClean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11238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064" y="4540691"/>
            <a:ext cx="2590933" cy="2178162"/>
          </a:xfrm>
          <a:prstGeom prst="rect">
            <a:avLst/>
          </a:prstGeom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832882" y="1246808"/>
            <a:ext cx="8569325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你知道吗？汉字中有很多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偏旁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相同的字。字典、词典把有相同偏旁的字放在一起作为一部，相同的偏旁就是这些字的部首。</a:t>
            </a:r>
            <a:r>
              <a:rPr lang="zh-CN" altLang="en-US" sz="2800" b="1" dirty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如：“红、纷、纱”三个字都有“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纟</a:t>
            </a:r>
            <a:r>
              <a:rPr lang="zh-CN" altLang="en-US" sz="2800" b="1" dirty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”，都归到“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纟</a:t>
            </a:r>
            <a:r>
              <a:rPr lang="zh-CN" altLang="en-US" sz="2800" b="1" dirty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”部。“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纟</a:t>
            </a:r>
            <a:r>
              <a:rPr lang="zh-CN" altLang="en-US" sz="2800" b="1" dirty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”就是部首。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168" y="5325883"/>
            <a:ext cx="1357366" cy="11835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2102">
            <a:off x="353793" y="3543132"/>
            <a:ext cx="3023081" cy="23328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6929" y="4232517"/>
            <a:ext cx="25072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现在你明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白了吗？☺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80747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263115" y="1870696"/>
            <a:ext cx="3455987" cy="733425"/>
          </a:xfr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dirty="0" smtClean="0">
                <a:solidFill>
                  <a:srgbClr val="0000FF"/>
                </a:solidFill>
                <a:latin typeface="黑体" pitchFamily="2" charset="-122"/>
                <a:cs typeface="+mn-cs"/>
              </a:rPr>
              <a:t>找一找他们的部首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033052" y="2839071"/>
            <a:ext cx="5111750" cy="2332037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村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（  ）</a:t>
            </a:r>
          </a:p>
          <a:p>
            <a:pPr marL="0" indent="0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奇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（    ）</a:t>
            </a:r>
          </a:p>
          <a:p>
            <a:pPr marL="0" indent="0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过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（    ）</a:t>
            </a:r>
          </a:p>
          <a:p>
            <a:pPr marL="0" indent="0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国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（    ）</a:t>
            </a:r>
          </a:p>
        </p:txBody>
      </p:sp>
      <p:pic>
        <p:nvPicPr>
          <p:cNvPr id="5" name="Picture 4" descr="F:\图片\五角星星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40"/>
          <a:stretch>
            <a:fillRect/>
          </a:stretch>
        </p:blipFill>
        <p:spPr bwMode="auto">
          <a:xfrm>
            <a:off x="3980415" y="1399208"/>
            <a:ext cx="1441450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339" y="1677888"/>
            <a:ext cx="2403438" cy="4176464"/>
          </a:xfrm>
          <a:prstGeom prst="rect">
            <a:avLst/>
          </a:prstGeom>
        </p:spPr>
      </p:pic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7484165" y="2867163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木</a:t>
            </a: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7581003" y="3436040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大</a:t>
            </a:r>
          </a:p>
        </p:txBody>
      </p:sp>
      <p:sp>
        <p:nvSpPr>
          <p:cNvPr id="9" name="文本框 3"/>
          <p:cNvSpPr txBox="1">
            <a:spLocks noChangeArrowheads="1"/>
          </p:cNvSpPr>
          <p:nvPr/>
        </p:nvSpPr>
        <p:spPr bwMode="auto">
          <a:xfrm>
            <a:off x="7620380" y="4579040"/>
            <a:ext cx="522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口</a:t>
            </a:r>
          </a:p>
        </p:txBody>
      </p: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7634185" y="3969440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辶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420" y="5432748"/>
            <a:ext cx="1357366" cy="118354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4164" flipH="1">
            <a:off x="8951807" y="4131672"/>
            <a:ext cx="3023081" cy="23328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556550" y="4924916"/>
            <a:ext cx="22797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/>
              <a:t>     分清字形结构，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偏旁</a:t>
            </a:r>
            <a:r>
              <a:rPr lang="zh-CN" altLang="en-US" sz="2000" b="1" dirty="0"/>
              <a:t>就容易</a:t>
            </a:r>
            <a:r>
              <a:rPr lang="zh-CN" altLang="en-US" sz="2000" b="1" dirty="0" smtClean="0"/>
              <a:t>找到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了</a:t>
            </a:r>
            <a:r>
              <a:rPr lang="zh-CN" altLang="en-US" sz="2000" b="1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96106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462585" y="753866"/>
            <a:ext cx="11988800" cy="257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4000" b="1" dirty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独体字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，没有偏旁，怎么找部首？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、第一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笔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起笔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就是它的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部首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，如“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果、卫、川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”字的起笔。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  2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、有些独体字的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部首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就是它自己，如“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广、龙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”。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  3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、有些独体字的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部首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是中间笔画，如“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办、串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”。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72" y="604430"/>
            <a:ext cx="876345" cy="9207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2585" y="3326877"/>
            <a:ext cx="549624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独体字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是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以笔画为单位构成的字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它是一个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囫囵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的整体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切分不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开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这种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字大多来源于古代的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象形字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指事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字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如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：日、月、水、土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、山、上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、下、刃、本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-----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（有的独体字本身就是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部首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如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：日、月 ）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639868" y="3632994"/>
            <a:ext cx="4895850" cy="2262187"/>
            <a:chOff x="6639868" y="3632994"/>
            <a:chExt cx="4895850" cy="2262187"/>
          </a:xfrm>
        </p:grpSpPr>
        <p:pic>
          <p:nvPicPr>
            <p:cNvPr id="7" name="Picture 6" descr="山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39868" y="3632994"/>
              <a:ext cx="1550987" cy="165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 descr="山 小篆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82968" y="3704431"/>
              <a:ext cx="1641475" cy="165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>
              <a:off x="8222605" y="4425156"/>
              <a:ext cx="471488" cy="252413"/>
            </a:xfrm>
            <a:prstGeom prst="rightArrow">
              <a:avLst>
                <a:gd name="adj1" fmla="val 50000"/>
                <a:gd name="adj2" fmla="val 4669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auto">
            <a:xfrm>
              <a:off x="9951393" y="4425156"/>
              <a:ext cx="471487" cy="252413"/>
            </a:xfrm>
            <a:prstGeom prst="rightArrow">
              <a:avLst>
                <a:gd name="adj1" fmla="val 50000"/>
                <a:gd name="adj2" fmla="val 4669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10383193" y="3704431"/>
              <a:ext cx="1152525" cy="1570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latinLnBrk="0" hangingPunct="1">
                <a:spcBef>
                  <a:spcPct val="50000"/>
                </a:spcBef>
              </a:pPr>
              <a:r>
                <a:rPr lang="zh-TW" altLang="en-US" sz="9600" b="1">
                  <a:latin typeface="Arial" pitchFamily="34" charset="0"/>
                  <a:ea typeface="楷体_GB2312" pitchFamily="49" charset="-122"/>
                </a:rPr>
                <a:t>山</a:t>
              </a:r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6782743" y="5433219"/>
              <a:ext cx="1249362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latinLnBrk="0" hangingPunct="1">
                <a:spcBef>
                  <a:spcPct val="50000"/>
                </a:spcBef>
              </a:pPr>
              <a:r>
                <a:rPr lang="zh-CN" altLang="en-US" b="1">
                  <a:latin typeface="Arial" pitchFamily="34" charset="0"/>
                  <a:ea typeface="华文仿宋" pitchFamily="2" charset="-122"/>
                </a:rPr>
                <a:t>甲骨文</a:t>
              </a:r>
            </a:p>
          </p:txBody>
        </p:sp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8871893" y="5433219"/>
              <a:ext cx="100965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latinLnBrk="0" hangingPunct="1">
                <a:spcBef>
                  <a:spcPct val="50000"/>
                </a:spcBef>
              </a:pPr>
              <a:r>
                <a:rPr lang="zh-CN" altLang="en-US" b="1">
                  <a:latin typeface="Arial" pitchFamily="34" charset="0"/>
                  <a:ea typeface="华文仿宋" pitchFamily="2" charset="-122"/>
                </a:rPr>
                <a:t>小篆</a:t>
              </a:r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10599093" y="5433219"/>
              <a:ext cx="865187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latinLnBrk="0" hangingPunct="1">
                <a:spcBef>
                  <a:spcPct val="50000"/>
                </a:spcBef>
              </a:pPr>
              <a:r>
                <a:rPr lang="zh-CN" altLang="en-US" b="1">
                  <a:latin typeface="Arial" pitchFamily="34" charset="0"/>
                  <a:ea typeface="华文仿宋" pitchFamily="2" charset="-122"/>
                </a:rPr>
                <a:t>楷书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107145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336126" y="653086"/>
            <a:ext cx="11988800" cy="257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4000" b="1" dirty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独体字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，没有偏旁，怎么找部首？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、第一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笔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起笔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就是它的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部首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，如“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果、卫、川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”字的起笔。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  2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、有些独体字的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部首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就是它自己，如“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广、龙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”。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  3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、有些独体字的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部首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是中间笔画，如“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办、串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”。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72" y="604430"/>
            <a:ext cx="876345" cy="9207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2585" y="3326877"/>
            <a:ext cx="549624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独体字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是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以笔画为单位构成的字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它是一个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囫囵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的整体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切分不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开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这种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字大多来源于古代的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象形字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指事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字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如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：日、月、水、土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、山、上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、下、刃、本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-----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（有的独体字本身就是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部首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如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：日、月 ）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5821498" y="3326877"/>
            <a:ext cx="6370502" cy="14065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800" b="1" dirty="0" smtClean="0">
                <a:solidFill>
                  <a:srgbClr val="0729B9"/>
                </a:solidFill>
                <a:ea typeface="宋体" pitchFamily="2" charset="-122"/>
              </a:rPr>
              <a:t>寸</a:t>
            </a:r>
            <a:r>
              <a:rPr lang="zh-CN" altLang="en-US" sz="4000" b="1" dirty="0" smtClean="0">
                <a:solidFill>
                  <a:srgbClr val="0729B9"/>
                </a:solidFill>
                <a:ea typeface="宋体" pitchFamily="2" charset="-122"/>
              </a:rPr>
              <a:t>：</a:t>
            </a:r>
            <a:r>
              <a:rPr lang="zh-TW" altLang="en-US" b="1" dirty="0" smtClean="0">
                <a:solidFill>
                  <a:srgbClr val="FF6600"/>
                </a:solidFill>
                <a:ea typeface="华文楷体" pitchFamily="2" charset="-122"/>
              </a:rPr>
              <a:t>上面是手的形</a:t>
            </a:r>
            <a:r>
              <a:rPr lang="zh-CN" altLang="en-US" b="1" dirty="0" smtClean="0">
                <a:solidFill>
                  <a:srgbClr val="FF6600"/>
                </a:solidFill>
                <a:ea typeface="华文楷体" pitchFamily="2" charset="-122"/>
              </a:rPr>
              <a:t>状</a:t>
            </a:r>
            <a:r>
              <a:rPr lang="zh-TW" altLang="en-US" b="1" dirty="0" smtClean="0">
                <a:solidFill>
                  <a:srgbClr val="FF6600"/>
                </a:solidFill>
                <a:ea typeface="华文楷体" pitchFamily="2" charset="-122"/>
              </a:rPr>
              <a:t>，中</a:t>
            </a:r>
            <a:r>
              <a:rPr lang="zh-CN" altLang="en-US" b="1" dirty="0" smtClean="0">
                <a:solidFill>
                  <a:srgbClr val="FF6600"/>
                </a:solidFill>
                <a:ea typeface="华文楷体" pitchFamily="2" charset="-122"/>
              </a:rPr>
              <a:t>间</a:t>
            </a:r>
            <a:r>
              <a:rPr lang="zh-TW" altLang="en-US" b="1" dirty="0" smtClean="0">
                <a:solidFill>
                  <a:srgbClr val="FF6600"/>
                </a:solidFill>
                <a:ea typeface="华文楷体" pitchFamily="2" charset="-122"/>
              </a:rPr>
              <a:t>加一</a:t>
            </a:r>
            <a:r>
              <a:rPr lang="zh-CN" altLang="en-US" b="1" dirty="0" smtClean="0">
                <a:solidFill>
                  <a:srgbClr val="FF6600"/>
                </a:solidFill>
                <a:ea typeface="华文楷体" pitchFamily="2" charset="-122"/>
              </a:rPr>
              <a:t>横</a:t>
            </a:r>
            <a:r>
              <a:rPr lang="zh-TW" altLang="en-US" b="1" dirty="0" smtClean="0">
                <a:solidFill>
                  <a:srgbClr val="FF6600"/>
                </a:solidFill>
                <a:ea typeface="华文楷体" pitchFamily="2" charset="-122"/>
              </a:rPr>
              <a:t>表示手腕下一寸的地方。</a:t>
            </a:r>
          </a:p>
        </p:txBody>
      </p:sp>
      <p:pic>
        <p:nvPicPr>
          <p:cNvPr id="17" name="Picture 5" descr="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562238"/>
            <a:ext cx="1943100" cy="214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7" descr="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919" y="4490800"/>
            <a:ext cx="1295400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 descr="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6319" y="4562238"/>
            <a:ext cx="1277938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8508257" y="6146563"/>
            <a:ext cx="9144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0" hangingPunct="1">
              <a:lnSpc>
                <a:spcPct val="90000"/>
              </a:lnSpc>
              <a:spcBef>
                <a:spcPct val="50000"/>
              </a:spcBef>
            </a:pPr>
            <a:r>
              <a:rPr lang="zh-TW" altLang="en-US">
                <a:solidFill>
                  <a:schemeClr val="tx2"/>
                </a:solidFill>
                <a:latin typeface="Arial Narrow" pitchFamily="34" charset="0"/>
                <a:ea typeface="华文仿宋" pitchFamily="2" charset="-122"/>
              </a:rPr>
              <a:t>金文</a:t>
            </a: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9803657" y="6146563"/>
            <a:ext cx="9906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0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latin typeface="Arial Narrow" pitchFamily="34" charset="0"/>
                <a:ea typeface="华文仿宋" pitchFamily="2" charset="-122"/>
              </a:rPr>
              <a:t>隶书</a:t>
            </a: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6676248" y="6130358"/>
            <a:ext cx="1141143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0" hangingPunct="1">
              <a:lnSpc>
                <a:spcPct val="90000"/>
              </a:lnSpc>
              <a:spcBef>
                <a:spcPct val="50000"/>
              </a:spcBef>
            </a:pPr>
            <a:r>
              <a:rPr lang="zh-TW" altLang="en-US" dirty="0">
                <a:solidFill>
                  <a:schemeClr val="tx2"/>
                </a:solidFill>
                <a:latin typeface="Arial Narrow" pitchFamily="34" charset="0"/>
                <a:ea typeface="华文仿宋" pitchFamily="2" charset="-122"/>
              </a:rPr>
              <a:t>甲骨文</a:t>
            </a:r>
          </a:p>
        </p:txBody>
      </p:sp>
      <p:sp>
        <p:nvSpPr>
          <p:cNvPr id="23" name="AutoShape 14"/>
          <p:cNvSpPr>
            <a:spLocks noChangeArrowheads="1"/>
          </p:cNvSpPr>
          <p:nvPr/>
        </p:nvSpPr>
        <p:spPr bwMode="auto">
          <a:xfrm>
            <a:off x="7931994" y="5354400"/>
            <a:ext cx="504825" cy="287338"/>
          </a:xfrm>
          <a:prstGeom prst="rightArrow">
            <a:avLst>
              <a:gd name="adj1" fmla="val 50000"/>
              <a:gd name="adj2" fmla="val 4392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" name="AutoShape 15"/>
          <p:cNvSpPr>
            <a:spLocks noChangeArrowheads="1"/>
          </p:cNvSpPr>
          <p:nvPr/>
        </p:nvSpPr>
        <p:spPr bwMode="auto">
          <a:xfrm>
            <a:off x="9155957" y="5354400"/>
            <a:ext cx="504825" cy="287338"/>
          </a:xfrm>
          <a:prstGeom prst="rightArrow">
            <a:avLst>
              <a:gd name="adj1" fmla="val 50000"/>
              <a:gd name="adj2" fmla="val 4392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5" name="AutoShape 16"/>
          <p:cNvSpPr>
            <a:spLocks noChangeArrowheads="1"/>
          </p:cNvSpPr>
          <p:nvPr/>
        </p:nvSpPr>
        <p:spPr bwMode="auto">
          <a:xfrm>
            <a:off x="10524382" y="5354400"/>
            <a:ext cx="504825" cy="287338"/>
          </a:xfrm>
          <a:prstGeom prst="rightArrow">
            <a:avLst>
              <a:gd name="adj1" fmla="val 50000"/>
              <a:gd name="adj2" fmla="val 4392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26" name="Picture 12" descr="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8662" y="4562238"/>
            <a:ext cx="1303338" cy="154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11104562" y="6146563"/>
            <a:ext cx="10668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0" hangingPunct="1">
              <a:lnSpc>
                <a:spcPct val="90000"/>
              </a:lnSpc>
              <a:spcBef>
                <a:spcPct val="50000"/>
              </a:spcBef>
            </a:pPr>
            <a:r>
              <a:rPr lang="zh-TW" altLang="en-US">
                <a:solidFill>
                  <a:schemeClr val="tx2"/>
                </a:solidFill>
                <a:latin typeface="Arial Narrow" pitchFamily="34" charset="0"/>
                <a:ea typeface="华文仿宋" pitchFamily="2" charset="-122"/>
              </a:rPr>
              <a:t>楷</a:t>
            </a:r>
            <a:r>
              <a:rPr lang="zh-CN" altLang="en-US">
                <a:solidFill>
                  <a:schemeClr val="tx2"/>
                </a:solidFill>
                <a:latin typeface="Arial Narrow" pitchFamily="34" charset="0"/>
                <a:ea typeface="华文仿宋" pitchFamily="2" charset="-122"/>
              </a:rPr>
              <a:t>书</a:t>
            </a:r>
          </a:p>
        </p:txBody>
      </p:sp>
    </p:spTree>
    <p:extLst>
      <p:ext uri="{BB962C8B-B14F-4D97-AF65-F5344CB8AC3E}">
        <p14:creationId xmlns:p14="http://schemas.microsoft.com/office/powerpoint/2010/main" val="48818397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 build="p"/>
      <p:bldP spid="16" grpId="0" build="p"/>
      <p:bldP spid="20" grpId="0" autoUpdateAnimBg="0"/>
      <p:bldP spid="21" grpId="0" autoUpdateAnimBg="0"/>
      <p:bldP spid="22" grpId="0" autoUpdateAnimBg="0"/>
      <p:bldP spid="2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0080112231932588"/>
          <p:cNvPicPr>
            <a:picLocks noChangeAspect="1" noChangeArrowheads="1"/>
          </p:cNvPicPr>
          <p:nvPr/>
        </p:nvPicPr>
        <p:blipFill>
          <a:blip r:embed="rId2">
            <a:lum contrast="-30000"/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66" y="1261269"/>
            <a:ext cx="6625167" cy="433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7070133" y="1341439"/>
            <a:ext cx="4813159" cy="464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dirty="0"/>
              <a:t>提示：请你先把图画看懂，然后把它编成一个有趣的故事写下来。别忘了小动物们的动作、神态和语言的描写。</a:t>
            </a:r>
          </a:p>
          <a:p>
            <a:pPr eaLnBrk="1" hangingPunct="1"/>
            <a:endParaRPr lang="en-US" altLang="zh-CN" sz="2400" b="1" dirty="0"/>
          </a:p>
          <a:p>
            <a:pPr eaLnBrk="1" hangingPunct="1"/>
            <a:r>
              <a:rPr lang="zh-CN" altLang="en-US" sz="2400" b="1" dirty="0"/>
              <a:t>参考词语：</a:t>
            </a:r>
            <a:endParaRPr lang="en-US" altLang="zh-CN" sz="2400" b="1" dirty="0"/>
          </a:p>
          <a:p>
            <a:pPr eaLnBrk="1" hangingPunct="1"/>
            <a:endParaRPr lang="zh-CN" altLang="en-US" sz="2400" b="1" dirty="0"/>
          </a:p>
          <a:p>
            <a:pPr eaLnBrk="1" hangingPunct="1"/>
            <a:r>
              <a:rPr lang="zh-CN" altLang="en-US" sz="3200" b="1" u="sng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聚精会神、专心致志、津津有味、痛得哇哇大叫、不好意思</a:t>
            </a:r>
            <a:r>
              <a:rPr lang="zh-CN" altLang="en-US" sz="3200" b="1" u="sng" dirty="0" smtClean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en-US" altLang="zh-CN" sz="3200" b="1" u="sng" dirty="0" smtClean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3200" b="1" u="sng" dirty="0" smtClean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道歉</a:t>
            </a:r>
            <a:r>
              <a:rPr lang="zh-CN" altLang="en-US" sz="3200" b="1" u="sng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、转身想走、</a:t>
            </a:r>
            <a:r>
              <a:rPr lang="zh-CN" altLang="en-US" sz="3200" b="1" u="sng" dirty="0" smtClean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急忙</a:t>
            </a:r>
            <a:endParaRPr lang="zh-CN" altLang="en-US" sz="3200" b="1" u="sng" dirty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594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715953"/>
              </p:ext>
            </p:extLst>
          </p:nvPr>
        </p:nvGraphicFramePr>
        <p:xfrm>
          <a:off x="438775" y="945145"/>
          <a:ext cx="11234057" cy="5139690"/>
        </p:xfrm>
        <a:graphic>
          <a:graphicData uri="http://schemas.openxmlformats.org/drawingml/2006/table">
            <a:tbl>
              <a:tblPr/>
              <a:tblGrid>
                <a:gridCol w="2625970"/>
                <a:gridCol w="2760947"/>
                <a:gridCol w="2696633"/>
                <a:gridCol w="3150507"/>
              </a:tblGrid>
              <a:tr h="5420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字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部首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部首几画？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除部首外几画？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572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低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572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草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572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送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572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团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572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丰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922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304289"/>
              </p:ext>
            </p:extLst>
          </p:nvPr>
        </p:nvGraphicFramePr>
        <p:xfrm>
          <a:off x="438775" y="945145"/>
          <a:ext cx="11234057" cy="5322570"/>
        </p:xfrm>
        <a:graphic>
          <a:graphicData uri="http://schemas.openxmlformats.org/drawingml/2006/table">
            <a:tbl>
              <a:tblPr/>
              <a:tblGrid>
                <a:gridCol w="2625970"/>
                <a:gridCol w="1919237"/>
                <a:gridCol w="2813539"/>
                <a:gridCol w="3875311"/>
              </a:tblGrid>
              <a:tr h="81331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字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部首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部首几画？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除部首外几画？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572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凹、凸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572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系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572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+mn-cs"/>
                        </a:rPr>
                        <a:t>互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572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曲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572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尽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4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151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4135880" y="928342"/>
            <a:ext cx="6136587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遇到不认识的字怎么办？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30" y="753718"/>
            <a:ext cx="2507429" cy="1562099"/>
          </a:xfrm>
          <a:prstGeom prst="rect">
            <a:avLst/>
          </a:prstGeom>
        </p:spPr>
      </p:pic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5682343" y="1957804"/>
            <a:ext cx="44815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查字典</a:t>
            </a:r>
          </a:p>
        </p:txBody>
      </p:sp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4214446" y="3259853"/>
            <a:ext cx="65532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/>
              <a:t>1</a:t>
            </a:r>
            <a:r>
              <a:rPr lang="zh-CN" altLang="en-US" sz="3200" b="1" dirty="0"/>
              <a:t>、音序查字法（必须知道拼音）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4290646" y="4402853"/>
            <a:ext cx="7391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/>
              <a:t>2</a:t>
            </a:r>
            <a:r>
              <a:rPr lang="zh-CN" altLang="en-US" sz="3200" b="1"/>
              <a:t>、部首查字法（必须会找部首）</a:t>
            </a:r>
            <a:endParaRPr lang="zh-CN" altLang="en-US" sz="32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" name="Picture 6" descr="https://timgsa.baidu.com/timg?image&amp;quality=80&amp;size=b9999_10000&amp;sec=1498484164492&amp;di=3f849d8eb6c6dfd044ce7c8e24c04f58&amp;imgtype=jpg&amp;src=http%3A%2F%2Fimg0.imgtn.bdimg.com%2Fit%2Fu%3D2486197200%2C255430827%26fm%3D214%26gp%3D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112" y="2562642"/>
            <a:ext cx="2271712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61631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5512503" y="1018775"/>
            <a:ext cx="4636331" cy="408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认识字典</a:t>
            </a:r>
            <a:endParaRPr lang="en-US" altLang="zh-CN" sz="4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30000"/>
              </a:lnSpc>
            </a:pPr>
            <a:endParaRPr lang="en-US" altLang="zh-CN" sz="4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lang="en-US" altLang="zh-CN" sz="4400" b="1" dirty="0"/>
              <a:t>1</a:t>
            </a:r>
            <a:r>
              <a:rPr lang="zh-CN" altLang="en-US" sz="4400" b="1" dirty="0"/>
              <a:t>、索引</a:t>
            </a:r>
            <a:endParaRPr lang="en-US" altLang="zh-CN" sz="4400" b="1" dirty="0"/>
          </a:p>
          <a:p>
            <a:pPr eaLnBrk="1" hangingPunct="1"/>
            <a:r>
              <a:rPr lang="en-US" altLang="zh-CN" sz="4400" b="1" dirty="0"/>
              <a:t>2</a:t>
            </a:r>
            <a:r>
              <a:rPr lang="zh-CN" altLang="en-US" sz="4400" b="1" dirty="0"/>
              <a:t>、正文</a:t>
            </a:r>
          </a:p>
          <a:p>
            <a:pPr eaLnBrk="1" hangingPunct="1">
              <a:lnSpc>
                <a:spcPct val="130000"/>
              </a:lnSpc>
            </a:pPr>
            <a:endParaRPr lang="en-US" altLang="zh-CN" sz="4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30" y="753718"/>
            <a:ext cx="2507429" cy="1562099"/>
          </a:xfrm>
          <a:prstGeom prst="rect">
            <a:avLst/>
          </a:prstGeom>
        </p:spPr>
      </p:pic>
      <p:pic>
        <p:nvPicPr>
          <p:cNvPr id="11" name="Picture 6" descr="https://timgsa.baidu.com/timg?image&amp;quality=80&amp;size=b9999_10000&amp;sec=1498484164492&amp;di=3f849d8eb6c6dfd044ce7c8e24c04f58&amp;imgtype=jpg&amp;src=http%3A%2F%2Fimg0.imgtn.bdimg.com%2Fit%2Fu%3D2486197200%2C255430827%26fm%3D214%26gp%3D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359" y="2562642"/>
            <a:ext cx="2271712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51919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 noChangeArrowheads="1"/>
          </p:cNvSpPr>
          <p:nvPr>
            <p:ph type="title"/>
          </p:nvPr>
        </p:nvSpPr>
        <p:spPr>
          <a:xfrm>
            <a:off x="6713779" y="1048146"/>
            <a:ext cx="3535362" cy="1143000"/>
          </a:xfrm>
        </p:spPr>
        <p:txBody>
          <a:bodyPr/>
          <a:lstStyle/>
          <a:p>
            <a:r>
              <a:rPr lang="zh-CN" altLang="en-US" sz="4000" b="1" dirty="0"/>
              <a:t>正文部分</a:t>
            </a:r>
            <a:endParaRPr lang="zh-CN" altLang="en-US" sz="4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528" y="1048146"/>
            <a:ext cx="876345" cy="920797"/>
          </a:xfrm>
          <a:prstGeom prst="rect">
            <a:avLst/>
          </a:prstGeom>
        </p:spPr>
      </p:pic>
      <p:pic>
        <p:nvPicPr>
          <p:cNvPr id="10" name="Picture 6" descr="https://timgsa.baidu.com/timg?image&amp;quality=80&amp;size=b9999_10000&amp;sec=1498484164492&amp;di=3f849d8eb6c6dfd044ce7c8e24c04f58&amp;imgtype=jpg&amp;src=http%3A%2F%2Fimg0.imgtn.bdimg.com%2Fit%2Fu%3D2486197200%2C255430827%26fm%3D214%26gp%3D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359" y="1377673"/>
            <a:ext cx="2271712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" descr="IMG_447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112" y="2930770"/>
            <a:ext cx="2286000" cy="274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" descr="IMG_445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312" y="2930770"/>
            <a:ext cx="2478088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" descr="IMG_4459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5712" y="3006970"/>
            <a:ext cx="280352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156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 noChangeArrowheads="1"/>
          </p:cNvSpPr>
          <p:nvPr>
            <p:ph type="title"/>
          </p:nvPr>
        </p:nvSpPr>
        <p:spPr>
          <a:xfrm>
            <a:off x="6713779" y="825943"/>
            <a:ext cx="3535362" cy="1143000"/>
          </a:xfrm>
        </p:spPr>
        <p:txBody>
          <a:bodyPr/>
          <a:lstStyle/>
          <a:p>
            <a:r>
              <a:rPr lang="zh-CN" altLang="en-US" sz="4000" b="1" dirty="0"/>
              <a:t>正文部分</a:t>
            </a:r>
            <a:endParaRPr lang="zh-CN" altLang="en-US" sz="4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528" y="825943"/>
            <a:ext cx="876345" cy="920797"/>
          </a:xfrm>
          <a:prstGeom prst="rect">
            <a:avLst/>
          </a:prstGeom>
        </p:spPr>
      </p:pic>
      <p:pic>
        <p:nvPicPr>
          <p:cNvPr id="10" name="Picture 6" descr="https://timgsa.baidu.com/timg?image&amp;quality=80&amp;size=b9999_10000&amp;sec=1498484164492&amp;di=3f849d8eb6c6dfd044ce7c8e24c04f58&amp;imgtype=jpg&amp;src=http%3A%2F%2Fimg0.imgtn.bdimg.com%2Fit%2Fu%3D2486197200%2C255430827%26fm%3D214%26gp%3D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359" y="1377673"/>
            <a:ext cx="2271712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" descr="IMG_446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43" r="12633"/>
          <a:stretch>
            <a:fillRect/>
          </a:stretch>
        </p:blipFill>
        <p:spPr bwMode="auto">
          <a:xfrm>
            <a:off x="5623550" y="1968943"/>
            <a:ext cx="3711191" cy="4541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690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s://timgsa.baidu.com/timg?image&amp;quality=80&amp;size=b9999_10000&amp;sec=1498484164492&amp;di=3f849d8eb6c6dfd044ce7c8e24c04f58&amp;imgtype=jpg&amp;src=http%3A%2F%2Fimg0.imgtn.bdimg.com%2Fit%2Fu%3D2486197200%2C255430827%26fm%3D214%26gp%3D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359" y="1377673"/>
            <a:ext cx="2271712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" descr="IMG_448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613" y="1388770"/>
            <a:ext cx="6270171" cy="470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667270" y="1099051"/>
            <a:ext cx="4191000" cy="5794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     打开正文第</a:t>
            </a:r>
            <a:r>
              <a:rPr lang="en-US" altLang="zh-CN" sz="3200" b="1"/>
              <a:t>1</a:t>
            </a:r>
            <a:r>
              <a:rPr lang="zh-CN" altLang="en-US" sz="3200" b="1"/>
              <a:t>页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46690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s://timgsa.baidu.com/timg?image&amp;quality=80&amp;size=b9999_10000&amp;sec=1498484164492&amp;di=3f849d8eb6c6dfd044ce7c8e24c04f58&amp;imgtype=jpg&amp;src=http%3A%2F%2Fimg0.imgtn.bdimg.com%2Fit%2Fu%3D2486197200%2C255430827%26fm%3D214%26gp%3D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359" y="1377673"/>
            <a:ext cx="2271712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 descr="IMG_450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350" y="834010"/>
            <a:ext cx="5171970" cy="5642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7851950" y="1287038"/>
            <a:ext cx="3533072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     打开正文第</a:t>
            </a:r>
            <a:r>
              <a:rPr lang="en-US" altLang="zh-CN" sz="3200" b="1" dirty="0"/>
              <a:t>19</a:t>
            </a:r>
            <a:r>
              <a:rPr lang="zh-CN" altLang="en-US" sz="3200" b="1" dirty="0"/>
              <a:t>页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86892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s://timgsa.baidu.com/timg?image&amp;quality=80&amp;size=b9999_10000&amp;sec=1498484164492&amp;di=3f849d8eb6c6dfd044ce7c8e24c04f58&amp;imgtype=jpg&amp;src=http%3A%2F%2Fimg0.imgtn.bdimg.com%2Fit%2Fu%3D2486197200%2C255430827%26fm%3D214%26gp%3D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359" y="1377673"/>
            <a:ext cx="2271712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" descr="IMG_449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736" y="623849"/>
            <a:ext cx="5424301" cy="561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984137" y="1073679"/>
            <a:ext cx="4059001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     打开正文第</a:t>
            </a:r>
            <a:r>
              <a:rPr lang="en-US" altLang="zh-CN" sz="3200" b="1"/>
              <a:t>451</a:t>
            </a:r>
            <a:r>
              <a:rPr lang="zh-CN" altLang="en-US" sz="3200" b="1"/>
              <a:t>页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35648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s://timgsa.baidu.com/timg?image&amp;quality=80&amp;size=b9999_10000&amp;sec=1498484164492&amp;di=3f849d8eb6c6dfd044ce7c8e24c04f58&amp;imgtype=jpg&amp;src=http%3A%2F%2Fimg0.imgtn.bdimg.com%2Fit%2Fu%3D2486197200%2C255430827%26fm%3D214%26gp%3D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359" y="1377673"/>
            <a:ext cx="2271712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103" y="488831"/>
            <a:ext cx="4870174" cy="1200061"/>
          </a:xfrm>
          <a:prstGeom prst="rect">
            <a:avLst/>
          </a:prstGeom>
        </p:spPr>
      </p:pic>
      <p:pic>
        <p:nvPicPr>
          <p:cNvPr id="8" name="图片 7" descr="000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2376" y="2311812"/>
            <a:ext cx="952500" cy="168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4893547" y="712447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部首查字法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1" descr="IMG_445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190" y="2180492"/>
            <a:ext cx="3889138" cy="4184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350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7056967" y="620714"/>
            <a:ext cx="441536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dirty="0"/>
              <a:t>什么时候，谁在什么地方干什么？过了一会儿，谁来了？它怎么做的？</a:t>
            </a:r>
            <a:endParaRPr lang="zh-CN" altLang="en-US" sz="2400" b="1" u="sng" dirty="0">
              <a:solidFill>
                <a:srgbClr val="FF6600"/>
              </a:solidFill>
            </a:endParaRPr>
          </a:p>
        </p:txBody>
      </p:sp>
      <p:pic>
        <p:nvPicPr>
          <p:cNvPr id="3075" name="Picture 3" descr="20080112231932588"/>
          <p:cNvPicPr>
            <a:picLocks noChangeAspect="1" noChangeArrowheads="1"/>
          </p:cNvPicPr>
          <p:nvPr/>
        </p:nvPicPr>
        <p:blipFill>
          <a:blip r:embed="rId2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73" b="58476"/>
          <a:stretch>
            <a:fillRect/>
          </a:stretch>
        </p:blipFill>
        <p:spPr bwMode="auto">
          <a:xfrm>
            <a:off x="334434" y="549276"/>
            <a:ext cx="6144684" cy="349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7056967" y="2420938"/>
            <a:ext cx="441536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accent2"/>
                </a:solidFill>
              </a:rPr>
              <a:t>找找动作</a:t>
            </a:r>
          </a:p>
          <a:p>
            <a:pPr eaLnBrk="1" hangingPunct="1"/>
            <a:r>
              <a:rPr lang="zh-CN" altLang="en-US" sz="2400" b="1" dirty="0"/>
              <a:t>松鼠、乌龟、小兔</a:t>
            </a:r>
            <a:r>
              <a:rPr lang="zh-CN" altLang="en-US" sz="2400" b="1" dirty="0" smtClean="0"/>
              <a:t>：</a:t>
            </a:r>
            <a:r>
              <a:rPr lang="en-US" altLang="zh-CN" sz="2400" b="1" dirty="0" smtClean="0"/>
              <a:t>  </a:t>
            </a:r>
            <a:r>
              <a:rPr lang="zh-CN" altLang="en-US" sz="2400" b="1" dirty="0" smtClean="0"/>
              <a:t>坐</a:t>
            </a:r>
            <a:r>
              <a:rPr lang="zh-CN" altLang="en-US" sz="2400" b="1" dirty="0"/>
              <a:t>、看</a:t>
            </a:r>
          </a:p>
          <a:p>
            <a:pPr eaLnBrk="1" hangingPunct="1"/>
            <a:r>
              <a:rPr lang="zh-CN" altLang="en-US" sz="2400" b="1" dirty="0"/>
              <a:t>小刺猬</a:t>
            </a:r>
            <a:r>
              <a:rPr lang="zh-CN" altLang="en-US" sz="2400" b="1" dirty="0" smtClean="0"/>
              <a:t>：  走</a:t>
            </a:r>
            <a:r>
              <a:rPr lang="zh-CN" altLang="en-US" sz="2400" b="1" dirty="0"/>
              <a:t>、看、坐</a:t>
            </a:r>
          </a:p>
          <a:p>
            <a:pPr eaLnBrk="1" hangingPunct="1"/>
            <a:endParaRPr lang="zh-CN" altLang="en-US" sz="2400" b="1" dirty="0"/>
          </a:p>
          <a:p>
            <a:pPr eaLnBrk="1" hangingPunct="1"/>
            <a:r>
              <a:rPr lang="zh-CN" altLang="en-US" sz="2400" b="1" dirty="0"/>
              <a:t>好词：</a:t>
            </a:r>
            <a:r>
              <a:rPr lang="zh-CN" altLang="zh-CN" sz="2400" b="1" dirty="0"/>
              <a:t>聚精会神、专心致志</a:t>
            </a:r>
            <a:r>
              <a:rPr lang="zh-CN" altLang="zh-CN" sz="2400" b="1" dirty="0" smtClean="0"/>
              <a:t>、</a:t>
            </a:r>
            <a:r>
              <a:rPr lang="en-US" altLang="zh-CN" sz="2400" b="1" dirty="0" smtClean="0"/>
              <a:t>      </a:t>
            </a:r>
            <a:r>
              <a:rPr lang="zh-CN" altLang="zh-CN" sz="2400" b="1" dirty="0" smtClean="0"/>
              <a:t>津津有味</a:t>
            </a:r>
            <a:endParaRPr lang="zh-CN" altLang="en-US" sz="2400" b="1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71500" y="4049714"/>
            <a:ext cx="581025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/>
              <a:t>        一天早晨，小兔、乌龟和松鼠正在图书馆里专心致志地看书。过了一会儿，小刺猬拿着一本书蹦蹦跳跳地走来了。它一看小兔旁边有个空位，就一屁股坐了下来。</a:t>
            </a:r>
          </a:p>
        </p:txBody>
      </p:sp>
    </p:spTree>
    <p:extLst>
      <p:ext uri="{BB962C8B-B14F-4D97-AF65-F5344CB8AC3E}">
        <p14:creationId xmlns:p14="http://schemas.microsoft.com/office/powerpoint/2010/main" val="427008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0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s://timgsa.baidu.com/timg?image&amp;quality=80&amp;size=b9999_10000&amp;sec=1498484164492&amp;di=3f849d8eb6c6dfd044ce7c8e24c04f58&amp;imgtype=jpg&amp;src=http%3A%2F%2Fimg0.imgtn.bdimg.com%2Fit%2Fu%3D2486197200%2C255430827%26fm%3D214%26gp%3D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359" y="1377673"/>
            <a:ext cx="2271712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103" y="488831"/>
            <a:ext cx="4870174" cy="120006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93547" y="712447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部首查字法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Picture 2" descr="IMG_559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" t="6534" b="3294"/>
          <a:stretch>
            <a:fillRect/>
          </a:stretch>
        </p:blipFill>
        <p:spPr bwMode="auto">
          <a:xfrm>
            <a:off x="4893546" y="1864231"/>
            <a:ext cx="5690790" cy="442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0276560" y="1669326"/>
            <a:ext cx="615553" cy="2408179"/>
          </a:xfrm>
          <a:prstGeom prst="rect">
            <a:avLst/>
          </a:prstGeom>
          <a:solidFill>
            <a:srgbClr val="F4AAE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认识部首目录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653200" y="1885627"/>
            <a:ext cx="1477328" cy="2642979"/>
          </a:xfrm>
          <a:prstGeom prst="rect">
            <a:avLst/>
          </a:prstGeom>
          <a:solidFill>
            <a:srgbClr val="F4AAE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部首目录里的页码是指检字表的页码</a:t>
            </a:r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>
            <a:off x="7281742" y="3772706"/>
            <a:ext cx="365054" cy="304800"/>
          </a:xfrm>
          <a:prstGeom prst="ellips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89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s://timgsa.baidu.com/timg?image&amp;quality=80&amp;size=b9999_10000&amp;sec=1498484164492&amp;di=3f849d8eb6c6dfd044ce7c8e24c04f58&amp;imgtype=jpg&amp;src=http%3A%2F%2Fimg0.imgtn.bdimg.com%2Fit%2Fu%3D2486197200%2C255430827%26fm%3D214%26gp%3D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359" y="1377673"/>
            <a:ext cx="2271712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93547" y="712447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部首查字法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Picture 2" descr="IMG_56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600" y="686711"/>
            <a:ext cx="5137609" cy="5484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3"/>
          <p:cNvSpPr>
            <a:spLocks noChangeArrowheads="1"/>
          </p:cNvSpPr>
          <p:nvPr/>
        </p:nvSpPr>
        <p:spPr bwMode="auto">
          <a:xfrm>
            <a:off x="8320036" y="1004834"/>
            <a:ext cx="365054" cy="304800"/>
          </a:xfrm>
          <a:prstGeom prst="ellips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06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1" descr="IMG_445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0" y="152400"/>
            <a:ext cx="93472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11250137" y="381000"/>
            <a:ext cx="738664" cy="3886200"/>
          </a:xfrm>
          <a:prstGeom prst="rect">
            <a:avLst/>
          </a:prstGeom>
          <a:solidFill>
            <a:srgbClr val="9FF9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认识检字表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925605" y="304800"/>
            <a:ext cx="1292662" cy="3886200"/>
          </a:xfrm>
          <a:prstGeom prst="rect">
            <a:avLst/>
          </a:prstGeom>
          <a:solidFill>
            <a:srgbClr val="F4AAE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检字表里的页码是指正文的页码</a:t>
            </a:r>
          </a:p>
        </p:txBody>
      </p:sp>
    </p:spTree>
    <p:extLst>
      <p:ext uri="{BB962C8B-B14F-4D97-AF65-F5344CB8AC3E}">
        <p14:creationId xmlns:p14="http://schemas.microsoft.com/office/powerpoint/2010/main" val="173056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2" descr="IMG_559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152400"/>
            <a:ext cx="7518400" cy="640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5891" name="Line 3"/>
          <p:cNvSpPr>
            <a:spLocks noChangeShapeType="1"/>
          </p:cNvSpPr>
          <p:nvPr/>
        </p:nvSpPr>
        <p:spPr bwMode="auto">
          <a:xfrm>
            <a:off x="3860800" y="3962400"/>
            <a:ext cx="5080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5892" name="Text Box 4"/>
          <p:cNvSpPr txBox="1">
            <a:spLocks noChangeArrowheads="1"/>
          </p:cNvSpPr>
          <p:nvPr/>
        </p:nvSpPr>
        <p:spPr bwMode="auto">
          <a:xfrm>
            <a:off x="11250137" y="381000"/>
            <a:ext cx="738664" cy="3886200"/>
          </a:xfrm>
          <a:prstGeom prst="rect">
            <a:avLst/>
          </a:prstGeom>
          <a:solidFill>
            <a:srgbClr val="9FF9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检字表</a:t>
            </a:r>
            <a:r>
              <a:rPr lang="en-US" altLang="zh-CN" sz="3600" b="1"/>
              <a:t>44</a:t>
            </a:r>
            <a:r>
              <a:rPr lang="zh-CN" altLang="en-US" sz="3600" b="1"/>
              <a:t>页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470400" y="3733800"/>
            <a:ext cx="711200" cy="304800"/>
          </a:xfrm>
          <a:prstGeom prst="ellips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29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58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2" descr="IMG_559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00" y="0"/>
            <a:ext cx="7518400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2743200" y="3733800"/>
            <a:ext cx="914400" cy="533400"/>
          </a:xfrm>
          <a:prstGeom prst="ellips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" name="Oval 3"/>
          <p:cNvSpPr>
            <a:spLocks noChangeArrowheads="1"/>
          </p:cNvSpPr>
          <p:nvPr/>
        </p:nvSpPr>
        <p:spPr bwMode="auto">
          <a:xfrm>
            <a:off x="7315200" y="457200"/>
            <a:ext cx="914400" cy="533400"/>
          </a:xfrm>
          <a:prstGeom prst="ellips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18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E:\doudo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603264"/>
            <a:ext cx="6532033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标题 1"/>
          <p:cNvSpPr>
            <a:spLocks noGrp="1" noChangeArrowheads="1"/>
          </p:cNvSpPr>
          <p:nvPr>
            <p:ph type="title"/>
          </p:nvPr>
        </p:nvSpPr>
        <p:spPr>
          <a:xfrm>
            <a:off x="4791672" y="1358638"/>
            <a:ext cx="2435087" cy="493857"/>
          </a:xfrm>
        </p:spPr>
        <p:txBody>
          <a:bodyPr>
            <a:noAutofit/>
          </a:bodyPr>
          <a:lstStyle/>
          <a:p>
            <a:r>
              <a:rPr lang="zh-CN" altLang="en-US" sz="4000" dirty="0" smtClean="0">
                <a:latin typeface="迷你简娃娃篆" panose="02010604000101010101" pitchFamily="2" charset="-122"/>
                <a:ea typeface="迷你简娃娃篆" panose="02010604000101010101" pitchFamily="2" charset="-122"/>
              </a:rPr>
              <a:t>我知道啦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658391" y="3020020"/>
            <a:ext cx="5791567" cy="2617105"/>
          </a:xfrm>
        </p:spPr>
        <p:txBody>
          <a:bodyPr>
            <a:normAutofit/>
          </a:bodyPr>
          <a:lstStyle/>
          <a:p>
            <a:pPr marL="0" indent="0">
              <a:buFont typeface="Arial" pitchFamily="34" charset="0"/>
              <a:buNone/>
              <a:defRPr/>
            </a:pPr>
            <a:r>
              <a:rPr lang="zh-CN" altLang="zh-CN" sz="4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查字典</a:t>
            </a:r>
            <a:r>
              <a:rPr lang="zh-CN" altLang="zh-CN" sz="4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魔法</a:t>
            </a:r>
            <a:endParaRPr lang="en-US" altLang="zh-CN" sz="4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Font typeface="Arial" pitchFamily="34" charset="0"/>
              <a:buNone/>
              <a:defRPr/>
            </a:pPr>
            <a:endParaRPr lang="en-US" altLang="zh-CN" sz="4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Font typeface="Arial" pitchFamily="34" charset="0"/>
              <a:buNone/>
              <a:defRPr/>
            </a:pPr>
            <a:r>
              <a:rPr lang="zh-CN" altLang="en-US" sz="4000" b="1" dirty="0" smtClean="0">
                <a:latin typeface="微软雅黑" panose="020B0503020204020204" pitchFamily="34" charset="-122"/>
              </a:rPr>
              <a:t>   勤动手，多识字。</a:t>
            </a:r>
            <a:endParaRPr lang="en-US" altLang="zh-CN" sz="4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Font typeface="Arial" pitchFamily="34" charset="0"/>
              <a:buNone/>
              <a:defRPr/>
            </a:pP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Font typeface="Arial" pitchFamily="34" charset="0"/>
              <a:buNone/>
              <a:defRPr/>
            </a:pPr>
            <a:endParaRPr lang="en-US" altLang="zh-CN" sz="4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Font typeface="Arial" pitchFamily="34" charset="0"/>
              <a:buNone/>
              <a:defRPr/>
            </a:pPr>
            <a:endParaRPr lang="en-US" altLang="zh-CN" sz="4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Font typeface="Arial" pitchFamily="34" charset="0"/>
              <a:buNone/>
              <a:defRPr/>
            </a:pPr>
            <a:endParaRPr lang="zh-CN" altLang="zh-CN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endParaRPr lang="zh-CN" altLang="en-US" dirty="0"/>
          </a:p>
        </p:txBody>
      </p:sp>
      <p:pic>
        <p:nvPicPr>
          <p:cNvPr id="9" name="Picture 6" descr="https://timgsa.baidu.com/timg?image&amp;quality=80&amp;size=b9999_10000&amp;sec=1498484164492&amp;di=3f849d8eb6c6dfd044ce7c8e24c04f58&amp;imgtype=jpg&amp;src=http%3A%2F%2Fimg0.imgtn.bdimg.com%2Fit%2Fu%3D2486197200%2C255430827%26fm%3D214%26gp%3D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73" y="2493039"/>
            <a:ext cx="2271712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://5b0988e595225.cdn.sohucs.com/q_70,c_zoom,w_640/images/20180413/d6176365bae94b39bf439194f822048b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9958" y="4971370"/>
            <a:ext cx="1218952" cy="1680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650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5b0988e595225.cdn.sohucs.com/q_70,c_zoom,w_640/images/20180413/d6176365bae94b39bf439194f822048b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762" y="878650"/>
            <a:ext cx="1218952" cy="1680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doudo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796" y="603264"/>
            <a:ext cx="6532033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73737" y="1337195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区分形近字</a:t>
            </a:r>
            <a:endParaRPr lang="zh-CN" altLang="en-US" sz="3200" b="1" dirty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056148" y="2655902"/>
            <a:ext cx="856932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你知道吗？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汉字中还有许多形近字，容易混淆。它们有的是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偏旁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容易混淆，如“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衤礻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”；有的是个别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部件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容易混淆，如“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辨 辫 辩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”；有的是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笔形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容易混淆，如“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贝 见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”；有的是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笔画多少、长短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易混，如“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钓 钧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”“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己已巳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”等。我们可以通过一些方法来区分形近字。</a:t>
            </a:r>
            <a:endParaRPr lang="zh-CN" altLang="en-US" sz="2800" b="1" dirty="0">
              <a:solidFill>
                <a:srgbClr val="FF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996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5b0988e595225.cdn.sohucs.com/q_70,c_zoom,w_640/images/20180413/d6176365bae94b39bf439194f822048b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86" y="637490"/>
            <a:ext cx="1218952" cy="1680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86777" y="993664"/>
            <a:ext cx="69749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一、利用生活常识来辨别。</a:t>
            </a:r>
            <a:endParaRPr lang="zh-CN" altLang="en-US" sz="4400" b="1" dirty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056148" y="2655902"/>
            <a:ext cx="8569325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 如“喝”与“渴”，我们口渴了，最需要的是“水”，所以“渴”是三点水旁；而我们喝水时要用嘴巴，嘴巴就是“口”，所以“喝”是口字旁。</a:t>
            </a:r>
            <a:endParaRPr lang="zh-CN" altLang="en-US" sz="2800" b="1" dirty="0">
              <a:solidFill>
                <a:srgbClr val="FF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255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86777" y="993664"/>
            <a:ext cx="58432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二</a:t>
            </a:r>
            <a:r>
              <a:rPr lang="zh-CN" altLang="en-US" sz="4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、利用比较来区分。</a:t>
            </a:r>
            <a:endParaRPr lang="zh-CN" altLang="en-US" sz="4400" b="1" dirty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056148" y="2655902"/>
            <a:ext cx="8569325" cy="322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 如“蜻、请、晴、清”等这几个字，经过比较，我们辨析出：“蜻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是虫子旁，属昆虫类；“请”是言字旁，属语言类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；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“晴”是日字旁，与太阳相关；“清”是水字旁，与水有关。</a:t>
            </a:r>
            <a:endParaRPr lang="en-US" altLang="zh-CN" sz="28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800" b="1" dirty="0">
              <a:solidFill>
                <a:srgbClr val="FF00FF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80" y="749734"/>
            <a:ext cx="16764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78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86777" y="993664"/>
            <a:ext cx="58432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三、利用儿歌来记忆。</a:t>
            </a:r>
            <a:endParaRPr lang="zh-CN" altLang="en-US" sz="4400" b="1" dirty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186777" y="1926373"/>
            <a:ext cx="8569325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 如区分“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辨、辩、辫、瓣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”时，借助儿歌“中间有点仔细辨，中间有言来分辩，中间长瓜花瓣儿，中间丝线扎成辫”来记忆。区分“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棉、绵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”时，借助儿歌“木棉花开朵朵开，纺成丝线软绵绵”来记忆。区分“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绕、烧、浇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”时，借助儿歌“一根丝线绕呀绕，一把大火烧呀烧，三点水儿把它浇。”来记忆。</a:t>
            </a:r>
            <a:endParaRPr lang="en-US" altLang="zh-CN" sz="28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800" b="1" dirty="0">
              <a:solidFill>
                <a:srgbClr val="FF00FF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074" name="Picture 2" descr="https://timgsa.baidu.com/timg?image&amp;quality=80&amp;size=b9999_10000&amp;sec=1548510168232&amp;di=e0ae95d77b1d035ed2ecefca66e7c7ec&amp;imgtype=0&amp;src=http%3A%2F%2Fimg.zcool.cn%2Fcommunity%2F0105dd58d60a82a801219c779b88d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41" y="733431"/>
            <a:ext cx="1592836" cy="1192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81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7056967" y="620713"/>
            <a:ext cx="44153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/>
              <a:t>小刺猬刚坐下，发生了什么事？</a:t>
            </a:r>
            <a:endParaRPr lang="zh-CN" altLang="en-US" sz="2400" b="1" u="sng">
              <a:solidFill>
                <a:srgbClr val="FF6600"/>
              </a:solidFill>
            </a:endParaRPr>
          </a:p>
        </p:txBody>
      </p:sp>
      <p:pic>
        <p:nvPicPr>
          <p:cNvPr id="4099" name="Picture 3" descr="20080112231932588"/>
          <p:cNvPicPr>
            <a:picLocks noChangeAspect="1" noChangeArrowheads="1"/>
          </p:cNvPicPr>
          <p:nvPr/>
        </p:nvPicPr>
        <p:blipFill>
          <a:blip r:embed="rId2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6" r="589" b="48619"/>
          <a:stretch>
            <a:fillRect/>
          </a:stretch>
        </p:blipFill>
        <p:spPr bwMode="auto">
          <a:xfrm>
            <a:off x="381000" y="214314"/>
            <a:ext cx="6529917" cy="407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7056967" y="2060576"/>
            <a:ext cx="441536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dirty="0"/>
              <a:t>找找动作</a:t>
            </a:r>
          </a:p>
          <a:p>
            <a:pPr eaLnBrk="1" hangingPunct="1"/>
            <a:r>
              <a:rPr lang="zh-CN" altLang="en-US" sz="2400" b="1" dirty="0"/>
              <a:t>小刺猬：坐下、看</a:t>
            </a:r>
          </a:p>
          <a:p>
            <a:pPr eaLnBrk="1" hangingPunct="1"/>
            <a:r>
              <a:rPr lang="zh-CN" altLang="en-US" sz="2400" b="1" dirty="0"/>
              <a:t>小兔：跳、叫</a:t>
            </a:r>
          </a:p>
          <a:p>
            <a:pPr eaLnBrk="1" hangingPunct="1"/>
            <a:r>
              <a:rPr lang="zh-CN" altLang="en-US" sz="2400" b="1" dirty="0"/>
              <a:t>松鼠、乌龟</a:t>
            </a:r>
            <a:r>
              <a:rPr lang="zh-CN" altLang="en-US" sz="2400" b="1" dirty="0" smtClean="0"/>
              <a:t>：  扭头</a:t>
            </a:r>
            <a:r>
              <a:rPr lang="zh-CN" altLang="en-US" sz="2400" b="1" dirty="0"/>
              <a:t>、看</a:t>
            </a:r>
          </a:p>
          <a:p>
            <a:pPr eaLnBrk="1" hangingPunct="1"/>
            <a:endParaRPr lang="zh-CN" altLang="en-US" sz="2400" b="1" dirty="0"/>
          </a:p>
          <a:p>
            <a:pPr eaLnBrk="1" hangingPunct="1"/>
            <a:r>
              <a:rPr lang="zh-CN" altLang="en-US" sz="2400" b="1" dirty="0"/>
              <a:t>好词：</a:t>
            </a:r>
            <a:r>
              <a:rPr lang="zh-CN" altLang="zh-CN" sz="2400" b="1" dirty="0"/>
              <a:t>痛得哇哇</a:t>
            </a:r>
            <a:r>
              <a:rPr lang="zh-CN" altLang="zh-CN" sz="2400" b="1" dirty="0" smtClean="0"/>
              <a:t>大叫</a:t>
            </a:r>
            <a:endParaRPr lang="zh-CN" altLang="en-US" sz="2400" b="1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66751" y="4335464"/>
            <a:ext cx="600074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/>
              <a:t>        小刺猬刚坐下，小兔就被它的刺扎得跳了起来。小兔痛得哇哇大叫：“哟，真刺人。”听到叫声，松鼠、乌龟忙扭过头来看到底发生了什么事，小刺猬也扭过头来看。</a:t>
            </a:r>
          </a:p>
        </p:txBody>
      </p:sp>
    </p:spTree>
    <p:extLst>
      <p:ext uri="{BB962C8B-B14F-4D97-AF65-F5344CB8AC3E}">
        <p14:creationId xmlns:p14="http://schemas.microsoft.com/office/powerpoint/2010/main" val="280187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4" grpId="0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48" y="3957802"/>
            <a:ext cx="3338731" cy="27809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6" y="935708"/>
            <a:ext cx="878903" cy="7663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1873" y="1026495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小练笔</a:t>
            </a:r>
            <a:endParaRPr lang="zh-CN" alt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71138" y="1409671"/>
            <a:ext cx="311335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zh-CN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给下列汉字分类</a:t>
            </a:r>
            <a:endParaRPr lang="zh-CN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570" y="2291025"/>
            <a:ext cx="81190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陡  适  防  装  扇  雄  烈  街  圆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94965" y="3151415"/>
            <a:ext cx="8167621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左右结构：</a:t>
            </a:r>
            <a:r>
              <a:rPr lang="zh-CN" altLang="en-US" sz="28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                 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上下结构：</a:t>
            </a:r>
            <a:r>
              <a:rPr lang="zh-CN" altLang="en-US" sz="28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              </a:t>
            </a:r>
            <a:endParaRPr lang="en-US" altLang="zh-CN" sz="2800" b="1" u="sng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左中右结构：</a:t>
            </a:r>
            <a:r>
              <a:rPr lang="zh-CN" altLang="en-US" sz="28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             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半包围结构：</a:t>
            </a:r>
            <a:r>
              <a:rPr lang="zh-CN" altLang="en-US" sz="28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            </a:t>
            </a:r>
            <a:endParaRPr lang="en-US" altLang="zh-CN" sz="2800" b="1" u="sng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全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包围结构：</a:t>
            </a:r>
            <a:r>
              <a:rPr lang="zh-CN" altLang="en-US" sz="28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                    </a:t>
            </a:r>
            <a:endParaRPr lang="zh-CN" altLang="en-US" sz="2800" b="1" dirty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975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48" y="3957802"/>
            <a:ext cx="3338731" cy="27809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6" y="935708"/>
            <a:ext cx="878903" cy="7663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1873" y="1026495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小练笔</a:t>
            </a:r>
            <a:endParaRPr lang="zh-CN" alt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71138" y="1409671"/>
            <a:ext cx="311335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zh-CN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给下列汉字分类</a:t>
            </a:r>
            <a:endParaRPr lang="zh-CN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62329" y="2291025"/>
            <a:ext cx="8872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感 磊 荒 捧 阅 鑫 国 挖 斧 闲 园 辽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94965" y="3151415"/>
            <a:ext cx="8167621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左右结构：</a:t>
            </a:r>
            <a:r>
              <a:rPr lang="zh-CN" altLang="en-US" sz="28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                 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上下结构：</a:t>
            </a:r>
            <a:r>
              <a:rPr lang="zh-CN" altLang="en-US" sz="28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              </a:t>
            </a:r>
            <a:endParaRPr lang="en-US" altLang="zh-CN" sz="2800" b="1" u="sng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品字结构：</a:t>
            </a:r>
            <a:r>
              <a:rPr lang="zh-CN" altLang="en-US" sz="28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             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半包围结构：</a:t>
            </a:r>
            <a:r>
              <a:rPr lang="zh-CN" altLang="en-US" sz="28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            </a:t>
            </a:r>
            <a:endParaRPr lang="en-US" altLang="zh-CN" sz="2800" b="1" u="sng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全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包围结构：</a:t>
            </a:r>
            <a:r>
              <a:rPr lang="zh-CN" altLang="en-US" sz="28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                    </a:t>
            </a:r>
            <a:endParaRPr lang="zh-CN" altLang="en-US" sz="2800" b="1" dirty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906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6" y="935708"/>
            <a:ext cx="878903" cy="7663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1873" y="1026495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小练笔</a:t>
            </a:r>
            <a:endParaRPr lang="zh-CN" alt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22455" y="1502427"/>
            <a:ext cx="801213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zh-CN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照样子给汉字、减偏旁组成新字，再组词。</a:t>
            </a:r>
            <a:endParaRPr lang="zh-CN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66964" y="2486397"/>
            <a:ext cx="7619394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例：普</a:t>
            </a: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—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谱（曲谱）               注</a:t>
            </a: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—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主（主要）</a:t>
            </a:r>
            <a:endParaRPr lang="en-US" altLang="zh-CN" sz="2800" b="1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</a:t>
            </a: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式</a:t>
            </a: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—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（ ）（      ）            疲</a:t>
            </a: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—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（ ）（    ）</a:t>
            </a:r>
            <a:endParaRPr lang="en-US" altLang="zh-CN" sz="2800" b="1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</a:t>
            </a: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少</a:t>
            </a: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—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（ ）（      ）            精</a:t>
            </a: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—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（ ）（     ）</a:t>
            </a:r>
            <a:endParaRPr lang="en-US" altLang="zh-CN" sz="2800" b="1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</a:t>
            </a: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原</a:t>
            </a: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—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（ ）（       ）           烈</a:t>
            </a: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—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（ ）（     ）</a:t>
            </a:r>
            <a:endParaRPr lang="en-US" altLang="zh-CN" sz="2800" b="1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endParaRPr lang="zh-CN" altLang="en-US" sz="2800" b="1" dirty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51" y="3267333"/>
            <a:ext cx="2149377" cy="297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7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6" y="935708"/>
            <a:ext cx="878903" cy="7663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1873" y="1026495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小练笔</a:t>
            </a:r>
            <a:endParaRPr lang="zh-CN" alt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22455" y="1502427"/>
            <a:ext cx="657423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zh-CN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下面没有错别字的一组是（     ）</a:t>
            </a:r>
            <a:endParaRPr lang="zh-CN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66964" y="2486397"/>
            <a:ext cx="7638630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A.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引人注目  随风漂动   满载而归  兴高采烈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B.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不加思索  如愿以偿   目不转睛  鸭雀无声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C.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学无止境  穿流不息   五湖四海  没精打彩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D.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翩翩起舞  阳光明媚   形态各异  大惊失色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51" y="3267333"/>
            <a:ext cx="2149377" cy="297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95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6" y="935708"/>
            <a:ext cx="878903" cy="7663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1873" y="1026495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小练笔</a:t>
            </a:r>
            <a:endParaRPr lang="zh-CN" alt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22455" y="1502427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zh-CN" altLang="en-US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zh-CN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要求填空。</a:t>
            </a:r>
            <a:endParaRPr lang="zh-CN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01873" y="1962628"/>
            <a:ext cx="10100842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200000"/>
              </a:lnSpc>
              <a:buAutoNum type="arabicParenBoth"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如果你不认识“麋”字，应该按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查字法查字典，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先查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，再查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(2)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如果你不会写“</a:t>
            </a:r>
            <a:r>
              <a:rPr lang="en-US" altLang="zh-CN" sz="24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zhì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烤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”的“</a:t>
            </a:r>
            <a:r>
              <a:rPr lang="en-US" altLang="zh-CN" sz="24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zhì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”字，应按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查字法查字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典，先查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(3)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按音序排列，“堵”“煮”“诸”在字典中的位置是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在前，</a:t>
            </a:r>
            <a:endParaRPr lang="en-US" altLang="zh-CN" sz="2400" b="1" u="sng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在中，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在后；“深入浅出”四个字的先后顺序是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</a:t>
            </a:r>
            <a:r>
              <a:rPr lang="en-US" altLang="zh-CN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</a:t>
            </a: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</a:t>
            </a:r>
            <a:r>
              <a:rPr lang="en-US" altLang="zh-CN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42" y="3631909"/>
            <a:ext cx="1778091" cy="298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33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6" y="935708"/>
            <a:ext cx="878903" cy="7663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1873" y="1026495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小练笔</a:t>
            </a:r>
            <a:endParaRPr lang="zh-CN" alt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22455" y="1502427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zh-CN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选择题。</a:t>
            </a:r>
            <a:endParaRPr lang="zh-CN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01873" y="1962628"/>
            <a:ext cx="9701695" cy="587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1.</a:t>
            </a:r>
            <a:r>
              <a:rPr lang="zh-CN" altLang="en-US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以下汉字可以从</a:t>
            </a:r>
            <a:r>
              <a:rPr lang="en-US" altLang="zh-CN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《</a:t>
            </a:r>
            <a:r>
              <a:rPr lang="zh-CN" altLang="en-US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新华字典</a:t>
            </a:r>
            <a:r>
              <a:rPr lang="en-US" altLang="zh-CN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》</a:t>
            </a:r>
            <a:r>
              <a:rPr lang="zh-CN" altLang="en-US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的“部首目录”中的哪一项查到？下列</a:t>
            </a:r>
            <a:endParaRPr lang="en-US" altLang="zh-CN" sz="2400" b="1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</a:t>
            </a:r>
            <a:r>
              <a:rPr lang="en-US" altLang="zh-CN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</a:t>
            </a:r>
            <a:r>
              <a:rPr lang="zh-CN" altLang="en-US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正确的选项是（         ）</a:t>
            </a:r>
            <a:endParaRPr lang="en-US" altLang="zh-CN" sz="2400" b="1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</a:t>
            </a:r>
            <a:r>
              <a:rPr lang="en-US" altLang="zh-CN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                      </a:t>
            </a:r>
            <a:r>
              <a:rPr lang="zh-CN" altLang="en-US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北   巾  丫   丸  </a:t>
            </a:r>
            <a:endParaRPr lang="en-US" altLang="zh-CN" sz="3200" b="1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</a:t>
            </a:r>
            <a:r>
              <a:rPr lang="en-US" altLang="zh-CN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A. 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一  </a:t>
            </a: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丨 丶  丿                                    </a:t>
            </a: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C. 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匕   巾  丶  丿</a:t>
            </a:r>
            <a:endParaRPr lang="en-US" altLang="zh-CN" sz="2800" b="1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B.  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丬  一  丫 丿                                    </a:t>
            </a:r>
            <a:endParaRPr lang="en-US" altLang="zh-CN" sz="2800" b="1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endParaRPr lang="en-US" altLang="zh-CN" sz="2800" b="1" dirty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</a:t>
            </a:r>
            <a:r>
              <a:rPr lang="en-US" altLang="zh-CN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42" y="3631909"/>
            <a:ext cx="1778091" cy="298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52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6" y="935708"/>
            <a:ext cx="878903" cy="7663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1873" y="1026495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小练笔</a:t>
            </a:r>
            <a:endParaRPr lang="zh-CN" alt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22455" y="1502427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zh-CN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选择题。</a:t>
            </a:r>
            <a:endParaRPr lang="zh-CN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01873" y="1962628"/>
            <a:ext cx="9701695" cy="587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1.</a:t>
            </a:r>
            <a:r>
              <a:rPr lang="zh-CN" altLang="en-US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以下汉字可以从</a:t>
            </a:r>
            <a:r>
              <a:rPr lang="en-US" altLang="zh-CN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《</a:t>
            </a:r>
            <a:r>
              <a:rPr lang="zh-CN" altLang="en-US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新华字典</a:t>
            </a:r>
            <a:r>
              <a:rPr lang="en-US" altLang="zh-CN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》</a:t>
            </a:r>
            <a:r>
              <a:rPr lang="zh-CN" altLang="en-US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的“部首目录”中的哪一项查到？下列</a:t>
            </a:r>
            <a:endParaRPr lang="en-US" altLang="zh-CN" sz="2400" b="1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</a:t>
            </a:r>
            <a:r>
              <a:rPr lang="en-US" altLang="zh-CN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</a:t>
            </a:r>
            <a:r>
              <a:rPr lang="zh-CN" altLang="en-US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正确的选项是（         ）</a:t>
            </a:r>
            <a:endParaRPr lang="en-US" altLang="zh-CN" sz="2400" b="1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</a:t>
            </a:r>
            <a:r>
              <a:rPr lang="en-US" altLang="zh-CN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                      </a:t>
            </a:r>
            <a:r>
              <a:rPr lang="zh-CN" altLang="en-US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北   巾  丫   丸  </a:t>
            </a:r>
            <a:endParaRPr lang="en-US" altLang="zh-CN" sz="3200" b="1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</a:t>
            </a:r>
            <a:r>
              <a:rPr lang="en-US" altLang="zh-CN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A. 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一  </a:t>
            </a: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丨 丶  丿                                    </a:t>
            </a: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C. 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匕   巾  丶  丿</a:t>
            </a:r>
            <a:endParaRPr lang="en-US" altLang="zh-CN" sz="2800" b="1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B.  </a:t>
            </a:r>
            <a:r>
              <a:rPr lang="zh-CN" altLang="en-US" sz="28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丬  一  丫 丿                                    </a:t>
            </a:r>
            <a:endParaRPr lang="en-US" altLang="zh-CN" sz="2800" b="1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endParaRPr lang="en-US" altLang="zh-CN" sz="2800" b="1" dirty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</a:t>
            </a:r>
            <a:r>
              <a:rPr lang="en-US" altLang="zh-CN" sz="24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42" y="3631909"/>
            <a:ext cx="1778091" cy="298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45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6" y="935708"/>
            <a:ext cx="878903" cy="7663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1873" y="1026495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小练笔</a:t>
            </a:r>
            <a:endParaRPr lang="zh-CN" alt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22455" y="1502427"/>
            <a:ext cx="5128327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zh-CN" altLang="en-US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zh-CN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要求写含“口”的汉字。</a:t>
            </a:r>
            <a:endParaRPr lang="zh-CN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0858" y="2625819"/>
            <a:ext cx="8335936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表示嘴巴动作：咬、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啃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表示叫：吼、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3.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表示声音：哔、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呱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 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</a:t>
            </a:r>
            <a:r>
              <a:rPr lang="en-US" altLang="zh-CN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42" y="3631909"/>
            <a:ext cx="1778091" cy="298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4486" y="1267987"/>
            <a:ext cx="2206450" cy="563130"/>
          </a:xfrm>
        </p:spPr>
        <p:txBody>
          <a:bodyPr>
            <a:noAutofit/>
          </a:bodyPr>
          <a:lstStyle/>
          <a:p>
            <a:r>
              <a:rPr lang="zh-CN" alt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瘦金书简体" panose="03000509000000000000" pitchFamily="65" charset="-122"/>
                <a:ea typeface="方正瘦金书简体" panose="03000509000000000000" pitchFamily="65" charset="-122"/>
                <a:cs typeface="+mn-cs"/>
              </a:rPr>
              <a:t>课外补充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6" y="935708"/>
            <a:ext cx="878903" cy="7663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52" y="4451420"/>
            <a:ext cx="1777434" cy="20403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98974" y="2087202"/>
            <a:ext cx="430438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zh-CN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凹、凸的笔画和笔顺。</a:t>
            </a:r>
            <a:endParaRPr lang="zh-CN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6639" y="2826127"/>
            <a:ext cx="8795998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1.</a:t>
            </a:r>
            <a:r>
              <a:rPr lang="zh-CN" altLang="en-US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凹共</a:t>
            </a:r>
            <a:r>
              <a:rPr lang="zh-CN" altLang="en-US" sz="32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</a:t>
            </a:r>
            <a:r>
              <a:rPr lang="zh-CN" altLang="en-US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画，笔顺：</a:t>
            </a:r>
            <a:r>
              <a:rPr lang="zh-CN" altLang="en-US" sz="32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                                </a:t>
            </a:r>
            <a:r>
              <a:rPr lang="zh-CN" altLang="en-US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。</a:t>
            </a:r>
            <a:endParaRPr lang="en-US" altLang="zh-CN" sz="3200" b="1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2.</a:t>
            </a:r>
            <a:r>
              <a:rPr lang="zh-CN" altLang="en-US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凸共</a:t>
            </a:r>
            <a:r>
              <a:rPr lang="zh-CN" altLang="en-US" sz="32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</a:t>
            </a:r>
            <a:r>
              <a:rPr lang="zh-CN" altLang="en-US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画，笔顺：</a:t>
            </a:r>
            <a:r>
              <a:rPr lang="zh-CN" altLang="en-US" sz="32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                                </a:t>
            </a:r>
            <a:r>
              <a:rPr lang="zh-CN" altLang="en-US" sz="3200" b="1" dirty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。</a:t>
            </a:r>
            <a:r>
              <a:rPr lang="en-US" altLang="zh-CN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544" y="3018666"/>
            <a:ext cx="2420762" cy="653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553" y="4028000"/>
            <a:ext cx="2412284" cy="64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186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4486" y="1267987"/>
            <a:ext cx="2206450" cy="563130"/>
          </a:xfrm>
        </p:spPr>
        <p:txBody>
          <a:bodyPr>
            <a:noAutofit/>
          </a:bodyPr>
          <a:lstStyle/>
          <a:p>
            <a:r>
              <a:rPr lang="zh-CN" alt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瘦金书简体" panose="03000509000000000000" pitchFamily="65" charset="-122"/>
                <a:ea typeface="方正瘦金书简体" panose="03000509000000000000" pitchFamily="65" charset="-122"/>
                <a:cs typeface="+mn-cs"/>
              </a:rPr>
              <a:t>课外补充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6" y="935708"/>
            <a:ext cx="878903" cy="7663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52" y="4451420"/>
            <a:ext cx="1777434" cy="20403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98974" y="2087202"/>
            <a:ext cx="430438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zh-CN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凹、凸的笔画和笔顺。</a:t>
            </a:r>
            <a:endParaRPr lang="zh-CN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6639" y="2826127"/>
            <a:ext cx="894026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1.</a:t>
            </a:r>
            <a:r>
              <a:rPr lang="zh-CN" altLang="en-US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凹共</a:t>
            </a:r>
            <a:r>
              <a:rPr lang="zh-CN" altLang="en-US" sz="32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</a:t>
            </a:r>
            <a:r>
              <a:rPr lang="en-US" altLang="zh-CN" sz="32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5</a:t>
            </a:r>
            <a:r>
              <a:rPr lang="zh-CN" altLang="en-US" sz="32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</a:t>
            </a:r>
            <a:r>
              <a:rPr lang="zh-CN" altLang="en-US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画，笔顺：</a:t>
            </a:r>
            <a:r>
              <a:rPr lang="zh-CN" altLang="en-US" sz="32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                                </a:t>
            </a:r>
            <a:r>
              <a:rPr lang="zh-CN" altLang="en-US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。</a:t>
            </a:r>
            <a:endParaRPr lang="en-US" altLang="zh-CN" sz="3200" b="1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2.</a:t>
            </a:r>
            <a:r>
              <a:rPr lang="zh-CN" altLang="en-US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凸共</a:t>
            </a:r>
            <a:r>
              <a:rPr lang="zh-CN" altLang="en-US" sz="32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</a:t>
            </a:r>
            <a:r>
              <a:rPr lang="en-US" altLang="zh-CN" sz="32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5</a:t>
            </a:r>
            <a:r>
              <a:rPr lang="zh-CN" altLang="en-US" sz="32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</a:t>
            </a:r>
            <a:r>
              <a:rPr lang="zh-CN" altLang="en-US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画，笔顺：</a:t>
            </a:r>
            <a:r>
              <a:rPr lang="zh-CN" altLang="en-US" sz="3200" b="1" u="sng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                                      </a:t>
            </a:r>
            <a:r>
              <a:rPr lang="zh-CN" altLang="en-US" sz="3200" b="1" dirty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。</a:t>
            </a:r>
            <a:r>
              <a:rPr lang="en-US" altLang="zh-CN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544" y="3018666"/>
            <a:ext cx="2420762" cy="653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553" y="4028000"/>
            <a:ext cx="2412284" cy="64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07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7056967" y="428625"/>
            <a:ext cx="44153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/>
              <a:t>小刺猬一看，原来是（    ）。它是怎么做，怎么说的？</a:t>
            </a:r>
          </a:p>
        </p:txBody>
      </p:sp>
      <p:pic>
        <p:nvPicPr>
          <p:cNvPr id="5123" name="Picture 3" descr="20080112231932588"/>
          <p:cNvPicPr>
            <a:picLocks noChangeAspect="1" noChangeArrowheads="1"/>
          </p:cNvPicPr>
          <p:nvPr/>
        </p:nvPicPr>
        <p:blipFill>
          <a:blip r:embed="rId2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6" t="44547" r="50656" b="-214"/>
          <a:stretch>
            <a:fillRect/>
          </a:stretch>
        </p:blipFill>
        <p:spPr bwMode="auto">
          <a:xfrm>
            <a:off x="381000" y="214313"/>
            <a:ext cx="6191251" cy="41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7056967" y="1868488"/>
            <a:ext cx="441536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dirty="0"/>
              <a:t>找找动作</a:t>
            </a:r>
          </a:p>
          <a:p>
            <a:pPr eaLnBrk="1" hangingPunct="1"/>
            <a:r>
              <a:rPr lang="zh-CN" altLang="en-US" sz="2400" b="1" dirty="0"/>
              <a:t>小刺猬：站起来、摆手、说</a:t>
            </a:r>
          </a:p>
          <a:p>
            <a:pPr eaLnBrk="1" hangingPunct="1"/>
            <a:r>
              <a:rPr lang="zh-CN" altLang="en-US" sz="2400" b="1" dirty="0"/>
              <a:t>小兔：摸、说</a:t>
            </a:r>
          </a:p>
          <a:p>
            <a:pPr eaLnBrk="1" hangingPunct="1"/>
            <a:r>
              <a:rPr lang="zh-CN" altLang="en-US" sz="2400" b="1" dirty="0"/>
              <a:t>松鼠、乌龟</a:t>
            </a:r>
            <a:r>
              <a:rPr lang="zh-CN" altLang="en-US" sz="2400" b="1" dirty="0" smtClean="0"/>
              <a:t>：站</a:t>
            </a:r>
            <a:r>
              <a:rPr lang="zh-CN" altLang="en-US" sz="2400" b="1" dirty="0"/>
              <a:t>、看、笑</a:t>
            </a:r>
          </a:p>
          <a:p>
            <a:pPr eaLnBrk="1" hangingPunct="1"/>
            <a:endParaRPr lang="zh-CN" altLang="en-US" sz="2400" b="1" dirty="0"/>
          </a:p>
          <a:p>
            <a:pPr eaLnBrk="1" hangingPunct="1"/>
            <a:r>
              <a:rPr lang="zh-CN" altLang="en-US" sz="2400" b="1" dirty="0"/>
              <a:t>好词：</a:t>
            </a:r>
            <a:r>
              <a:rPr lang="zh-CN" altLang="zh-CN" sz="2400" b="1" dirty="0"/>
              <a:t>不好意思、道歉、</a:t>
            </a:r>
            <a:endParaRPr lang="zh-CN" altLang="en-US" sz="2400" b="1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81000" y="4357689"/>
            <a:ext cx="64770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/>
              <a:t>　　小刺猬一看，原来是自己的刺扎到了小兔。它忙站起来，不好意思地冲着小兔摆摆手，真诚道歉：“对不起，你坐吧！”小兔听了，摸摸脑袋，说：“没关系。”松鼠和乌龟看着这情景，笑了。</a:t>
            </a:r>
          </a:p>
        </p:txBody>
      </p:sp>
    </p:spTree>
    <p:extLst>
      <p:ext uri="{BB962C8B-B14F-4D97-AF65-F5344CB8AC3E}">
        <p14:creationId xmlns:p14="http://schemas.microsoft.com/office/powerpoint/2010/main" val="145748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8" grpId="0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412" y="3715432"/>
            <a:ext cx="3247026" cy="239945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4486" y="1267987"/>
            <a:ext cx="2206450" cy="563130"/>
          </a:xfrm>
        </p:spPr>
        <p:txBody>
          <a:bodyPr>
            <a:noAutofit/>
          </a:bodyPr>
          <a:lstStyle/>
          <a:p>
            <a:r>
              <a:rPr lang="zh-CN" alt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方正瘦金书简体" panose="03000509000000000000" pitchFamily="65" charset="-122"/>
                <a:ea typeface="方正瘦金书简体" panose="03000509000000000000" pitchFamily="65" charset="-122"/>
                <a:cs typeface="+mn-cs"/>
              </a:rPr>
              <a:t>小古文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6" y="935708"/>
            <a:ext cx="878903" cy="7663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18616" y="747952"/>
            <a:ext cx="2705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一、乡村即景。</a:t>
            </a:r>
            <a:endParaRPr lang="en-US" altLang="zh-CN" sz="3200" b="1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35756" y="2678110"/>
            <a:ext cx="4288353" cy="3231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   放风筝</a:t>
            </a:r>
            <a:endParaRPr lang="en-US" altLang="zh-CN" sz="4400" b="1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0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青草地，放风筝。</a:t>
            </a:r>
            <a:endParaRPr lang="en-US" altLang="zh-CN" sz="4000" b="1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000" b="1" dirty="0" smtClean="0">
                <a:solidFill>
                  <a:schemeClr val="accent2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汝</a:t>
            </a:r>
            <a:r>
              <a:rPr lang="zh-CN" altLang="en-US" sz="40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前行，</a:t>
            </a:r>
            <a:r>
              <a:rPr lang="zh-CN" altLang="en-US" sz="4000" b="1" dirty="0" smtClean="0">
                <a:solidFill>
                  <a:schemeClr val="accent2"/>
                </a:solidFill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吾</a:t>
            </a:r>
            <a:r>
              <a:rPr lang="zh-CN" altLang="en-US" sz="4000" b="1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后行。</a:t>
            </a:r>
            <a:endParaRPr lang="en-US" altLang="zh-CN" sz="4000" b="1" dirty="0" smtClean="0"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  <p:pic>
        <p:nvPicPr>
          <p:cNvPr id="3074" name="Picture 2" descr="https://gss0.baidu.com/94o3dSag_xI4khGko9WTAnF6hhy/zhidao/wh%3D600%2C800/sign=6bb31a43b9119313c716f7b6550820ef/0b7b02087bf40ad15a2913625c2c11dfa8ecce6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29" t="17954" r="44381" b="30178"/>
          <a:stretch/>
        </p:blipFill>
        <p:spPr bwMode="auto">
          <a:xfrm>
            <a:off x="6256772" y="1991892"/>
            <a:ext cx="817267" cy="79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295103" y="2136033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/>
              <a:t>rǔ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6451042" y="3205424"/>
            <a:ext cx="4916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333333"/>
                </a:solidFill>
                <a:latin typeface="PingFang SC"/>
              </a:rPr>
              <a:t>【</a:t>
            </a:r>
            <a:r>
              <a:rPr lang="zh-CN" altLang="en-US" dirty="0">
                <a:solidFill>
                  <a:srgbClr val="333333"/>
                </a:solidFill>
                <a:latin typeface="PingFang SC"/>
              </a:rPr>
              <a:t>代</a:t>
            </a:r>
            <a:r>
              <a:rPr lang="en-US" altLang="zh-CN" dirty="0">
                <a:solidFill>
                  <a:srgbClr val="333333"/>
                </a:solidFill>
                <a:latin typeface="PingFang SC"/>
              </a:rPr>
              <a:t>】 </a:t>
            </a:r>
            <a:r>
              <a:rPr lang="zh-CN" altLang="en-US" dirty="0">
                <a:solidFill>
                  <a:srgbClr val="333333"/>
                </a:solidFill>
                <a:latin typeface="PingFang SC"/>
              </a:rPr>
              <a:t>你， 多用于称同辈或后辈 汝陟帝位。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762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.mp.sohu.com/upload/20170721/2aa366687ec54592bbc42d3be96435da_th.pn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308" y="351064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509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7056967" y="357188"/>
            <a:ext cx="441536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/>
              <a:t>小刺猬转身想走，小乌龟是怎么说，怎么做的？</a:t>
            </a:r>
            <a:endParaRPr lang="zh-CN" altLang="en-US" sz="2400" b="1" u="sng">
              <a:solidFill>
                <a:srgbClr val="FF6600"/>
              </a:solidFill>
            </a:endParaRPr>
          </a:p>
        </p:txBody>
      </p:sp>
      <p:pic>
        <p:nvPicPr>
          <p:cNvPr id="6147" name="Picture 3" descr="20080112231932588"/>
          <p:cNvPicPr>
            <a:picLocks noChangeAspect="1" noChangeArrowheads="1"/>
          </p:cNvPicPr>
          <p:nvPr/>
        </p:nvPicPr>
        <p:blipFill>
          <a:blip r:embed="rId2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61" t="51401" r="574" b="-1932"/>
          <a:stretch>
            <a:fillRect/>
          </a:stretch>
        </p:blipFill>
        <p:spPr bwMode="auto">
          <a:xfrm>
            <a:off x="381001" y="357188"/>
            <a:ext cx="6286500" cy="415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7056967" y="1797051"/>
            <a:ext cx="441536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 dirty="0"/>
              <a:t>找找动作</a:t>
            </a:r>
          </a:p>
          <a:p>
            <a:pPr eaLnBrk="1" hangingPunct="1"/>
            <a:r>
              <a:rPr lang="zh-CN" altLang="en-US" sz="2400" b="1" dirty="0"/>
              <a:t>小刺猬：转身、走</a:t>
            </a:r>
          </a:p>
          <a:p>
            <a:pPr eaLnBrk="1" hangingPunct="1"/>
            <a:r>
              <a:rPr lang="zh-CN" altLang="en-US" sz="2400" b="1" dirty="0"/>
              <a:t>乌龟</a:t>
            </a:r>
            <a:r>
              <a:rPr lang="zh-CN" altLang="en-US" sz="2400" b="1" dirty="0" smtClean="0"/>
              <a:t>：  走过</a:t>
            </a:r>
            <a:r>
              <a:rPr lang="zh-CN" altLang="en-US" sz="2400" b="1" dirty="0"/>
              <a:t>去、喊住</a:t>
            </a:r>
          </a:p>
          <a:p>
            <a:pPr eaLnBrk="1" hangingPunct="1"/>
            <a:endParaRPr lang="zh-CN" altLang="en-US" sz="2400" b="1" dirty="0"/>
          </a:p>
          <a:p>
            <a:pPr eaLnBrk="1" hangingPunct="1"/>
            <a:r>
              <a:rPr lang="zh-CN" altLang="en-US" sz="2400" b="1" dirty="0"/>
              <a:t>好词：急忙、津津有味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76251" y="4357689"/>
            <a:ext cx="89535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/>
              <a:t>　　小刺猬转身想走，小乌龟连忙走过去把它叫住：“小刺猬，你别走。”小刺猬扭头看着乌龟，有点纳闷。小乌龟忙解释：“我和你坐一条板凳吧，我背着厚厚的壳，不怕你的刺扎。”大家听了，拍手叫道：“真是个好办法。”于是，四个小伙伴又津津有味地看起书来。</a:t>
            </a:r>
          </a:p>
        </p:txBody>
      </p:sp>
    </p:spTree>
    <p:extLst>
      <p:ext uri="{BB962C8B-B14F-4D97-AF65-F5344CB8AC3E}">
        <p14:creationId xmlns:p14="http://schemas.microsoft.com/office/powerpoint/2010/main" val="268408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603" y="1928735"/>
            <a:ext cx="5865632" cy="1737575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4938203" y="2340428"/>
            <a:ext cx="7331766" cy="891454"/>
          </a:xfrm>
        </p:spPr>
        <p:txBody>
          <a:bodyPr/>
          <a:lstStyle/>
          <a:p>
            <a:r>
              <a:rPr lang="zh-CN" altLang="en-US" dirty="0" smtClean="0">
                <a:latin typeface="方正瘦金书简体" panose="03000509000000000000" pitchFamily="65" charset="-122"/>
                <a:ea typeface="方正瘦金书简体" panose="03000509000000000000" pitchFamily="65" charset="-122"/>
              </a:rPr>
              <a:t>字音、字形</a:t>
            </a:r>
            <a:endParaRPr lang="zh-CN" altLang="en-US" dirty="0">
              <a:solidFill>
                <a:srgbClr val="FF0000"/>
              </a:solidFill>
              <a:latin typeface="方正瘦金书简体" panose="03000509000000000000" pitchFamily="65" charset="-122"/>
              <a:ea typeface="方正瘦金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31" y="1300788"/>
            <a:ext cx="4343623" cy="5143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80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457124" y="1110628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一、什么是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偏旁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部首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呢？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758" y="650819"/>
            <a:ext cx="1357366" cy="11835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369" y="2300020"/>
            <a:ext cx="4622863" cy="28624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96000" y="2042837"/>
            <a:ext cx="4915711" cy="27723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27260" y="2300020"/>
            <a:ext cx="390363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偏旁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  <a:hlinkClick r:id="rId5"/>
              </a:rPr>
              <a:t>合体字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的构字部件。</a:t>
            </a:r>
            <a:endParaRPr lang="en-US" altLang="zh-CN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古代人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把左右结构的合体字的</a:t>
            </a:r>
            <a:r>
              <a:rPr lang="zh-CN" altLang="en-US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左方</a:t>
            </a:r>
            <a:endParaRPr lang="en-US" altLang="zh-CN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称为</a:t>
            </a:r>
            <a:r>
              <a:rPr lang="zh-CN" altLang="en-US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“偏”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右方称为“旁”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如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今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合体字各部位的部件统称为偏旁。</a:t>
            </a:r>
          </a:p>
        </p:txBody>
      </p:sp>
    </p:spTree>
    <p:extLst>
      <p:ext uri="{BB962C8B-B14F-4D97-AF65-F5344CB8AC3E}">
        <p14:creationId xmlns:p14="http://schemas.microsoft.com/office/powerpoint/2010/main" val="134660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457123" y="928196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一、什么是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偏旁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部首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呢？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945" y="453715"/>
            <a:ext cx="1357366" cy="11835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369" y="2300020"/>
            <a:ext cx="4622863" cy="286246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24175" y="2035992"/>
            <a:ext cx="7251560" cy="332812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015112" y="2702565"/>
            <a:ext cx="569899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汉字绝大部分是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hlinkClick r:id="rId5"/>
              </a:rPr>
              <a:t>形声字</a:t>
            </a:r>
            <a:r>
              <a:rPr lang="zh-CN" altLang="en-US" dirty="0"/>
              <a:t>，由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hlinkClick r:id="rId6"/>
              </a:rPr>
              <a:t>形旁</a:t>
            </a:r>
            <a:r>
              <a:rPr lang="zh-CN" altLang="en-US" dirty="0"/>
              <a:t>和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hlinkClick r:id="rId7"/>
              </a:rPr>
              <a:t>声旁</a:t>
            </a:r>
            <a:r>
              <a:rPr lang="zh-CN" altLang="en-US" dirty="0"/>
              <a:t>组成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所以</a:t>
            </a:r>
            <a:r>
              <a:rPr lang="zh-CN" altLang="en-US" dirty="0"/>
              <a:t>，“偏旁”，主要包含形旁和声旁两类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如</a:t>
            </a:r>
            <a:r>
              <a:rPr lang="zh-CN" altLang="en-US" dirty="0"/>
              <a:t>“语”字，由“言”和“吾”两个偏旁组成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r>
              <a:rPr lang="zh-CN" altLang="en-US" dirty="0" smtClean="0"/>
              <a:t>“盆”</a:t>
            </a:r>
            <a:r>
              <a:rPr lang="zh-CN" altLang="en-US" dirty="0"/>
              <a:t>字由“分”和“皿字底”两个偏旁组成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r>
              <a:rPr lang="zh-CN" altLang="en-US" dirty="0" smtClean="0"/>
              <a:t>“问”</a:t>
            </a:r>
            <a:r>
              <a:rPr lang="zh-CN" altLang="en-US" dirty="0"/>
              <a:t>字由“门字框”和</a:t>
            </a:r>
            <a:r>
              <a:rPr lang="zh-CN" altLang="en-US" dirty="0">
                <a:solidFill>
                  <a:schemeClr val="accent6">
                    <a:lumMod val="50000"/>
                  </a:schemeClr>
                </a:solidFill>
              </a:rPr>
              <a:t>“口”</a:t>
            </a:r>
            <a:r>
              <a:rPr lang="zh-CN" altLang="en-US" dirty="0"/>
              <a:t>两个偏旁组成。</a:t>
            </a:r>
          </a:p>
        </p:txBody>
      </p:sp>
    </p:spTree>
    <p:extLst>
      <p:ext uri="{BB962C8B-B14F-4D97-AF65-F5344CB8AC3E}">
        <p14:creationId xmlns:p14="http://schemas.microsoft.com/office/powerpoint/2010/main" val="284062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1831</TotalTime>
  <Words>2207</Words>
  <Application>Microsoft Office PowerPoint</Application>
  <PresentationFormat>自定义</PresentationFormat>
  <Paragraphs>248</Paragraphs>
  <Slides>51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2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字音、字形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找一找他们的部首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正文部分</vt:lpstr>
      <vt:lpstr>正文部分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我知道啦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课外补充</vt:lpstr>
      <vt:lpstr>课外补充</vt:lpstr>
      <vt:lpstr>小古文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微软用户</cp:lastModifiedBy>
  <cp:revision>80</cp:revision>
  <dcterms:created xsi:type="dcterms:W3CDTF">2017-08-16T06:14:21Z</dcterms:created>
  <dcterms:modified xsi:type="dcterms:W3CDTF">2019-01-29T03:38:53Z</dcterms:modified>
</cp:coreProperties>
</file>