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523" r:id="rId3"/>
    <p:sldId id="1142" r:id="rId5"/>
    <p:sldId id="1012" r:id="rId6"/>
    <p:sldId id="1054" r:id="rId7"/>
    <p:sldId id="1055" r:id="rId8"/>
    <p:sldId id="1132" r:id="rId9"/>
    <p:sldId id="1064" r:id="rId10"/>
    <p:sldId id="1145" r:id="rId11"/>
    <p:sldId id="1146" r:id="rId12"/>
    <p:sldId id="1084" r:id="rId13"/>
    <p:sldId id="1143" r:id="rId14"/>
    <p:sldId id="1063" r:id="rId15"/>
    <p:sldId id="1144" r:id="rId16"/>
    <p:sldId id="1061" r:id="rId17"/>
    <p:sldId id="1133" r:id="rId18"/>
    <p:sldId id="1134" r:id="rId19"/>
    <p:sldId id="1077" r:id="rId20"/>
    <p:sldId id="1147" r:id="rId21"/>
    <p:sldId id="1102" r:id="rId22"/>
    <p:sldId id="1148" r:id="rId23"/>
    <p:sldId id="1135" r:id="rId24"/>
    <p:sldId id="1076" r:id="rId25"/>
    <p:sldId id="1149" r:id="rId26"/>
    <p:sldId id="1081" r:id="rId27"/>
    <p:sldId id="1136" r:id="rId28"/>
    <p:sldId id="1091" r:id="rId29"/>
    <p:sldId id="1151" r:id="rId30"/>
    <p:sldId id="1080" r:id="rId31"/>
    <p:sldId id="1139" r:id="rId32"/>
    <p:sldId id="1152" r:id="rId33"/>
    <p:sldId id="1153" r:id="rId34"/>
    <p:sldId id="1096" r:id="rId35"/>
    <p:sldId id="1154" r:id="rId36"/>
    <p:sldId id="1155" r:id="rId37"/>
    <p:sldId id="1156" r:id="rId38"/>
    <p:sldId id="1157" r:id="rId39"/>
    <p:sldId id="1099" r:id="rId40"/>
    <p:sldId id="1098" r:id="rId41"/>
    <p:sldId id="1047" r:id="rId42"/>
    <p:sldId id="1141" r:id="rId43"/>
    <p:sldId id="1083" r:id="rId44"/>
    <p:sldId id="1101" r:id="rId45"/>
    <p:sldId id="1100" r:id="rId46"/>
    <p:sldId id="1008" r:id="rId4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2"/>
    </p:embeddedFont>
    <p:embeddedFont>
      <p:font typeface="楷体" panose="02010609060101010101" charset="-122"/>
      <p:regular r:id="rId53"/>
    </p:embeddedFont>
    <p:embeddedFont>
      <p:font typeface="幼圆" panose="02010509060101010101" pitchFamily="49" charset="-122"/>
      <p:regular r:id="rId54"/>
    </p:embeddedFont>
    <p:embeddedFont>
      <p:font typeface="微软雅黑" panose="020B0503020204020204" charset="-122"/>
      <p:regular r:id="rId55"/>
    </p:embeddedFont>
    <p:embeddedFont>
      <p:font typeface="Calibri" panose="020F0502020204030204" charset="0"/>
      <p:regular r:id="rId56"/>
      <p:bold r:id="rId57"/>
      <p:italic r:id="rId58"/>
      <p:boldItalic r:id="rId59"/>
    </p:embeddedFont>
    <p:embeddedFont>
      <p:font typeface="仿宋" panose="02010609060101010101" pitchFamily="49" charset="-122"/>
      <p:regular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BFBFBF"/>
    <a:srgbClr val="0066FF"/>
    <a:srgbClr val="A38302"/>
    <a:srgbClr val="FEFCDE"/>
    <a:srgbClr val="00B05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666" y="-216"/>
      </p:cViewPr>
      <p:guideLst>
        <p:guide orient="horz" pos="214"/>
        <p:guide pos="5743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401"/>
        <p:guide pos="228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3&#26149;&#22812;&#21916;&#38632;.mp4" TargetMode="Externa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26391;&#35835;-10&#39318;&#21476;&#35799;/4&#26089;&#26149;&#21576;&#27700;&#37096;&#24352;&#21313;&#20843;&#21592;&#22806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&#26391;&#35835;-10&#39318;&#21476;&#35799;/5&#27743;&#19978;&#28180;&#32773;.mp4" TargetMode="Externa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6&#27850;&#33337;&#29916;&#27954;.mp4" TargetMode="Externa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&#26391;&#35835;-10&#39318;&#21476;&#35799;/7&#28216;&#22253;&#19981;&#20540;.mp4" TargetMode="External"/><Relationship Id="rId3" Type="http://schemas.microsoft.com/office/2007/relationships/hdphoto" Target="../media/image33.wdp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8&#21340;&#31639;&#23376;&#183;&#36865;&#40077;&#28009;&#28982;&#20043;&#27993;&#19996;.mp4" TargetMode="Externa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26391;&#35835;-10&#39318;&#21476;&#35799;/9&#28003;&#28330;&#27801;.mp4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1&#37319;&#34183;&#65288;&#33410;&#36873;&#65289;.mp4" TargetMode="Externa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10&#28165;&#24179;&#20048;.mp4" TargetMode="Externa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26391;&#35835;-10&#39318;&#21476;&#35799;/2&#36865;&#20803;&#20108;&#20351;&#23433;&#35199;.mp4" TargetMode="Externa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8"/>
          <a:stretch>
            <a:fillRect/>
          </a:stretch>
        </p:blipFill>
        <p:spPr bwMode="auto">
          <a:xfrm>
            <a:off x="0" y="-10996"/>
            <a:ext cx="9144000" cy="516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10386"/>
            <a:ext cx="3168352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5536" y="627534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选读内容</a:t>
            </a:r>
            <a:endParaRPr lang="zh-CN" alt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8898" y="11038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40271" y="110386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语文    </a:t>
            </a:r>
            <a:r>
              <a:rPr lang="zh-CN" altLang="en-US" sz="1200" dirty="0"/>
              <a:t>六年级    </a:t>
            </a:r>
            <a:r>
              <a:rPr lang="zh-CN" altLang="en-US" sz="1200" dirty="0" smtClean="0"/>
              <a:t>下册  </a:t>
            </a:r>
            <a:endParaRPr lang="en-US" altLang="zh-CN" sz="1200" dirty="0"/>
          </a:p>
        </p:txBody>
      </p:sp>
      <p:sp>
        <p:nvSpPr>
          <p:cNvPr id="11" name="TextBox 48"/>
          <p:cNvSpPr txBox="1"/>
          <p:nvPr/>
        </p:nvSpPr>
        <p:spPr>
          <a:xfrm>
            <a:off x="745805" y="1435155"/>
            <a:ext cx="7652385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zh-CN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B9C3BA">
                  <a:alpha val="100000"/>
                </a:srgbClr>
              </a:clrFrom>
              <a:clrTo>
                <a:srgbClr val="B9C3BA">
                  <a:alpha val="100000"/>
                  <a:alpha val="0"/>
                </a:srgbClr>
              </a:clrTo>
            </a:clrChange>
          </a:blip>
          <a:srcRect r="13116" b="864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矩形 7"/>
          <p:cNvSpPr/>
          <p:nvPr/>
        </p:nvSpPr>
        <p:spPr>
          <a:xfrm>
            <a:off x="4572000" y="627534"/>
            <a:ext cx="3583032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春夜喜雨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79205" y="1284398"/>
            <a:ext cx="7848872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安史之乱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前，杜甫离开长安回陕西蒲城探亲，却不料爆发了安史之乱，杜甫与家人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从此开始流亡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生活。后来在朋友的帮助下，在成都西郊的浣花溪畔搭建草堂安身。这首诗作于杜甫居于此处两年后，当时那儿发生了大旱灾。老百姓刚经历安史之乱，又遭遇旱灾，生活更是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雪上加霜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04384" y="64511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写作</a:t>
            </a:r>
            <a:r>
              <a:rPr lang="zh-CN" altLang="en-US" sz="3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endParaRPr lang="zh-CN" altLang="en-US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B9C3BA">
                  <a:alpha val="100000"/>
                </a:srgbClr>
              </a:clrFrom>
              <a:clrTo>
                <a:srgbClr val="B9C3BA">
                  <a:alpha val="100000"/>
                  <a:alpha val="0"/>
                </a:srgbClr>
              </a:clrTo>
            </a:clrChange>
          </a:blip>
          <a:srcRect r="13116" b="864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0" name="文本框 99"/>
          <p:cNvSpPr txBox="1"/>
          <p:nvPr/>
        </p:nvSpPr>
        <p:spPr>
          <a:xfrm>
            <a:off x="4499992" y="849942"/>
            <a:ext cx="4320480" cy="2369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春夜</a:t>
            </a:r>
            <a:r>
              <a:rPr lang="zh-CN" sz="28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喜雨</a:t>
            </a:r>
            <a:endParaRPr lang="zh-CN" sz="28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唐</a:t>
            </a:r>
            <a:r>
              <a:rPr lang="en-US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杜甫</a:t>
            </a:r>
            <a:endParaRPr lang="zh-CN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好雨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知/时节，当春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发生。</a:t>
            </a:r>
            <a:endParaRPr lang="zh-CN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随风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潜入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夜，润物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无声。</a:t>
            </a:r>
            <a:endParaRPr lang="zh-CN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野径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俱黑，江船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独明。</a:t>
            </a:r>
            <a:endParaRPr lang="zh-CN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晓看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红湿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处，花重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锦官</a:t>
            </a:r>
            <a:r>
              <a:rPr lang="zh-CN" sz="24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城。</a:t>
            </a:r>
            <a:endParaRPr lang="zh-CN" altLang="en-US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594445" y="120375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796" y="301902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349737" y="248112"/>
            <a:ext cx="335134" cy="4723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9" y="18713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41998"/>
            <a:ext cx="51845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雨知道下雨的节气，正是在春天植物萌发生长的时侯。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春风在夜里悄悄落下，无声地滋润着春天万物。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雨夜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中田间小路黑茫茫一片，只有江船上的灯火独自闪烁。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刚亮时看着那雨水润湿的花丛，娇美红艳，整个锦官城变成了繁花盛开的世界。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23528" y="47480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56" y="1380284"/>
            <a:ext cx="3423122" cy="275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32264" y="3438588"/>
            <a:ext cx="4857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盼望</a:t>
            </a:r>
            <a:r>
              <a:rPr lang="zh-CN" altLang="zh-CN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着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(         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  )</a:t>
            </a:r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605" y="3363838"/>
            <a:ext cx="412944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看红湿处，花重锦官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2264" y="999151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大地干旱，人们生活贫困，他们</a:t>
            </a:r>
            <a:r>
              <a:rPr lang="zh-CN" altLang="zh-CN" sz="2400" b="1" dirty="0" smtClean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盼望</a:t>
            </a:r>
            <a:r>
              <a:rPr lang="en-US" altLang="zh-CN" sz="2400" b="1" dirty="0" smtClean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(                                              )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1101" y="999151"/>
            <a:ext cx="4147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好雨知时节，当春乃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发生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264" y="1830717"/>
            <a:ext cx="8300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雨悄悄地来了，它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(           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)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2600" y="1841309"/>
            <a:ext cx="3951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随风潜入夜，润物细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无声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2264" y="2571750"/>
            <a:ext cx="5995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下雨</a:t>
            </a:r>
            <a:r>
              <a:rPr lang="zh-CN" altLang="zh-CN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时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(           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  <a:ea typeface="黑体" panose="02010609060101010101" pitchFamily="49" charset="-122"/>
                <a:cs typeface="楷体" panose="02010609060101010101" charset="-122"/>
              </a:rPr>
              <a:t>)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2454" y="2598974"/>
            <a:ext cx="43096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野径云俱黑，江船火独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9144000" cy="515080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36096" y="483518"/>
            <a:ext cx="3564458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早春呈水部张十八员外</a:t>
            </a:r>
            <a:endParaRPr lang="zh-CN" altLang="en-US" sz="40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46901"/>
          <a:stretch>
            <a:fillRect/>
          </a:stretch>
        </p:blipFill>
        <p:spPr>
          <a:xfrm>
            <a:off x="5724128" y="518964"/>
            <a:ext cx="2808312" cy="3966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467544" y="987574"/>
            <a:ext cx="49685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韩愈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768-824)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，字退之。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唐代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文学家。世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韩昌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黎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，倡导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古文运动，其散文被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列为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宋八大家”之首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，与柳宗元并称“韩柳”。其诗力求新奇，有时流于险怪，对宋诗影响颇大。有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昌黎先生集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47664" y="961944"/>
            <a:ext cx="5976664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早春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水部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张十八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员外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/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唐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韩愈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如酥，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草色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却无。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好处，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绝胜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烟柳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皇都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611560" y="3860343"/>
            <a:ext cx="7848872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京城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大道上空丝雨纷纷，它像奶油般细密而滋润，远望草色依稀连成一片，近看时却显得稀疏零星。这是一年中最美的季节，远胜过绿柳满城的春末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611560" y="33640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>
            <a:hlinkClick r:id="rId1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6"/>
            <a:ext cx="9144000" cy="513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26"/>
            <a:ext cx="7884368" cy="5147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7884368" y="0"/>
            <a:ext cx="1259632" cy="5143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itle 6"/>
          <p:cNvSpPr txBox="1"/>
          <p:nvPr>
            <p:custDataLst>
              <p:tags r:id="rId2"/>
            </p:custDataLst>
          </p:nvPr>
        </p:nvSpPr>
        <p:spPr>
          <a:xfrm>
            <a:off x="8172400" y="987574"/>
            <a:ext cx="595784" cy="30277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29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江上渔者</a:t>
            </a:r>
            <a:endParaRPr lang="zh-CN" altLang="en-US" sz="4800" b="1" spc="297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1"/>
          <a:stretch>
            <a:fillRect/>
          </a:stretch>
        </p:blipFill>
        <p:spPr bwMode="auto">
          <a:xfrm>
            <a:off x="-745" y="0"/>
            <a:ext cx="5528243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527498" y="0"/>
            <a:ext cx="3616502" cy="5143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1323" y="1626235"/>
            <a:ext cx="3897221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采薇（节选）</a:t>
            </a:r>
            <a:endParaRPr lang="zh-CN" alt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43558"/>
            <a:ext cx="3105677" cy="308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203848" y="915566"/>
            <a:ext cx="5544616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范仲淹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北宋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文学家、政治家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唐宋八大家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之一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。著有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范文正公集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。他写的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岳阳楼记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中，“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先天下之忧而忧，后天下之乐而乐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”为古今传诵的名句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719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44646" y="961944"/>
            <a:ext cx="5567045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江上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渔者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/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范仲淹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鲈鱼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260312" y="3860343"/>
            <a:ext cx="576064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江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上来来往往的人只喜爱鲈鱼的味道鲜美。看看那些可怜的打鱼人吧，正驾着小船在大风大浪里上下颠簸，飘摇不定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91639" y="332634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10015"/>
            <a:ext cx="3085397" cy="516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14">
            <a:hlinkClick r:id="rId3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220072" y="195485"/>
            <a:ext cx="356445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泊船瓜洲</a:t>
            </a:r>
            <a:endParaRPr lang="zh-CN" altLang="en-US" sz="6000" b="1" dirty="0">
              <a:solidFill>
                <a:srgbClr val="FF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王安石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2371" y="987574"/>
            <a:ext cx="2440057" cy="3000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3131840" y="1333656"/>
            <a:ext cx="547260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400" b="1" u="sng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王安石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1021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～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1086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）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北宋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政治家、文学家、思想家。字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介甫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，号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半山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。抚州临川（今江西抚州）人。神宗时任宰相，实行变法，史称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“王安石变法”</a:t>
            </a: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唐宋八大家” 之一</a:t>
            </a: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</a:rPr>
              <a:t>。今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有《王文公文集》《临川先生文集》。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6"/>
          <p:cNvSpPr txBox="1"/>
          <p:nvPr>
            <p:custDataLst>
              <p:tags r:id="rId1"/>
            </p:custDataLst>
          </p:nvPr>
        </p:nvSpPr>
        <p:spPr>
          <a:xfrm>
            <a:off x="539552" y="1131590"/>
            <a:ext cx="7992888" cy="3365921"/>
          </a:xfrm>
          <a:prstGeom prst="rect">
            <a:avLst/>
          </a:prstGeom>
          <a:solidFill>
            <a:srgbClr val="FFFFFF">
              <a:alpha val="43000"/>
            </a:srgbClr>
          </a:solidFill>
          <a:ln w="3175">
            <a:noFill/>
            <a:prstDash val="dash"/>
          </a:ln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+mj-ea"/>
            </a:pP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      王安石任宰相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，他一心想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为黎民百姓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谋福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,大刀阔斧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地推行改革变法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，却触犯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了大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地主、大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官僚的利益，所以遭到了朝廷内外保守势力的极力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反对，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最后皇帝对王安石失去了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信任。万般无奈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之下，王安石只能辞官隐退，回到南京的家中寄情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山水。一年后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的春天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，皇帝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又召他回京</a:t>
            </a:r>
            <a:r>
              <a:rPr lang="zh-CN" altLang="en-US" sz="2400" b="1" spc="160" dirty="0" smtClean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赴任。公元1075年</a:t>
            </a:r>
            <a:r>
              <a:rPr lang="zh-CN" altLang="en-US" sz="2400" b="1" spc="160" dirty="0">
                <a:ln w="3175">
                  <a:noFill/>
                  <a:prstDash val="dash"/>
                </a:ln>
                <a:uFillTx/>
                <a:latin typeface="+mn-lt"/>
                <a:ea typeface="楷体" panose="02010609060101010101" charset="-122"/>
                <a:cs typeface="楷体" panose="02010609060101010101" charset="-122"/>
                <a:sym typeface="+mn-ea"/>
              </a:rPr>
              <a:t>，55岁的王安石又背上了沉重的行囊，拖着早已疲惫的身子从钟山出发去京赴任。</a:t>
            </a:r>
            <a:endParaRPr lang="zh-CN" altLang="en-US" sz="2400" b="1" spc="160" dirty="0">
              <a:ln w="3175">
                <a:noFill/>
                <a:prstDash val="dash"/>
              </a:ln>
              <a:uFillTx/>
              <a:latin typeface="+mn-lt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467544" y="55552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写作</a:t>
            </a:r>
            <a:r>
              <a:rPr lang="zh-CN" altLang="en-US" sz="3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背景</a:t>
            </a:r>
            <a:endParaRPr lang="zh-CN" altLang="en-US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47"/>
            <a:ext cx="9144000" cy="511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755576" y="955630"/>
            <a:ext cx="3240360" cy="341632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softEdge rad="127000"/>
          </a:effectLst>
        </p:spPr>
        <p:txBody>
          <a:bodyPr wrap="square" anchor="ctr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泊船瓜洲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王安石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京口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瓜洲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一水间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钟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数重山。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江南岸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照我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99"/>
          <p:cNvSpPr txBox="1"/>
          <p:nvPr/>
        </p:nvSpPr>
        <p:spPr>
          <a:xfrm>
            <a:off x="4461892" y="1305073"/>
            <a:ext cx="4536504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  <a:effectLst>
            <a:softEdge rad="63500"/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京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口和瓜洲之间只隔着一条长江，钟山就隐没在几座山峦的后面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。和煦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的春风又吹绿了大江南岸，明月什么时候才能照着我回到钟山下的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家里。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398401" y="81350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>
            <a:hlinkClick r:id="rId2" action="ppaction://hlinkfile"/>
          </p:cNvPr>
          <p:cNvSpPr txBox="1"/>
          <p:nvPr/>
        </p:nvSpPr>
        <p:spPr>
          <a:xfrm>
            <a:off x="428055" y="195486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86" y="348141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20927" y="294351"/>
            <a:ext cx="335134" cy="4723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" y="26224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812360" y="1162362"/>
            <a:ext cx="1224136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游园</a:t>
            </a:r>
            <a:r>
              <a:rPr lang="zh-CN" altLang="en-US" sz="60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不值</a:t>
            </a:r>
            <a:endParaRPr lang="zh-CN" altLang="en-US" sz="60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叶绍翁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910233"/>
            <a:ext cx="2118007" cy="3057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2964582" y="847750"/>
            <a:ext cx="5544616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叶绍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中期诗人，字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嗣宗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靖逸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，处州龙泉人。祖籍建安（今福建建瓯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生卒年不详。曾任朝廷小官。其学出自叶适，长期隐居钱塘西湖之滨。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游园不值"/>
          <p:cNvPicPr>
            <a:picLocks noChangeAspect="1"/>
          </p:cNvPicPr>
          <p:nvPr/>
        </p:nvPicPr>
        <p:blipFill>
          <a:blip r:embed="rId1"/>
          <a:srcRect b="7443"/>
          <a:stretch>
            <a:fillRect/>
          </a:stretch>
        </p:blipFill>
        <p:spPr>
          <a:xfrm>
            <a:off x="5468890" y="-23573"/>
            <a:ext cx="3675110" cy="5167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1441" y="919606"/>
            <a:ext cx="2421070" cy="644032"/>
          </a:xfrm>
          <a:prstGeom prst="rect">
            <a:avLst/>
          </a:prstGeom>
        </p:spPr>
      </p:pic>
      <p:sp>
        <p:nvSpPr>
          <p:cNvPr id="10" name="文本框 10"/>
          <p:cNvSpPr txBox="1"/>
          <p:nvPr/>
        </p:nvSpPr>
        <p:spPr>
          <a:xfrm>
            <a:off x="425815" y="1552019"/>
            <a:ext cx="5212322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叶绍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翁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屐齿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苍苔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扣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柴扉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久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不开。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春色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14">
            <a:hlinkClick r:id="rId4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诗经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4000"/>
                    </a14:imgEffect>
                  </a14:imgLayer>
                </a14:imgProps>
              </a:ext>
            </a:extLst>
          </a:blip>
          <a:srcRect l="12003" t="11395" r="45977" b="12788"/>
          <a:stretch>
            <a:fillRect/>
          </a:stretch>
        </p:blipFill>
        <p:spPr>
          <a:xfrm>
            <a:off x="539552" y="699542"/>
            <a:ext cx="2304256" cy="331897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59832" y="1306694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2400" b="1" u="sng" kern="100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《诗经》</a:t>
            </a:r>
            <a:r>
              <a:rPr lang="zh-CN" altLang="en-US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是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我国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最早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的诗歌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总集</a:t>
            </a:r>
            <a:r>
              <a:rPr lang="zh-CN" altLang="en-US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已经</a:t>
            </a:r>
            <a:r>
              <a:rPr lang="zh-CN" altLang="zh-CN" sz="2400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有</a:t>
            </a:r>
            <a:r>
              <a:rPr lang="zh-CN" altLang="zh-CN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两千多年历史</a:t>
            </a:r>
            <a:r>
              <a:rPr lang="zh-CN" altLang="zh-CN" sz="2400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了</a:t>
            </a:r>
            <a:r>
              <a:rPr lang="zh-CN" altLang="zh-CN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。根据</a:t>
            </a:r>
            <a:r>
              <a:rPr lang="zh-CN" altLang="zh-CN" sz="2400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内容不同，《诗经》可以分为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“风”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“雅”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“颂”</a:t>
            </a:r>
            <a:r>
              <a:rPr lang="zh-CN" altLang="zh-CN" sz="2400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三部分</a:t>
            </a:r>
            <a:r>
              <a:rPr lang="zh-CN" altLang="zh-CN" sz="24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400" b="1" kern="100" dirty="0"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游园不值"/>
          <p:cNvPicPr>
            <a:picLocks noChangeAspect="1"/>
          </p:cNvPicPr>
          <p:nvPr/>
        </p:nvPicPr>
        <p:blipFill>
          <a:blip r:embed="rId1"/>
          <a:srcRect b="7443"/>
          <a:stretch>
            <a:fillRect/>
          </a:stretch>
        </p:blipFill>
        <p:spPr>
          <a:xfrm>
            <a:off x="5468890" y="-23573"/>
            <a:ext cx="3675110" cy="5167073"/>
          </a:xfrm>
          <a:prstGeom prst="rect">
            <a:avLst/>
          </a:prstGeom>
        </p:spPr>
      </p:pic>
      <p:sp>
        <p:nvSpPr>
          <p:cNvPr id="10" name="文本框 10"/>
          <p:cNvSpPr txBox="1"/>
          <p:nvPr/>
        </p:nvSpPr>
        <p:spPr>
          <a:xfrm>
            <a:off x="439798" y="987574"/>
            <a:ext cx="5212322" cy="33738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许是园主担心我的木屐踩坏他那爱惜的青苔，我轻轻地敲打柴门久久不开。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满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园子的春色是关不住的，开得正旺的红杏有一枝枝条伸到墙外来了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40542" y="4835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0"/>
            <a:ext cx="9199889" cy="514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63688" y="228585"/>
            <a:ext cx="72008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卜算子</a:t>
            </a:r>
            <a:r>
              <a:rPr lang="en-US" altLang="zh-CN" sz="48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8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送鲍浩然之浙</a:t>
            </a:r>
            <a:r>
              <a:rPr lang="zh-CN" altLang="en-US" sz="48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endParaRPr lang="zh-CN" altLang="en-US" sz="48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75856" y="699542"/>
            <a:ext cx="5256584" cy="3865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1035-1100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，字通叟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著名词人。王安石为开封府试官时，他得中科举及第。宋仁宗嘉佑二年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(1057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，考中进士。其后，历任大理寺丞、江都知县等职，在任时作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扬州赋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，宋神宗阅后大喜，大加褒赏；又撰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扬州芍药谱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一卷，遂被重用为翰林学士净土。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 b="4160"/>
          <a:stretch>
            <a:fillRect/>
          </a:stretch>
        </p:blipFill>
        <p:spPr>
          <a:xfrm>
            <a:off x="579094" y="1059582"/>
            <a:ext cx="2480738" cy="2867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8"/>
          <a:stretch>
            <a:fillRect/>
          </a:stretch>
        </p:blipFill>
        <p:spPr bwMode="auto">
          <a:xfrm>
            <a:off x="0" y="-464"/>
            <a:ext cx="9144000" cy="5143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3688854" y="555526"/>
            <a:ext cx="5040560" cy="39333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卜算子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送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鲍浩然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浙东</a:t>
            </a:r>
            <a:endParaRPr lang="zh-CN" altLang="en-US" sz="28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王观</a:t>
            </a:r>
            <a:endParaRPr lang="zh-CN" altLang="en-US" sz="24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水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眼波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横，山是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眉峰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聚。欲问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行人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那边？眉眼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盈盈处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</a:t>
            </a:r>
            <a:r>
              <a:rPr lang="en-US" altLang="zh-CN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始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送春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归，又送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归去。若到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江南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赶上春，千万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和春住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443229" y="51470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204125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150335"/>
            <a:ext cx="335134" cy="4723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11822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8"/>
          <a:stretch>
            <a:fillRect/>
          </a:stretch>
        </p:blipFill>
        <p:spPr bwMode="auto">
          <a:xfrm>
            <a:off x="0" y="-464"/>
            <a:ext cx="9144000" cy="5143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3707904" y="133003"/>
            <a:ext cx="4873591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水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眼波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横，山是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眉峰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聚。欲问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行人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那边？眉眼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盈盈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3717429" y="2509267"/>
            <a:ext cx="5047596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defRPr sz="2800" b="1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indent="628650"/>
            <a:r>
              <a:rPr lang="zh-CN" altLang="en-US" dirty="0"/>
              <a:t>水像美人流动的眼波，山如美人蹙起的眉毛。想问行人去哪里？到山水交汇的地方。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0"/>
            <a:ext cx="9199889" cy="514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7"/>
          <p:cNvSpPr txBox="1"/>
          <p:nvPr/>
        </p:nvSpPr>
        <p:spPr>
          <a:xfrm>
            <a:off x="2205261" y="106635"/>
            <a:ext cx="5904656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defRPr sz="2800" b="1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zh-CN" altLang="en-US" dirty="0"/>
              <a:t>    才始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送春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归，又送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君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归去。若到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江南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赶上春，千万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/>
              <a:t>和春住。</a:t>
            </a:r>
            <a:endParaRPr lang="zh-CN" altLang="en-US" dirty="0"/>
          </a:p>
        </p:txBody>
      </p:sp>
      <p:sp>
        <p:nvSpPr>
          <p:cNvPr id="4" name="文本框 7"/>
          <p:cNvSpPr txBox="1"/>
          <p:nvPr/>
        </p:nvSpPr>
        <p:spPr>
          <a:xfrm>
            <a:off x="5004048" y="1995686"/>
            <a:ext cx="388843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628650">
              <a:lnSpc>
                <a:spcPct val="150000"/>
              </a:lnSpc>
              <a:defRPr sz="2800" b="1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effectLst>
                  <a:glow rad="469900">
                    <a:schemeClr val="bg1"/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刚刚把春天送走，又要送你归去。要是到江南赶上春天，千万要把春天的景色留住。</a:t>
            </a:r>
            <a:endParaRPr lang="zh-CN" altLang="en-US" dirty="0">
              <a:effectLst>
                <a:glow rad="469900">
                  <a:schemeClr val="bg1"/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527"/>
            <a:ext cx="9133373" cy="458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28245" y="492903"/>
            <a:ext cx="266429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浣溪沙</a:t>
            </a:r>
            <a:endParaRPr lang="zh-CN" altLang="en-US" sz="60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55576" y="883622"/>
            <a:ext cx="7416825" cy="3416320"/>
          </a:xfrm>
          <a:prstGeom prst="rect">
            <a:avLst/>
          </a:prstGeom>
          <a:solidFill>
            <a:schemeClr val="bg1">
              <a:alpha val="6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浣溪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沙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苏轼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游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蕲水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清泉寺，寺临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兰溪，溪水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西流。</a:t>
            </a:r>
            <a:endParaRPr lang="zh-CN" altLang="en-US" sz="2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山下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兰芽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短浸溪，松间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无泥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，萧萧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暮雨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啼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 谁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再少？门前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流水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尚能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西！休将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14">
            <a:hlinkClick r:id="rId1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02035" y="987574"/>
            <a:ext cx="7992888" cy="3539430"/>
          </a:xfrm>
          <a:prstGeom prst="rect">
            <a:avLst/>
          </a:prstGeom>
          <a:solidFill>
            <a:schemeClr val="bg1">
              <a:alpha val="66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游玩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蕲水的清泉寺，寺庙在兰溪的旁边，溪水向西流淌。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山脚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下兰草新抽的幼芽浸润在溪水中，松林间的沙路被雨水冲洗的一尘不染，傍晚时分，细雨萧萧，布谷声声。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说人生就不能再回到少年时期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？门前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的溪水都还能向西边流淌！不要在老年感叹时光的飞逝啊！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579562" y="47399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8494" y="925091"/>
            <a:ext cx="8208912" cy="37155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en-US" altLang="zh-CN" sz="2400" b="1" dirty="0" smtClean="0"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2400" b="1" dirty="0" smtClean="0">
                <a:ea typeface="楷体" panose="02010609060101010101" charset="-122"/>
                <a:cs typeface="楷体" panose="02010609060101010101" charset="-122"/>
              </a:rPr>
              <a:t>《浣溪沙》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是苏轼元丰五年（1082年）被贬黄州期间所作。词的</a:t>
            </a:r>
            <a:r>
              <a:rPr lang="zh-CN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上阕写景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，同时也烘托了自己被贬黄州的</a:t>
            </a:r>
            <a:r>
              <a:rPr lang="zh-CN" sz="2400" b="1" dirty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凄凉环境和悲凉心情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。暮雨萧萧，子规哀鸣，均是实写</a:t>
            </a:r>
            <a:r>
              <a:rPr lang="zh-CN" sz="2400" b="1" dirty="0" smtClean="0">
                <a:ea typeface="楷体" panose="02010609060101010101" charset="-122"/>
                <a:cs typeface="楷体" panose="02010609060101010101" charset="-122"/>
              </a:rPr>
              <a:t>。他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从眼前的“溪水西流”悟出：</a:t>
            </a:r>
            <a:r>
              <a:rPr lang="zh-CN" sz="2400" b="1" dirty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溪水尚能西流，难道人生就不能再重来吗?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于是</a:t>
            </a:r>
            <a:r>
              <a:rPr lang="zh-CN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下阕转入抒怀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，集中表现了他</a:t>
            </a:r>
            <a:r>
              <a:rPr lang="zh-CN" sz="2400" b="1" dirty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虽处困境，仍力求振作</a:t>
            </a:r>
            <a:r>
              <a:rPr lang="zh-CN" sz="2400" b="1" dirty="0" smtClean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精神</a:t>
            </a:r>
            <a:r>
              <a:rPr lang="zh-CN" sz="2400" b="1" dirty="0" smtClean="0"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 smtClean="0"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400" b="1" dirty="0"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 smtClean="0"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2400" b="1" dirty="0" smtClean="0">
                <a:ea typeface="楷体" panose="02010609060101010101" charset="-122"/>
                <a:cs typeface="楷体" panose="02010609060101010101" charset="-122"/>
              </a:rPr>
              <a:t>千百年来</a:t>
            </a:r>
            <a:r>
              <a:rPr lang="zh-CN" sz="2400" b="1" dirty="0">
                <a:ea typeface="楷体" panose="02010609060101010101" charset="-122"/>
                <a:cs typeface="楷体" panose="02010609060101010101" charset="-122"/>
              </a:rPr>
              <a:t>，这首词像他积极进取的人生观一样，不知给了多少身受挫折的人以生活下去的勇气和继续前行的信心，就是在今天，读了也让人倍受鼓舞。</a:t>
            </a:r>
            <a:endParaRPr lang="zh-CN" altLang="en-US" sz="2400" b="1" dirty="0"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395379" y="4453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赏析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8151" y="858102"/>
            <a:ext cx="2993729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" name="文本框 99"/>
          <p:cNvSpPr txBox="1"/>
          <p:nvPr/>
        </p:nvSpPr>
        <p:spPr>
          <a:xfrm>
            <a:off x="3584707" y="858102"/>
            <a:ext cx="5080000" cy="2376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采薇（节选）</a:t>
            </a:r>
            <a:endParaRPr 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/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昔我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往矣，杨柳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依依。</a:t>
            </a:r>
            <a:endParaRPr 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今我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来思，雨雪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霏霏。</a:t>
            </a:r>
            <a:endParaRPr 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行道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迟迟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载渴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载饥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伤悲，莫知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zh-CN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548" y="2946334"/>
            <a:ext cx="1482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薇：野豌豆</a:t>
            </a:r>
            <a:endParaRPr lang="zh-CN" altLang="zh-CN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593976" y="3860343"/>
            <a:ext cx="7848872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回想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当初出征时，杨柳依依随风吹；如今回来路途中，大雪纷纷满天飞。道路泥泞难行走，又渴又饥真劳累。满心伤感满腔悲。我的哀痛谁体会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！</a:t>
            </a:r>
            <a:endParaRPr 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567600" y="33640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567600" y="296410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951" y="477937"/>
            <a:ext cx="351070" cy="380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322892" y="424147"/>
            <a:ext cx="335134" cy="4723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4" y="36316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10" grpId="0" animBg="1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7820575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7452320" y="1203598"/>
            <a:ext cx="1035900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清平乐</a:t>
            </a:r>
            <a:endParaRPr lang="zh-CN" altLang="en-US" sz="60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黄庭坚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09717" y="785159"/>
            <a:ext cx="2619375" cy="3541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505644" y="584101"/>
            <a:ext cx="5372025" cy="39333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 u="sng" dirty="0" smtClean="0">
                <a:solidFill>
                  <a:srgbClr val="0000FF"/>
                </a:solidFill>
                <a:ea typeface="楷体" panose="02010609060101010101" charset="-122"/>
                <a:cs typeface="楷体" panose="02010609060101010101" charset="-122"/>
              </a:rPr>
              <a:t>黄庭坚</a:t>
            </a:r>
            <a:r>
              <a:rPr lang="en-US" altLang="zh-CN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(1045-1105)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，字鲁直，号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山谷道人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，又号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涪翁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，洪州分宁</a:t>
            </a:r>
            <a:r>
              <a:rPr lang="en-US" altLang="zh-CN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今江西修水</a:t>
            </a:r>
            <a:r>
              <a:rPr lang="en-US" altLang="zh-CN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人。所选是一首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悼春词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。词人少年得意，中进士，任校书</a:t>
            </a:r>
            <a:r>
              <a:rPr lang="zh-CN" altLang="en-US" sz="2400" b="1" dirty="0" smtClean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郎。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charset="-122"/>
                <a:cs typeface="楷体" panose="02010609060101010101" charset="-122"/>
              </a:rPr>
              <a:t>后因新党重新执政，作者政见偏于保守，晚年屡遭贬谪，死于西南荒僻的贬所。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这首词写于被贬之时，词人借伤春悼春来抒写暮年无为的感慨。</a:t>
            </a:r>
            <a:endParaRPr lang="zh-CN" altLang="en-US" sz="2400" b="1" dirty="0">
              <a:solidFill>
                <a:srgbClr val="FF0000"/>
              </a:solidFill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901194"/>
            <a:ext cx="5744537" cy="377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275856" y="1459686"/>
            <a:ext cx="576064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清平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乐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宋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黄庭坚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寂寞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行路。若有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去处，唤取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同住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踪迹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谁知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黄鹂。百啭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能解，因风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蔷薇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5744537" cy="377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275856" y="2139702"/>
            <a:ext cx="553213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春天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回到了哪里？寻不见它的踪迹只感苦闷寂寞。如果有人知道春天的消息，定要帮我呼唤它回来与我同住。</a:t>
            </a:r>
            <a:endParaRPr lang="zh-CN" altLang="en-US" sz="24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谁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也不知道春天的踪迹，只好去问一问黄鹂。然而黄鹂的婉转鸣声，谁又能懂呢？一阵风起它便随风飞过了盛开的蔷薇。</a:t>
            </a:r>
            <a:endParaRPr lang="zh-CN" altLang="en-US" sz="2400" b="1" dirty="0">
              <a:solidFill>
                <a:srgbClr val="00000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5681856" y="155399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03565" y="512117"/>
            <a:ext cx="3004259" cy="1614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555526"/>
            <a:ext cx="3086735" cy="150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" name="文本框 99"/>
          <p:cNvSpPr txBox="1"/>
          <p:nvPr/>
        </p:nvSpPr>
        <p:spPr>
          <a:xfrm>
            <a:off x="5157544" y="2071145"/>
            <a:ext cx="323088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我来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思，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雨雪霏霏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6964" y="2057430"/>
            <a:ext cx="328739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昔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我往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矣，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杨柳依依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676961" y="2689179"/>
            <a:ext cx="3679015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文本框 11"/>
          <p:cNvSpPr txBox="1"/>
          <p:nvPr/>
        </p:nvSpPr>
        <p:spPr>
          <a:xfrm>
            <a:off x="1313007" y="4187864"/>
            <a:ext cx="304296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行道迟迟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载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渴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载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饥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4788023" y="2617171"/>
            <a:ext cx="3586171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文本框 16"/>
          <p:cNvSpPr txBox="1"/>
          <p:nvPr/>
        </p:nvSpPr>
        <p:spPr>
          <a:xfrm>
            <a:off x="5364088" y="4172118"/>
            <a:ext cx="288032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心伤悲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莫知我哀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2700"/>
            <a:ext cx="9300931" cy="549403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1520" y="527650"/>
            <a:ext cx="6768752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送元二使安西</a:t>
            </a:r>
            <a:endParaRPr lang="zh-CN" altLang="en-US" sz="6600" b="1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7936" y="1334254"/>
            <a:ext cx="7704856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547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此诗是王维送朋友去西北边疆时作的诗，诗题又名“赠别”。它大约作于安史之乱前。这位姓元的友人是奉朝廷的使命前往安西的。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65928" y="686181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写作</a:t>
            </a:r>
            <a:r>
              <a:rPr lang="zh-CN" altLang="en-US" sz="3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endParaRPr lang="zh-CN" altLang="en-US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826" y="-3840"/>
            <a:ext cx="9157651" cy="5151179"/>
            <a:chOff x="-13652" y="-20538"/>
            <a:chExt cx="9157651" cy="5151179"/>
          </a:xfrm>
        </p:grpSpPr>
        <p:pic>
          <p:nvPicPr>
            <p:cNvPr id="9" name="Picture 2" descr="https://timgsa.baidu.com/timg?image&amp;quality=80&amp;size=b9999_10000&amp;sec=1575027199583&amp;di=46ed71f7bb1315061ae658923ad4211c&amp;imgtype=0&amp;src=http%3A%2F%2Fwww.whb.cn%2Fu%2Fcms%2Fwww%2F201808%2F31070935push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7" b="2387"/>
            <a:stretch>
              <a:fillRect/>
            </a:stretch>
          </p:blipFill>
          <p:spPr bwMode="auto">
            <a:xfrm>
              <a:off x="-13652" y="-20538"/>
              <a:ext cx="9157651" cy="5151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0" y="-1"/>
              <a:ext cx="9143999" cy="5130641"/>
            </a:xfrm>
            <a:prstGeom prst="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99"/>
          <p:cNvSpPr txBox="1"/>
          <p:nvPr/>
        </p:nvSpPr>
        <p:spPr>
          <a:xfrm>
            <a:off x="1835696" y="974617"/>
            <a:ext cx="576064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送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元二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2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安</a:t>
            </a:r>
            <a:r>
              <a:rPr lang="zh-CN" altLang="en-US" sz="32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西</a:t>
            </a:r>
            <a:endParaRPr lang="zh-CN" altLang="en-US" sz="32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[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唐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]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王</a:t>
            </a:r>
            <a:r>
              <a:rPr lang="zh-CN" altLang="en-US" sz="24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维</a:t>
            </a:r>
            <a:endParaRPr lang="zh-CN" altLang="en-US" sz="24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渭城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朝雨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浥</a:t>
            </a:r>
            <a:r>
              <a:rPr lang="zh-CN" altLang="en-US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轻尘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客舍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青青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</a:t>
            </a:r>
            <a:r>
              <a:rPr lang="zh-CN" altLang="en-US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色新。</a:t>
            </a:r>
            <a:endParaRPr lang="zh-CN" altLang="en-US" sz="28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劝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更尽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杯酒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西出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阳关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无故</a:t>
            </a:r>
            <a:r>
              <a:rPr lang="zh-CN" altLang="en-US" sz="2800" b="1" dirty="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endParaRPr lang="zh-CN" altLang="en-US" sz="2800" b="1" dirty="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443229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88" y="492157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111329" y="438367"/>
            <a:ext cx="335134" cy="4723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6826" y="-3840"/>
            <a:ext cx="9157651" cy="5151179"/>
            <a:chOff x="-13652" y="-20538"/>
            <a:chExt cx="9157651" cy="5151179"/>
          </a:xfrm>
        </p:grpSpPr>
        <p:pic>
          <p:nvPicPr>
            <p:cNvPr id="7" name="Picture 2" descr="https://timgsa.baidu.com/timg?image&amp;quality=80&amp;size=b9999_10000&amp;sec=1575027199583&amp;di=46ed71f7bb1315061ae658923ad4211c&amp;imgtype=0&amp;src=http%3A%2F%2Fwww.whb.cn%2Fu%2Fcms%2Fwww%2F201808%2F31070935push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7" b="2387"/>
            <a:stretch>
              <a:fillRect/>
            </a:stretch>
          </p:blipFill>
          <p:spPr bwMode="auto">
            <a:xfrm>
              <a:off x="-13652" y="-20538"/>
              <a:ext cx="9157651" cy="5151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0" y="-1"/>
              <a:ext cx="9143999" cy="5130641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99"/>
          <p:cNvSpPr txBox="1"/>
          <p:nvPr/>
        </p:nvSpPr>
        <p:spPr>
          <a:xfrm>
            <a:off x="503547" y="1275606"/>
            <a:ext cx="8136904" cy="2308324"/>
          </a:xfrm>
          <a:prstGeom prst="rect">
            <a:avLst/>
          </a:prstGeom>
          <a:solidFill>
            <a:schemeClr val="bg1">
              <a:alpha val="66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62547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渭城早晨一场春雨沾湿了轻尘，客舍周围青青的柳树格外清新。老朋友请你再干一杯饯别酒吧，出了阳关西路再也没有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老朋友。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32235" y="55552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endParaRPr lang="zh-CN" altLang="en-US" sz="3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142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8de06c46-664c-4acd-8bd2-8244ff6e04ff}"/>
  <p:tag name="KSO_WM_UNIT_TEXTBOXSTYLE_TEMPLATEID" val="3131185"/>
  <p:tag name="KSO_WM_UNIT_TEXTBOXSTYLE_TYPE" val="3"/>
</p:tagLst>
</file>

<file path=ppt/tags/tag2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0;为了演示发布的良好效果，请言简意赅的阐述您的观点。&#10;您的正文已经经简明扼要，字字珠玑，但信息却千丝万缕、错综复杂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15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fc63895a-b4f5-4741-b175-5f32e747205e}"/>
  <p:tag name="KSO_WM_UNIT_TEXTBOXSTYLE_TEMPLATEID" val="3132587"/>
  <p:tag name="KSO_WM_UNIT_TEXTBOXSTYLE_TYPE" val="8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3325</Words>
  <Application>WPS 演示</Application>
  <PresentationFormat>全屏显示(16:9)</PresentationFormat>
  <Paragraphs>219</Paragraphs>
  <Slides>44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微软雅黑</vt:lpstr>
      <vt:lpstr>Arial Unicode MS</vt:lpstr>
      <vt:lpstr>Calibri</vt:lpstr>
      <vt:lpstr>Segoe UI</vt:lpstr>
      <vt:lpstr>仿宋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HP-X23</cp:lastModifiedBy>
  <cp:revision>117</cp:revision>
  <dcterms:created xsi:type="dcterms:W3CDTF">2017-03-17T02:28:00Z</dcterms:created>
  <dcterms:modified xsi:type="dcterms:W3CDTF">2021-04-16T00:35:32Z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E67F6A2BB79146AAB695857B2EFA06FC</vt:lpwstr>
  </property>
</Properties>
</file>