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74" r:id="rId4"/>
    <p:sldId id="271" r:id="rId5"/>
    <p:sldId id="258" r:id="rId6"/>
    <p:sldId id="259" r:id="rId7"/>
    <p:sldId id="269" r:id="rId8"/>
    <p:sldId id="268" r:id="rId9"/>
    <p:sldId id="267" r:id="rId10"/>
    <p:sldId id="273" r:id="rId11"/>
    <p:sldId id="270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49" autoAdjust="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FE555-1EBF-4B0C-8A23-F6E49CA29800}" type="datetimeFigureOut">
              <a:rPr lang="zh-CN" altLang="en-US" smtClean="0"/>
              <a:pPr/>
              <a:t>2015/3/18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2DAE8-5258-4AA7-943B-8A805E1452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36873;&#20845;&#27169;&#20108;&#35270;&#39057;&#36164;&#26009;/0001.&#20248;&#37239;&#32593;-&#35199;&#28216;&#35760;%2001-0001.flv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&#36873;&#20845;&#27169;&#20108;&#35270;&#39057;&#36164;&#26009;/0001.&#20248;&#37239;&#32593;-&#35199;&#28216;&#35760;%2001-0002.fl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36873;&#20845;&#27169;&#20108;&#35270;&#39057;&#36164;&#26009;/%5b&#30005;&#24433;&#22825;&#22530;www.dygod.cn%5d&#40644;&#37329;&#32599;&#30424;.%5b&#20013;&#33521;&#21452;&#23383;.1024&#20998;&#36776;&#29575;%5dcd1.rmvb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选修</a:t>
            </a:r>
            <a:r>
              <a:rPr lang="en-US" altLang="zh-CN" sz="6000" b="1" dirty="0" smtClean="0">
                <a:solidFill>
                  <a:srgbClr val="FF0000"/>
                </a:solidFill>
              </a:rPr>
              <a:t>6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285852" y="1600200"/>
            <a:ext cx="7358114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6000" b="1" dirty="0" smtClean="0"/>
              <a:t> Module 2</a:t>
            </a:r>
          </a:p>
          <a:p>
            <a:endParaRPr lang="en-US" altLang="zh-CN" sz="6000" b="1" dirty="0" smtClean="0"/>
          </a:p>
          <a:p>
            <a:r>
              <a:rPr lang="en-US" altLang="zh-CN" sz="6500" b="1" dirty="0" smtClean="0"/>
              <a:t>writing</a:t>
            </a:r>
          </a:p>
          <a:p>
            <a:endParaRPr lang="en-US" altLang="zh-CN" sz="4800" b="1" dirty="0" smtClean="0"/>
          </a:p>
          <a:p>
            <a:r>
              <a:rPr lang="zh-CN" altLang="en-US" sz="4800" b="1" i="1" dirty="0" smtClean="0">
                <a:solidFill>
                  <a:srgbClr val="FF0000"/>
                </a:solidFill>
              </a:rPr>
              <a:t>绵阳市盐亭中学校：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许杰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00430" y="2500306"/>
            <a:ext cx="2500330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660033"/>
                </a:solidFill>
              </a:rPr>
              <a:t>  fantasy novel or  film.</a:t>
            </a:r>
            <a:endParaRPr lang="zh-CN" altLang="en-US" sz="3200" dirty="0">
              <a:solidFill>
                <a:srgbClr val="660033"/>
              </a:solidFill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3000364" y="1857364"/>
            <a:ext cx="985838" cy="84296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横卷形 4"/>
          <p:cNvSpPr/>
          <p:nvPr/>
        </p:nvSpPr>
        <p:spPr>
          <a:xfrm>
            <a:off x="857224" y="785794"/>
            <a:ext cx="3214710" cy="114300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1.Its writer or director.</a:t>
            </a:r>
          </a:p>
        </p:txBody>
      </p:sp>
      <p:sp>
        <p:nvSpPr>
          <p:cNvPr id="6" name="横卷形 5"/>
          <p:cNvSpPr/>
          <p:nvPr/>
        </p:nvSpPr>
        <p:spPr>
          <a:xfrm>
            <a:off x="357158" y="3714752"/>
            <a:ext cx="2286016" cy="10332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2.How it be created.</a:t>
            </a:r>
          </a:p>
        </p:txBody>
      </p:sp>
      <p:sp>
        <p:nvSpPr>
          <p:cNvPr id="7" name="横卷形 6"/>
          <p:cNvSpPr/>
          <p:nvPr/>
        </p:nvSpPr>
        <p:spPr>
          <a:xfrm>
            <a:off x="3357554" y="5286388"/>
            <a:ext cx="2571768" cy="10332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3.Its brief introduction.</a:t>
            </a:r>
          </a:p>
        </p:txBody>
      </p:sp>
      <p:sp>
        <p:nvSpPr>
          <p:cNvPr id="8" name="横卷形 7"/>
          <p:cNvSpPr/>
          <p:nvPr/>
        </p:nvSpPr>
        <p:spPr>
          <a:xfrm>
            <a:off x="6643702" y="3714752"/>
            <a:ext cx="2286016" cy="12144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4.Its popularity.</a:t>
            </a:r>
          </a:p>
        </p:txBody>
      </p:sp>
      <p:sp>
        <p:nvSpPr>
          <p:cNvPr id="9" name="横卷形 8"/>
          <p:cNvSpPr/>
          <p:nvPr/>
        </p:nvSpPr>
        <p:spPr>
          <a:xfrm>
            <a:off x="6286512" y="1285860"/>
            <a:ext cx="2571768" cy="135732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5.Your own opinion.</a:t>
            </a:r>
          </a:p>
        </p:txBody>
      </p:sp>
      <p:cxnSp>
        <p:nvCxnSpPr>
          <p:cNvPr id="11" name="直接箭头连接符 10"/>
          <p:cNvCxnSpPr>
            <a:endCxn id="2" idx="2"/>
          </p:cNvCxnSpPr>
          <p:nvPr/>
        </p:nvCxnSpPr>
        <p:spPr>
          <a:xfrm rot="5400000" flipH="1" flipV="1">
            <a:off x="2482438" y="3482581"/>
            <a:ext cx="1250167" cy="7858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rot="5400000">
            <a:off x="4537075" y="4607727"/>
            <a:ext cx="1427966" cy="21510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6000760" y="3429000"/>
            <a:ext cx="1643074" cy="35719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rot="5400000">
            <a:off x="5322099" y="1607331"/>
            <a:ext cx="1071570" cy="8572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爆炸形 2 30"/>
          <p:cNvSpPr/>
          <p:nvPr/>
        </p:nvSpPr>
        <p:spPr>
          <a:xfrm>
            <a:off x="0" y="0"/>
            <a:ext cx="1571604" cy="914400"/>
          </a:xfrm>
          <a:prstGeom prst="irregularSeal2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…</a:t>
            </a:r>
            <a:endParaRPr lang="zh-CN" altLang="en-US" dirty="0"/>
          </a:p>
        </p:txBody>
      </p:sp>
      <p:sp>
        <p:nvSpPr>
          <p:cNvPr id="32" name="爆炸形 2 31"/>
          <p:cNvSpPr/>
          <p:nvPr/>
        </p:nvSpPr>
        <p:spPr>
          <a:xfrm>
            <a:off x="2786050" y="0"/>
            <a:ext cx="2786082" cy="914400"/>
          </a:xfrm>
          <a:prstGeom prst="irregularSeal2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Name </a:t>
            </a:r>
            <a:endParaRPr lang="zh-CN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爆炸形 2 32"/>
          <p:cNvSpPr/>
          <p:nvPr/>
        </p:nvSpPr>
        <p:spPr>
          <a:xfrm>
            <a:off x="857224" y="0"/>
            <a:ext cx="2857520" cy="914400"/>
          </a:xfrm>
          <a:prstGeom prst="irregularSeal2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works</a:t>
            </a:r>
            <a:endParaRPr lang="zh-CN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214282" y="2643182"/>
            <a:ext cx="1357322" cy="969838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reason</a:t>
            </a:r>
            <a:endParaRPr lang="zh-CN" altLang="en-US" sz="3200" b="1" dirty="0"/>
          </a:p>
        </p:txBody>
      </p:sp>
      <p:sp>
        <p:nvSpPr>
          <p:cNvPr id="36" name="椭圆形标注 35"/>
          <p:cNvSpPr/>
          <p:nvPr/>
        </p:nvSpPr>
        <p:spPr>
          <a:xfrm rot="20439106">
            <a:off x="1933656" y="3136077"/>
            <a:ext cx="914400" cy="6126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…</a:t>
            </a:r>
            <a:endParaRPr lang="zh-CN" altLang="en-US" dirty="0"/>
          </a:p>
        </p:txBody>
      </p:sp>
      <p:sp>
        <p:nvSpPr>
          <p:cNvPr id="37" name="云形标注 36"/>
          <p:cNvSpPr/>
          <p:nvPr/>
        </p:nvSpPr>
        <p:spPr>
          <a:xfrm>
            <a:off x="5286380" y="4786322"/>
            <a:ext cx="914400" cy="61264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…</a:t>
            </a:r>
            <a:endParaRPr lang="zh-CN" altLang="en-US" dirty="0"/>
          </a:p>
        </p:txBody>
      </p:sp>
      <p:sp>
        <p:nvSpPr>
          <p:cNvPr id="38" name="线形标注 2 37"/>
          <p:cNvSpPr/>
          <p:nvPr/>
        </p:nvSpPr>
        <p:spPr>
          <a:xfrm>
            <a:off x="2071670" y="5929306"/>
            <a:ext cx="1357322" cy="928694"/>
          </a:xfrm>
          <a:prstGeom prst="borderCallout2">
            <a:avLst>
              <a:gd name="adj1" fmla="val -8247"/>
              <a:gd name="adj2" fmla="val 98152"/>
              <a:gd name="adj3" fmla="val -6660"/>
              <a:gd name="adj4" fmla="val 74606"/>
              <a:gd name="adj5" fmla="val -39956"/>
              <a:gd name="adj6" fmla="val 1011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</a:rPr>
              <a:t>Main idea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0" name="线形标注 1(带强调线) 39"/>
          <p:cNvSpPr/>
          <p:nvPr/>
        </p:nvSpPr>
        <p:spPr>
          <a:xfrm>
            <a:off x="3214678" y="4429132"/>
            <a:ext cx="1857388" cy="857256"/>
          </a:xfrm>
          <a:prstGeom prst="accentCallout1">
            <a:avLst>
              <a:gd name="adj1" fmla="val 103051"/>
              <a:gd name="adj2" fmla="val 10724"/>
              <a:gd name="adj3" fmla="val 108694"/>
              <a:gd name="adj4" fmla="val 311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storyline</a:t>
            </a:r>
            <a:endParaRPr lang="zh-CN" altLang="en-US" sz="3200" b="1" dirty="0"/>
          </a:p>
        </p:txBody>
      </p:sp>
      <p:sp>
        <p:nvSpPr>
          <p:cNvPr id="42" name="线形标注 2(带边框和强调线) 41"/>
          <p:cNvSpPr/>
          <p:nvPr/>
        </p:nvSpPr>
        <p:spPr>
          <a:xfrm>
            <a:off x="7358082" y="2857496"/>
            <a:ext cx="1785918" cy="898400"/>
          </a:xfrm>
          <a:prstGeom prst="accentBorderCallout2">
            <a:avLst>
              <a:gd name="adj1" fmla="val 17108"/>
              <a:gd name="adj2" fmla="val -1727"/>
              <a:gd name="adj3" fmla="val 18750"/>
              <a:gd name="adj4" fmla="val -16667"/>
              <a:gd name="adj5" fmla="val 109217"/>
              <a:gd name="adj6" fmla="val -24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Who like it.</a:t>
            </a:r>
            <a:endParaRPr lang="zh-CN" altLang="en-US" sz="3200" b="1" dirty="0"/>
          </a:p>
        </p:txBody>
      </p:sp>
      <p:sp>
        <p:nvSpPr>
          <p:cNvPr id="43" name="线形标注 1(无边框) 42"/>
          <p:cNvSpPr/>
          <p:nvPr/>
        </p:nvSpPr>
        <p:spPr>
          <a:xfrm>
            <a:off x="6929454" y="5857892"/>
            <a:ext cx="1850689" cy="718717"/>
          </a:xfrm>
          <a:prstGeom prst="callout1">
            <a:avLst>
              <a:gd name="adj1" fmla="val -3823"/>
              <a:gd name="adj2" fmla="val 93672"/>
              <a:gd name="adj3" fmla="val -150161"/>
              <a:gd name="adj4" fmla="val 453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</a:rPr>
              <a:t>reason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44" name="三十二角星 43"/>
          <p:cNvSpPr/>
          <p:nvPr/>
        </p:nvSpPr>
        <p:spPr>
          <a:xfrm>
            <a:off x="4572000" y="428604"/>
            <a:ext cx="3071834" cy="91440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Like or dislike</a:t>
            </a:r>
            <a:endParaRPr lang="zh-CN" altLang="en-US" sz="3600" dirty="0"/>
          </a:p>
        </p:txBody>
      </p:sp>
      <p:sp>
        <p:nvSpPr>
          <p:cNvPr id="45" name="三十二角星 44"/>
          <p:cNvSpPr/>
          <p:nvPr/>
        </p:nvSpPr>
        <p:spPr>
          <a:xfrm>
            <a:off x="6929454" y="285728"/>
            <a:ext cx="2500330" cy="91440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reason</a:t>
            </a:r>
            <a:endParaRPr lang="zh-CN" altLang="en-US" sz="3200" dirty="0"/>
          </a:p>
        </p:txBody>
      </p:sp>
      <p:sp>
        <p:nvSpPr>
          <p:cNvPr id="47" name="线形标注 2 46"/>
          <p:cNvSpPr/>
          <p:nvPr/>
        </p:nvSpPr>
        <p:spPr>
          <a:xfrm>
            <a:off x="6500826" y="5000636"/>
            <a:ext cx="2643174" cy="612648"/>
          </a:xfrm>
          <a:prstGeom prst="borderCallout2">
            <a:avLst>
              <a:gd name="adj1" fmla="val 1899"/>
              <a:gd name="adj2" fmla="val 53358"/>
              <a:gd name="adj3" fmla="val -2916"/>
              <a:gd name="adj4" fmla="val 85391"/>
              <a:gd name="adj5" fmla="val -48791"/>
              <a:gd name="adj6" fmla="val 878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</a:rPr>
              <a:t>achievements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8" name="双波形 47"/>
          <p:cNvSpPr/>
          <p:nvPr/>
        </p:nvSpPr>
        <p:spPr>
          <a:xfrm>
            <a:off x="428596" y="5000636"/>
            <a:ext cx="1643074" cy="914400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material</a:t>
            </a:r>
            <a:endParaRPr lang="zh-CN" altLang="en-US" sz="3200" b="1" dirty="0"/>
          </a:p>
        </p:txBody>
      </p:sp>
      <p:cxnSp>
        <p:nvCxnSpPr>
          <p:cNvPr id="50" name="直接箭头连接符 49"/>
          <p:cNvCxnSpPr>
            <a:stCxn id="6" idx="2"/>
          </p:cNvCxnSpPr>
          <p:nvPr/>
        </p:nvCxnSpPr>
        <p:spPr>
          <a:xfrm rot="16200000" flipH="1" flipV="1">
            <a:off x="987809" y="4702593"/>
            <a:ext cx="596085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70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770" decel="100000"/>
                                        <p:tgtEl>
                                          <p:spTgt spid="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9" dur="7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1" dur="7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7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770" decel="100000"/>
                                        <p:tgtEl>
                                          <p:spTgt spid="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7" dur="77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9" dur="77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77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770" decel="100000"/>
                                        <p:tgtEl>
                                          <p:spTgt spid="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2" dur="77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4" dur="77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7" grpId="1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28" y="5000636"/>
            <a:ext cx="70723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   盐亭中学：许杰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5852" y="2285992"/>
            <a:ext cx="685804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8800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THANK YOU</a:t>
            </a:r>
            <a:endParaRPr lang="zh-CN" altLang="en-US" sz="8800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285860"/>
            <a:ext cx="79296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hlinkClick r:id="rId3" action="ppaction://hlinkfile"/>
              </a:rPr>
              <a:t>选六模二视频资料</a:t>
            </a:r>
            <a:r>
              <a:rPr lang="en-US" altLang="zh-CN" sz="3200" dirty="0" smtClean="0">
                <a:solidFill>
                  <a:srgbClr val="000000"/>
                </a:solidFill>
                <a:hlinkClick r:id="rId3" action="ppaction://hlinkfile"/>
              </a:rPr>
              <a:t>\0001.</a:t>
            </a:r>
            <a:r>
              <a:rPr lang="zh-CN" altLang="en-US" sz="3200" dirty="0" smtClean="0">
                <a:solidFill>
                  <a:srgbClr val="000000"/>
                </a:solidFill>
                <a:hlinkClick r:id="rId3" action="ppaction://hlinkfile"/>
              </a:rPr>
              <a:t>优酷网</a:t>
            </a:r>
            <a:r>
              <a:rPr lang="en-US" altLang="zh-CN" sz="3200" dirty="0" smtClean="0">
                <a:solidFill>
                  <a:srgbClr val="000000"/>
                </a:solidFill>
                <a:hlinkClick r:id="rId3" action="ppaction://hlinkfile"/>
              </a:rPr>
              <a:t>-</a:t>
            </a:r>
            <a:r>
              <a:rPr lang="zh-CN" altLang="en-US" sz="3200" dirty="0" smtClean="0">
                <a:solidFill>
                  <a:srgbClr val="000000"/>
                </a:solidFill>
                <a:hlinkClick r:id="rId3" action="ppaction://hlinkfile"/>
              </a:rPr>
              <a:t>西游记 </a:t>
            </a:r>
            <a:r>
              <a:rPr lang="en-US" altLang="zh-CN" sz="3200" dirty="0" smtClean="0">
                <a:solidFill>
                  <a:srgbClr val="000000"/>
                </a:solidFill>
                <a:hlinkClick r:id="rId3" action="ppaction://hlinkfile"/>
              </a:rPr>
              <a:t>01-0001.flv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3571876"/>
            <a:ext cx="71438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hlinkClick r:id="rId4" action="ppaction://hlinkfile"/>
              </a:rPr>
              <a:t>选六模二视频资料</a:t>
            </a:r>
            <a:r>
              <a:rPr lang="en-US" altLang="zh-CN" sz="3200" dirty="0" smtClean="0">
                <a:hlinkClick r:id="rId4" action="ppaction://hlinkfile"/>
              </a:rPr>
              <a:t>\0001.</a:t>
            </a:r>
            <a:r>
              <a:rPr lang="zh-CN" altLang="en-US" sz="3200" dirty="0" smtClean="0">
                <a:hlinkClick r:id="rId4" action="ppaction://hlinkfile"/>
              </a:rPr>
              <a:t>优酷网</a:t>
            </a:r>
            <a:r>
              <a:rPr lang="en-US" altLang="zh-CN" sz="3200" dirty="0" smtClean="0">
                <a:hlinkClick r:id="rId4" action="ppaction://hlinkfile"/>
              </a:rPr>
              <a:t>-</a:t>
            </a:r>
            <a:r>
              <a:rPr lang="zh-CN" altLang="en-US" sz="3200" dirty="0" smtClean="0">
                <a:hlinkClick r:id="rId4" action="ppaction://hlinkfile"/>
              </a:rPr>
              <a:t>西游记 </a:t>
            </a:r>
            <a:r>
              <a:rPr lang="en-US" altLang="zh-CN" sz="3200" dirty="0" smtClean="0">
                <a:hlinkClick r:id="rId4" action="ppaction://hlinkfile"/>
              </a:rPr>
              <a:t>01-0002.flv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928794" y="500042"/>
            <a:ext cx="50212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Watch the following film.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428604"/>
            <a:ext cx="46405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Do you enjoy it ?</a:t>
            </a:r>
            <a:r>
              <a:rPr lang="en-US" altLang="zh-CN" sz="3600" dirty="0" smtClean="0">
                <a:solidFill>
                  <a:srgbClr val="FF0000"/>
                </a:solidFill>
              </a:rPr>
              <a:t>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643050"/>
            <a:ext cx="8929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Can you tell us what kind of film it is ? Say why.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V="1">
            <a:off x="214282" y="1866118"/>
            <a:ext cx="82153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hlinkClick r:id="rId3" action="ppaction://hlinkfile"/>
              </a:rPr>
              <a:t>选六模二视频资料</a:t>
            </a:r>
            <a:r>
              <a:rPr lang="en-US" altLang="zh-CN" sz="3600" b="1" dirty="0" smtClean="0">
                <a:hlinkClick r:id="rId3" action="ppaction://hlinkfile"/>
              </a:rPr>
              <a:t>\[</a:t>
            </a:r>
            <a:r>
              <a:rPr lang="zh-CN" altLang="en-US" sz="3600" b="1" dirty="0" smtClean="0">
                <a:hlinkClick r:id="rId3" action="ppaction://hlinkfile"/>
              </a:rPr>
              <a:t>电影天堂</a:t>
            </a:r>
            <a:r>
              <a:rPr lang="en-US" altLang="zh-CN" sz="3600" b="1" dirty="0" smtClean="0">
                <a:hlinkClick r:id="rId3" action="ppaction://hlinkfile"/>
              </a:rPr>
              <a:t>www.dygod.cn]</a:t>
            </a:r>
            <a:r>
              <a:rPr lang="zh-CN" altLang="en-US" sz="3600" b="1" dirty="0" smtClean="0">
                <a:hlinkClick r:id="rId3" action="ppaction://hlinkfile"/>
              </a:rPr>
              <a:t>黄金罗盘</a:t>
            </a:r>
            <a:r>
              <a:rPr lang="en-US" altLang="zh-CN" sz="3600" b="1" dirty="0" smtClean="0">
                <a:hlinkClick r:id="rId3" action="ppaction://hlinkfile"/>
              </a:rPr>
              <a:t>.[</a:t>
            </a:r>
            <a:r>
              <a:rPr lang="zh-CN" altLang="en-US" sz="3600" b="1" dirty="0" smtClean="0">
                <a:hlinkClick r:id="rId3" action="ppaction://hlinkfile"/>
              </a:rPr>
              <a:t>中英双字</a:t>
            </a:r>
            <a:r>
              <a:rPr lang="en-US" altLang="zh-CN" sz="3600" b="1" dirty="0" smtClean="0">
                <a:hlinkClick r:id="rId3" action="ppaction://hlinkfile"/>
              </a:rPr>
              <a:t>.1024</a:t>
            </a:r>
            <a:r>
              <a:rPr lang="zh-CN" altLang="en-US" sz="3600" b="1" dirty="0" smtClean="0">
                <a:hlinkClick r:id="rId3" action="ppaction://hlinkfile"/>
              </a:rPr>
              <a:t>分辨率</a:t>
            </a:r>
            <a:r>
              <a:rPr lang="en-US" altLang="zh-CN" sz="3600" b="1" dirty="0" smtClean="0">
                <a:hlinkClick r:id="rId3" action="ppaction://hlinkfile"/>
              </a:rPr>
              <a:t>]cd1.rmvb</a:t>
            </a:r>
            <a:endParaRPr lang="zh-CN" alt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285728"/>
            <a:ext cx="81439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Watch the segment of this film, and compare it with the film </a:t>
            </a:r>
            <a:r>
              <a:rPr lang="en-US" sz="3600" b="1" dirty="0" smtClean="0">
                <a:solidFill>
                  <a:srgbClr val="FF0000"/>
                </a:solidFill>
              </a:rPr>
              <a:t>Journey to the west.</a:t>
            </a:r>
          </a:p>
          <a:p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3643314"/>
            <a:ext cx="7358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Do you like Which film just now you watched ?and why?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500042"/>
            <a:ext cx="878687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/>
              <a:t>                   Discussion</a:t>
            </a:r>
          </a:p>
          <a:p>
            <a:r>
              <a:rPr lang="en-US" altLang="zh-CN" sz="4800" b="1" dirty="0" smtClean="0"/>
              <a:t>what are the words or phrases that you can use to describe a fantasy film or a novel?</a:t>
            </a:r>
          </a:p>
          <a:p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20" y="1357298"/>
            <a:ext cx="87154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    How to use the words or phrases to write a short passage to talk about a fantasy novel or a film?</a:t>
            </a:r>
          </a:p>
          <a:p>
            <a:r>
              <a:rPr lang="en-US" altLang="zh-CN" sz="3600" b="1" dirty="0" smtClean="0"/>
              <a:t>    If you don‘t </a:t>
            </a:r>
            <a:r>
              <a:rPr lang="en-US" altLang="zh-CN" sz="3600" b="1" dirty="0" err="1" smtClean="0"/>
              <a:t>know,please</a:t>
            </a:r>
            <a:r>
              <a:rPr lang="en-US" altLang="zh-CN" sz="3600" b="1" dirty="0" smtClean="0"/>
              <a:t> fill in the blanks to complete the </a:t>
            </a:r>
            <a:r>
              <a:rPr lang="en-US" altLang="zh-CN" sz="3600" b="1" dirty="0" err="1" smtClean="0"/>
              <a:t>passage.Then</a:t>
            </a:r>
            <a:r>
              <a:rPr lang="en-US" altLang="zh-CN" sz="3600" b="1" dirty="0" smtClean="0"/>
              <a:t> you will know how to do it.</a:t>
            </a:r>
            <a:endParaRPr lang="en-US" altLang="zh-CN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1571612"/>
            <a:ext cx="87154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000000"/>
                </a:solidFill>
              </a:rPr>
              <a:t>Do you know Harry Potter? It’s one of my </a:t>
            </a:r>
            <a:r>
              <a:rPr lang="zh-CN" altLang="en-US" sz="4000" dirty="0" smtClean="0">
                <a:solidFill>
                  <a:srgbClr val="000000"/>
                </a:solidFill>
              </a:rPr>
              <a:t>（               </a:t>
            </a:r>
            <a:r>
              <a:rPr lang="en-US" altLang="zh-CN" sz="4000" dirty="0" smtClean="0">
                <a:solidFill>
                  <a:srgbClr val="000000"/>
                </a:solidFill>
              </a:rPr>
              <a:t>) </a:t>
            </a:r>
            <a:r>
              <a:rPr lang="en-US" altLang="zh-CN" sz="4000" dirty="0" err="1" smtClean="0">
                <a:solidFill>
                  <a:srgbClr val="000000"/>
                </a:solidFill>
              </a:rPr>
              <a:t>sparetime</a:t>
            </a:r>
            <a:r>
              <a:rPr lang="en-US" altLang="zh-CN" sz="4000" dirty="0" smtClean="0">
                <a:solidFill>
                  <a:srgbClr val="000000"/>
                </a:solidFill>
              </a:rPr>
              <a:t> readings and it’s</a:t>
            </a:r>
            <a:r>
              <a:rPr lang="zh-CN" altLang="en-US" sz="4000" dirty="0" smtClean="0">
                <a:solidFill>
                  <a:srgbClr val="000000"/>
                </a:solidFill>
              </a:rPr>
              <a:t>（               </a:t>
            </a:r>
            <a:r>
              <a:rPr lang="en-US" altLang="zh-CN" sz="4000" dirty="0" smtClean="0">
                <a:solidFill>
                  <a:srgbClr val="000000"/>
                </a:solidFill>
              </a:rPr>
              <a:t>)by J. K. Rowling. She had the idea about Harry Potter </a:t>
            </a:r>
            <a:r>
              <a:rPr lang="zh-CN" altLang="en-US" sz="4000" dirty="0" smtClean="0">
                <a:solidFill>
                  <a:srgbClr val="000000"/>
                </a:solidFill>
              </a:rPr>
              <a:t>（       </a:t>
            </a:r>
            <a:r>
              <a:rPr lang="en-US" altLang="zh-CN" sz="4000" dirty="0" smtClean="0">
                <a:solidFill>
                  <a:srgbClr val="000000"/>
                </a:solidFill>
              </a:rPr>
              <a:t>)  she was on train, “Harry just walked(      ) my head.” She said later. She</a:t>
            </a:r>
            <a:r>
              <a:rPr lang="zh-CN" altLang="en-US" sz="4000" dirty="0" smtClean="0">
                <a:solidFill>
                  <a:srgbClr val="000000"/>
                </a:solidFill>
              </a:rPr>
              <a:t>（        ）</a:t>
            </a:r>
            <a:r>
              <a:rPr lang="en-US" altLang="zh-CN" sz="4000" dirty="0" smtClean="0">
                <a:solidFill>
                  <a:srgbClr val="000000"/>
                </a:solidFill>
              </a:rPr>
              <a:t>writing the first edition of Harry Potter the next day.</a:t>
            </a:r>
            <a:endParaRPr lang="en-US" altLang="zh-CN" sz="4000" dirty="0">
              <a:solidFill>
                <a:srgbClr val="0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0298" y="571480"/>
            <a:ext cx="43644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</a:rPr>
              <a:t>Fill in the blanks</a:t>
            </a:r>
            <a:r>
              <a:rPr lang="en-US" altLang="zh-CN" sz="4800" dirty="0" smtClean="0"/>
              <a:t>.</a:t>
            </a:r>
            <a:endParaRPr lang="zh-CN" altLang="en-US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214554"/>
            <a:ext cx="16668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857496"/>
            <a:ext cx="1343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3429000"/>
            <a:ext cx="10763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4071942"/>
            <a:ext cx="8286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8" y="4643446"/>
            <a:ext cx="12763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4290"/>
            <a:ext cx="857256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/>
              <a:t>Harry Potter is a </a:t>
            </a:r>
            <a:r>
              <a:rPr lang="zh-CN" altLang="en-US" sz="4400" b="1" dirty="0" smtClean="0"/>
              <a:t>（            </a:t>
            </a:r>
            <a:r>
              <a:rPr lang="en-US" altLang="zh-CN" sz="4400" b="1" dirty="0" smtClean="0"/>
              <a:t>)school student who wears glasses and has(       )parents, now he is 16 years old. He is very brave and</a:t>
            </a:r>
            <a:r>
              <a:rPr lang="zh-CN" altLang="en-US" sz="4400" b="1" dirty="0" smtClean="0"/>
              <a:t>（          ） </a:t>
            </a:r>
            <a:r>
              <a:rPr lang="en-US" altLang="zh-CN" sz="4400" b="1" dirty="0" smtClean="0"/>
              <a:t>by everyone because he is the only person who will not </a:t>
            </a:r>
            <a:r>
              <a:rPr lang="zh-CN" altLang="en-US" sz="4400" b="1" dirty="0" smtClean="0"/>
              <a:t>（     ） </a:t>
            </a:r>
            <a:r>
              <a:rPr lang="en-US" altLang="zh-CN" sz="4400" b="1" dirty="0" smtClean="0"/>
              <a:t>by devil. At school, he has two good </a:t>
            </a:r>
            <a:r>
              <a:rPr lang="zh-CN" altLang="en-US" sz="4400" b="1" dirty="0" smtClean="0"/>
              <a:t>（           ）</a:t>
            </a:r>
            <a:r>
              <a:rPr lang="en-US" altLang="zh-CN" sz="4400" b="1" dirty="0" smtClean="0"/>
              <a:t>, they are </a:t>
            </a:r>
            <a:r>
              <a:rPr lang="en-US" altLang="zh-CN" sz="4400" b="1" dirty="0" err="1" smtClean="0"/>
              <a:t>Rone</a:t>
            </a:r>
            <a:r>
              <a:rPr lang="en-US" altLang="zh-CN" sz="4400" b="1" dirty="0" smtClean="0"/>
              <a:t> and Henry.</a:t>
            </a:r>
          </a:p>
          <a:p>
            <a:endParaRPr lang="en-US" altLang="zh-C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290"/>
            <a:ext cx="15525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1571612"/>
            <a:ext cx="6286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2214554"/>
            <a:ext cx="1371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3643314"/>
            <a:ext cx="7143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4929198"/>
            <a:ext cx="14192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117693"/>
            <a:ext cx="871543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When read the book my first time, I felt very</a:t>
            </a:r>
            <a:r>
              <a:rPr lang="zh-CN" altLang="en-US" sz="3600" b="1" dirty="0" smtClean="0"/>
              <a:t>（          ）</a:t>
            </a:r>
            <a:r>
              <a:rPr lang="en-US" altLang="zh-CN" sz="3600" b="1" dirty="0" smtClean="0"/>
              <a:t>and interested. So I (         ) it again and again, each time I have different (           </a:t>
            </a:r>
            <a:r>
              <a:rPr lang="zh-CN" altLang="en-US" sz="3600" b="1" dirty="0" smtClean="0"/>
              <a:t>）</a:t>
            </a:r>
            <a:r>
              <a:rPr lang="en-US" altLang="zh-CN" sz="3600" b="1" dirty="0" smtClean="0"/>
              <a:t>,sometimes I even</a:t>
            </a:r>
            <a:r>
              <a:rPr lang="zh-CN" altLang="en-US" sz="3600" b="1" dirty="0" smtClean="0"/>
              <a:t>（        ） </a:t>
            </a:r>
            <a:r>
              <a:rPr lang="en-US" altLang="zh-CN" sz="3600" b="1" dirty="0" smtClean="0"/>
              <a:t>as if I’m one of Potter’s partners. Now there are five editions of Harry Potter published and they are very </a:t>
            </a:r>
            <a:r>
              <a:rPr lang="zh-CN" altLang="en-US" sz="3600" b="1" dirty="0" smtClean="0"/>
              <a:t>（          </a:t>
            </a:r>
            <a:r>
              <a:rPr lang="en-US" altLang="zh-CN" sz="3600" b="1" dirty="0" smtClean="0"/>
              <a:t>)with young students. </a:t>
            </a:r>
          </a:p>
          <a:p>
            <a:r>
              <a:rPr lang="en-US" altLang="zh-CN" sz="3600" b="1" dirty="0" smtClean="0"/>
              <a:t>Books about Harry Potter have</a:t>
            </a:r>
            <a:r>
              <a:rPr lang="zh-CN" altLang="en-US" sz="3600" b="1" dirty="0" smtClean="0"/>
              <a:t>（                  ）</a:t>
            </a:r>
            <a:r>
              <a:rPr lang="en-US" altLang="zh-CN" sz="3600" b="1" dirty="0" smtClean="0"/>
              <a:t>millions of copies all over the world. Do you </a:t>
            </a:r>
            <a:r>
              <a:rPr lang="zh-CN" altLang="en-US" sz="3600" b="1" dirty="0" smtClean="0"/>
              <a:t>（        ） </a:t>
            </a:r>
            <a:r>
              <a:rPr lang="en-US" altLang="zh-CN" sz="3600" b="1" dirty="0" smtClean="0"/>
              <a:t>Harry Potter? If you (           ) read the book yet, read it now </a:t>
            </a:r>
            <a:r>
              <a:rPr lang="zh-CN" altLang="en-US" sz="3600" b="1" dirty="0" smtClean="0"/>
              <a:t>（      ）</a:t>
            </a:r>
            <a:r>
              <a:rPr lang="en-US" altLang="zh-CN" sz="3600" b="1" dirty="0" smtClean="0"/>
              <a:t>you’ll find a wonderful world.</a:t>
            </a:r>
            <a:endParaRPr lang="en-US" altLang="zh-CN" sz="3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642918"/>
            <a:ext cx="13811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714356"/>
            <a:ext cx="10953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785926"/>
            <a:ext cx="16859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1714488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71670" y="3357562"/>
            <a:ext cx="15716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00892" y="4000504"/>
            <a:ext cx="8953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48" y="5072074"/>
            <a:ext cx="8286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29322" y="5072074"/>
            <a:ext cx="14859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00694" y="5572140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30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70" decel="100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70" decel="100000"/>
                                        <p:tgtEl>
                                          <p:spTgt spid="30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70" decel="100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770" decel="100000"/>
                                        <p:tgtEl>
                                          <p:spTgt spid="30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307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70" decel="100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770" decel="100000"/>
                                        <p:tgtEl>
                                          <p:spTgt spid="30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6" dur="77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486</Words>
  <Application>Microsoft Office PowerPoint</Application>
  <PresentationFormat>全屏显示(4:3)</PresentationFormat>
  <Paragraphs>46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选修6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30</cp:revision>
  <dcterms:created xsi:type="dcterms:W3CDTF">2015-03-17T13:10:29Z</dcterms:created>
  <dcterms:modified xsi:type="dcterms:W3CDTF">2015-03-18T08:36:05Z</dcterms:modified>
</cp:coreProperties>
</file>