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25"/>
  </p:notesMasterIdLst>
  <p:sldIdLst>
    <p:sldId id="1148" r:id="rId2"/>
    <p:sldId id="462" r:id="rId3"/>
    <p:sldId id="1242" r:id="rId4"/>
    <p:sldId id="1243" r:id="rId5"/>
    <p:sldId id="1172" r:id="rId6"/>
    <p:sldId id="1244" r:id="rId7"/>
    <p:sldId id="1245" r:id="rId8"/>
    <p:sldId id="1246" r:id="rId9"/>
    <p:sldId id="1248" r:id="rId10"/>
    <p:sldId id="1249" r:id="rId11"/>
    <p:sldId id="1250" r:id="rId12"/>
    <p:sldId id="1251" r:id="rId13"/>
    <p:sldId id="1206" r:id="rId14"/>
    <p:sldId id="1207" r:id="rId15"/>
    <p:sldId id="1252" r:id="rId16"/>
    <p:sldId id="1253" r:id="rId17"/>
    <p:sldId id="1254" r:id="rId18"/>
    <p:sldId id="1257" r:id="rId19"/>
    <p:sldId id="1255" r:id="rId20"/>
    <p:sldId id="1208" r:id="rId21"/>
    <p:sldId id="1209" r:id="rId22"/>
    <p:sldId id="1258" r:id="rId23"/>
    <p:sldId id="1256" r:id="rId24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26"/>
      <p:bold r:id="rId27"/>
    </p:embeddedFont>
    <p:embeddedFont>
      <p:font typeface="楷体" panose="02010609060101010101" pitchFamily="49" charset="-122"/>
      <p:regular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黑体" panose="02010609060101010101" pitchFamily="49" charset="-122"/>
      <p:regular r:id="rId33"/>
    </p:embeddedFont>
    <p:embeddedFont>
      <p:font typeface="幼圆" panose="02010509060101010101" pitchFamily="49" charset="-122"/>
      <p:regular r:id="rId34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9933"/>
    <a:srgbClr val="FFCC00"/>
    <a:srgbClr val="FFFFCC"/>
    <a:srgbClr val="FFFF99"/>
    <a:srgbClr val="FFCC99"/>
    <a:srgbClr val="FFCC66"/>
    <a:srgbClr val="7EB2E4"/>
    <a:srgbClr val="FFFFFF"/>
    <a:srgbClr val="005C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05" autoAdjust="0"/>
    <p:restoredTop sz="99221" autoAdjust="0"/>
  </p:normalViewPr>
  <p:slideViewPr>
    <p:cSldViewPr>
      <p:cViewPr>
        <p:scale>
          <a:sx n="80" d="100"/>
          <a:sy n="80" d="100"/>
        </p:scale>
        <p:origin x="-1050" y="-276"/>
      </p:cViewPr>
      <p:guideLst>
        <p:guide orient="horz" pos="121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2020/4/19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447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3783" y="87475"/>
            <a:ext cx="1026114" cy="489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2B3C5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ysClr val="windowText" lastClr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 userDrawn="1"/>
        </p:nvSpPr>
        <p:spPr>
          <a:xfrm>
            <a:off x="282705" y="77589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我是中国人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  <p:sldLayoutId id="2147483660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0" lvl="0" indent="0" algn="ctr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213" lvl="1" indent="-214313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5950" lvl="5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8850" lvl="6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1750" lvl="7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4650" lvl="8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14500" lvl="5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57400" lvl="6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00300" lvl="7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43200" lvl="8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&#38142;&#25509;2&#65306;&#21319;&#26071;&#20202;&#24335;.avi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notesSlide" Target="../notesSlides/notesSlide19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1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5" Type="http://schemas.openxmlformats.org/officeDocument/2006/relationships/image" Target="../media/image32.png"/><Relationship Id="rId10" Type="http://schemas.openxmlformats.org/officeDocument/2006/relationships/image" Target="../media/image35.png"/><Relationship Id="rId4" Type="http://schemas.microsoft.com/office/2007/relationships/hdphoto" Target="../media/hdphoto1.wdp"/><Relationship Id="rId9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817" y="1059582"/>
            <a:ext cx="3889226" cy="30454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5148064" y="1275606"/>
            <a:ext cx="3595900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</a:t>
            </a:r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首歌唱的是什么？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5242059" y="2408880"/>
            <a:ext cx="3074357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中国是我们的家。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361560" y="3316654"/>
            <a:ext cx="2810840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是中国人。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高枫-大中国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195736" y="43719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39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555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162808" y="699542"/>
            <a:ext cx="3571900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    我们国家有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56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个民族。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56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个民族，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56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朵花。</a:t>
            </a:r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067944" y="2355726"/>
            <a:ext cx="4143404" cy="200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你还知道图中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的哪个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小朋友是哪个民族的？你知道这个民族的哪些信息？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552" y="1012930"/>
            <a:ext cx="3109913" cy="318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16283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148064" y="411510"/>
            <a:ext cx="1428760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藏族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707904" y="1059582"/>
            <a:ext cx="4926372" cy="339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藏族服装的特点是长袖、宽腰、大襟。妇女冬穿长袖长袍，夏着无袖长袍，内穿各种颜色与花纹的衬衣，腰前系一块彩色花纹的围裙。藏族同胞特别喜爱“哈达”，把它看作是最珍贵的礼物。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46589"/>
            <a:ext cx="2685869" cy="377426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283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866450" y="233821"/>
            <a:ext cx="1000132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苗族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995936" y="1059582"/>
            <a:ext cx="4741160" cy="339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苗族男子多用布包头，身穿短衣裤，但苗族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妇女的穿戴普遍比较讲究，尤其是盛装，极为精美，花饰很多，有的裙子有四十多层，故名“百褶裙”。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苗族十分注重礼仪，客人来访，必杀鸡宰鸭盛情款待，若是远道来的贵客，苗族人习惯先请客人饮牛角酒。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856046"/>
            <a:ext cx="2838078" cy="361350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283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57158" y="627534"/>
            <a:ext cx="8429684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    不同民族的人民穿着不同的服饰，拥有不同的生活习俗，但大家都有一个共同的名字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中国人，都热爱自己的祖国。请你选择自己的民族或者其他民族学着老师的样子说一说。</a:t>
            </a:r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57158" y="2714626"/>
            <a:ext cx="8429684" cy="536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我是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族人，我是中国人。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57158" y="3500444"/>
            <a:ext cx="8429684" cy="536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族人，我是中国人。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283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85720" y="4076200"/>
            <a:ext cx="842968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    请大家看图片，除了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看到很多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小朋友，你还看到了什么？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1840" y="476200"/>
            <a:ext cx="3059584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16283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428728" y="2714626"/>
            <a:ext cx="3857652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    天安门在哪座城市？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3155" y="755876"/>
            <a:ext cx="3810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455503" y="3761418"/>
            <a:ext cx="3857652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天安门在北京市。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283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540689" y="538160"/>
            <a:ext cx="414340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天安门是什么样子的？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538160"/>
            <a:ext cx="3810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499992" y="1130653"/>
            <a:ext cx="3566200" cy="1090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天安门是（  ）的墙，（  ）的瓦。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54409" y="2453335"/>
            <a:ext cx="842968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天安门上插着很多（    ），挂着（      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274601" y="3085239"/>
            <a:ext cx="8429684" cy="164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天安门城楼上写着的两行字是“中华人民共和国万岁”“世界人民大团结万岁”。我们的祖国叫“中华人民共和国”，简称“中国”。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6084168" y="1131590"/>
            <a:ext cx="504056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4788024" y="1635646"/>
            <a:ext cx="504056" cy="536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635896" y="2461991"/>
            <a:ext cx="832785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红旗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5796136" y="2427734"/>
            <a:ext cx="1192825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红灯笼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283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699792" y="575215"/>
            <a:ext cx="842968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    五星红旗是什么样子的？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600" y="624806"/>
            <a:ext cx="1401763" cy="185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915816" y="1386736"/>
            <a:ext cx="5544616" cy="1090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红旗上有（  ）颗星，（  ）颗小星星围绕着（  ）颗大星星。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914287" y="3234777"/>
            <a:ext cx="5006930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你们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还在哪些地方见到过五星红旗？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5112060" y="1386736"/>
            <a:ext cx="57606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902602" y="1363710"/>
            <a:ext cx="576064" cy="536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4716016" y="1940734"/>
            <a:ext cx="576064" cy="536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283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71550"/>
            <a:ext cx="5066760" cy="30464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623979"/>
            <a:ext cx="5042572" cy="36724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827584" y="3911185"/>
            <a:ext cx="2108174" cy="770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effectLst>
                  <a:glow rad="1778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公园里</a:t>
            </a: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5436096" y="4063585"/>
            <a:ext cx="2108174" cy="770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effectLst>
                  <a:glow rad="1778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校园里</a:t>
            </a:r>
          </a:p>
        </p:txBody>
      </p:sp>
    </p:spTree>
    <p:extLst>
      <p:ext uri="{BB962C8B-B14F-4D97-AF65-F5344CB8AC3E}">
        <p14:creationId xmlns:p14="http://schemas.microsoft.com/office/powerpoint/2010/main" val="1808542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479630"/>
            <a:ext cx="4138216" cy="25542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83568" y="411510"/>
            <a:ext cx="7848872" cy="93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    下面请同学们全体起立，行注目礼。让我们一起感受一下天安门广场的升旗仪式。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2941531" y="4215934"/>
            <a:ext cx="307867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点击图片，观看视频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283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867529"/>
            <a:ext cx="7535342" cy="28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7" name="菱形 36"/>
          <p:cNvSpPr/>
          <p:nvPr/>
        </p:nvSpPr>
        <p:spPr>
          <a:xfrm>
            <a:off x="2411760" y="2279838"/>
            <a:ext cx="1050065" cy="874331"/>
          </a:xfrm>
          <a:prstGeom prst="diamond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altLang="zh-CN" sz="50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1"/>
          <p:cNvSpPr txBox="1"/>
          <p:nvPr/>
        </p:nvSpPr>
        <p:spPr>
          <a:xfrm>
            <a:off x="2483767" y="2255009"/>
            <a:ext cx="4752529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en-US" altLang="zh-CN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我是中国人</a:t>
            </a:r>
            <a:endParaRPr lang="zh-CN" altLang="en-US" sz="54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矩形 38"/>
          <p:cNvSpPr/>
          <p:nvPr/>
        </p:nvSpPr>
        <p:spPr>
          <a:xfrm flipH="1">
            <a:off x="273" y="123478"/>
            <a:ext cx="3203575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97342" y="123478"/>
            <a:ext cx="16466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语文  </a:t>
            </a: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年级  上册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文本框 14">
            <a:hlinkClick r:id="" action="ppaction://noaction"/>
          </p:cNvPr>
          <p:cNvSpPr txBox="1"/>
          <p:nvPr/>
        </p:nvSpPr>
        <p:spPr>
          <a:xfrm>
            <a:off x="7275010" y="4475896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960" y="1717267"/>
            <a:ext cx="4464496" cy="26064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533" y="1707654"/>
            <a:ext cx="3251388" cy="26064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95536" y="411510"/>
            <a:ext cx="8174142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    天安门是中国的象征，是我们国家代表性的建筑。你还知道我们国家有哪些代表性的建筑吗？</a:t>
            </a:r>
            <a:endParaRPr lang="zh-CN" altLang="en-US" sz="24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691680" y="4155926"/>
            <a:ext cx="1296144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effectLst>
                  <a:glow rad="1778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长城</a:t>
            </a:r>
            <a:endParaRPr lang="zh-CN" altLang="en-US" sz="3600" b="1" dirty="0">
              <a:solidFill>
                <a:srgbClr val="FF0000"/>
              </a:solidFill>
              <a:effectLst>
                <a:glow rad="177800">
                  <a:schemeClr val="bg1"/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5796136" y="4155926"/>
            <a:ext cx="1296144" cy="770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effectLst>
                  <a:glow rad="1778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故宫</a:t>
            </a:r>
            <a:endParaRPr lang="zh-CN" altLang="en-US" sz="3600" b="1" dirty="0">
              <a:solidFill>
                <a:srgbClr val="FF0000"/>
              </a:solidFill>
              <a:effectLst>
                <a:glow rad="177800">
                  <a:schemeClr val="bg1"/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283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259632" y="480148"/>
            <a:ext cx="6768752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跟着老师一起唱一唱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我们的祖国是花园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吧！</a:t>
            </a:r>
            <a:endParaRPr lang="zh-CN" altLang="en-US" sz="24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560205"/>
            <a:ext cx="3605762" cy="20230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儿童歌曲-我们的祖国是花园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393521" y="22669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83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64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95536" y="339502"/>
            <a:ext cx="8208912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    听老师来朗读下面这首儿歌，感受作为中国人的自豪之情吧！</a:t>
            </a:r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475656" y="1563638"/>
            <a:ext cx="2592288" cy="3306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我爱鲜花，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我爱白鸽，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我爱万里长城，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我爱长江黄河，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我是中国人，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我爱我的祖国。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794" b="100000" l="10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101675"/>
            <a:ext cx="1047750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07" b="100000" l="974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100794"/>
            <a:ext cx="1230065" cy="1138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015910"/>
            <a:ext cx="1690559" cy="1388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9550" y="2848454"/>
            <a:ext cx="2316380" cy="181152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5043" y="2848454"/>
            <a:ext cx="2531667" cy="181152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8041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"/>
          <p:cNvSpPr txBox="1"/>
          <p:nvPr/>
        </p:nvSpPr>
        <p:spPr>
          <a:xfrm>
            <a:off x="688814" y="1419622"/>
            <a:ext cx="7759065" cy="1105853"/>
          </a:xfrm>
          <a:prstGeom prst="rect">
            <a:avLst/>
          </a:prstGeom>
          <a:noFill/>
          <a:effectLst/>
        </p:spPr>
        <p:txBody>
          <a:bodyPr wrap="none" lIns="91422" tIns="45712" rIns="91422" bIns="45712" rtlCol="0">
            <a:spAutoFit/>
          </a:bodyPr>
          <a:lstStyle/>
          <a:p>
            <a:pPr algn="ctr" defTabSz="685324"/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6968065" y="1"/>
            <a:ext cx="1927121" cy="771551"/>
            <a:chOff x="6968256" y="-1"/>
            <a:chExt cx="1927372" cy="771551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9408" y="124932"/>
              <a:ext cx="1346220" cy="553738"/>
            </a:xfrm>
            <a:prstGeom prst="rect">
              <a:avLst/>
            </a:prstGeom>
          </p:spPr>
        </p:pic>
        <p:sp>
          <p:nvSpPr>
            <p:cNvPr id="11" name="文本框 35"/>
            <p:cNvSpPr txBox="1"/>
            <p:nvPr/>
          </p:nvSpPr>
          <p:spPr>
            <a:xfrm>
              <a:off x="7080056" y="509940"/>
              <a:ext cx="11498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 defTabSz="685324"/>
              <a:r>
                <a:rPr kumimoji="1" lang="en-US" altLang="zh-CN" sz="1100" dirty="0">
                  <a:solidFill>
                    <a:prstClr val="white">
                      <a:lumMod val="75000"/>
                    </a:prstClr>
                  </a:solidFill>
                </a:rPr>
                <a:t>QICAIKETANG</a:t>
              </a:r>
              <a:endParaRPr kumimoji="1" lang="zh-CN" altLang="en-US" sz="110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9"/>
          <p:cNvSpPr>
            <a:spLocks noChangeArrowheads="1"/>
          </p:cNvSpPr>
          <p:nvPr/>
        </p:nvSpPr>
        <p:spPr bwMode="auto">
          <a:xfrm>
            <a:off x="4714876" y="1060022"/>
            <a:ext cx="3571900" cy="339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    请大家仔细看看图中的小朋友，他们都是中国人吗？为什么他们穿的衣服不一样？</a:t>
            </a:r>
            <a:endParaRPr lang="en-US" altLang="zh-CN" sz="36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007" y="1060022"/>
            <a:ext cx="3858069" cy="39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" name="组合 3"/>
          <p:cNvGrpSpPr/>
          <p:nvPr/>
        </p:nvGrpSpPr>
        <p:grpSpPr>
          <a:xfrm>
            <a:off x="245773" y="353874"/>
            <a:ext cx="2165987" cy="561692"/>
            <a:chOff x="236194" y="411510"/>
            <a:chExt cx="2319582" cy="748922"/>
          </a:xfrm>
        </p:grpSpPr>
        <p:sp>
          <p:nvSpPr>
            <p:cNvPr id="5" name="文本框 14"/>
            <p:cNvSpPr txBox="1"/>
            <p:nvPr/>
          </p:nvSpPr>
          <p:spPr>
            <a:xfrm>
              <a:off x="624429" y="411510"/>
              <a:ext cx="1931347" cy="74892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194" y="464186"/>
              <a:ext cx="366861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9"/>
          <p:cNvSpPr>
            <a:spLocks noChangeArrowheads="1"/>
          </p:cNvSpPr>
          <p:nvPr/>
        </p:nvSpPr>
        <p:spPr bwMode="auto">
          <a:xfrm>
            <a:off x="4572000" y="642924"/>
            <a:ext cx="4429156" cy="4070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图中的小朋友都是中国人。每一个穿着特色服饰的小朋友代表着我们国家的一个民族。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个小朋友代表我们国家有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个民族。大家在一起学习和生活，是多么快乐啊！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1" y="627900"/>
            <a:ext cx="3858069" cy="39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973202"/>
            <a:ext cx="4972657" cy="369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63887" y="349954"/>
            <a:ext cx="4948217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一起说说汉族的传统节日吧！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9"/>
          <p:cNvSpPr>
            <a:spLocks noChangeArrowheads="1"/>
          </p:cNvSpPr>
          <p:nvPr/>
        </p:nvSpPr>
        <p:spPr bwMode="auto">
          <a:xfrm>
            <a:off x="323528" y="411510"/>
            <a:ext cx="4429156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你了解汉族吗？</a:t>
            </a:r>
            <a:endParaRPr lang="en-US" altLang="zh-CN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799966" y="3931207"/>
            <a:ext cx="1188132" cy="770404"/>
          </a:xfrm>
          <a:prstGeom prst="rect">
            <a:avLst/>
          </a:prstGeom>
          <a:noFill/>
          <a:ln>
            <a:noFill/>
          </a:ln>
          <a:effectLst>
            <a:glow rad="1905000">
              <a:schemeClr val="bg1">
                <a:alpha val="0"/>
              </a:schemeClr>
            </a:glow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effectLst>
                  <a:glow rad="1778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春节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963447"/>
            <a:ext cx="5488671" cy="369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793210" y="3794980"/>
            <a:ext cx="1728192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effectLst>
                  <a:glow rad="1778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元宵节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940" y="987574"/>
            <a:ext cx="5616623" cy="38988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785333" y="3917292"/>
            <a:ext cx="2080965" cy="770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effectLst>
                  <a:glow rad="1778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中秋节</a:t>
            </a:r>
            <a:endParaRPr lang="zh-CN" altLang="en-US" sz="3600" b="1" dirty="0">
              <a:solidFill>
                <a:srgbClr val="FF0000"/>
              </a:solidFill>
              <a:effectLst>
                <a:glow rad="177800">
                  <a:schemeClr val="bg1"/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283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1357304"/>
            <a:ext cx="5332836" cy="33746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86084" y="1357304"/>
            <a:ext cx="5361364" cy="35809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71472" y="2283718"/>
            <a:ext cx="1624264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蒙古族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 rot="20940013">
            <a:off x="4860032" y="4038004"/>
            <a:ext cx="2108174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effectLst>
                  <a:glow rad="1778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那达慕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4206066" y="411510"/>
            <a:ext cx="4948217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一起说说其他民族的传统节日吧！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9"/>
          <p:cNvSpPr>
            <a:spLocks noChangeArrowheads="1"/>
          </p:cNvSpPr>
          <p:nvPr/>
        </p:nvSpPr>
        <p:spPr bwMode="auto">
          <a:xfrm>
            <a:off x="323528" y="411510"/>
            <a:ext cx="4429156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你了解其他民族吗？</a:t>
            </a:r>
            <a:endParaRPr lang="en-US" altLang="zh-CN" sz="32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283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3688" y="708860"/>
            <a:ext cx="3960469" cy="29662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87824" y="1200793"/>
            <a:ext cx="4392516" cy="329709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23528" y="2962246"/>
            <a:ext cx="1071570" cy="770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傣族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255625" y="4043772"/>
            <a:ext cx="1856913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effectLst>
                  <a:glow rad="1778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泼水节</a:t>
            </a:r>
          </a:p>
        </p:txBody>
      </p:sp>
    </p:spTree>
    <p:extLst>
      <p:ext uri="{BB962C8B-B14F-4D97-AF65-F5344CB8AC3E}">
        <p14:creationId xmlns:p14="http://schemas.microsoft.com/office/powerpoint/2010/main" val="216283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712" y="699542"/>
            <a:ext cx="4407514" cy="29273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95530" y="1675335"/>
            <a:ext cx="3918849" cy="260653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93046" y="1774647"/>
            <a:ext cx="1071570" cy="770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彝族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771800" y="3939902"/>
            <a:ext cx="2105823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effectLst>
                  <a:glow rad="1778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火把节</a:t>
            </a:r>
          </a:p>
        </p:txBody>
      </p:sp>
    </p:spTree>
    <p:extLst>
      <p:ext uri="{BB962C8B-B14F-4D97-AF65-F5344CB8AC3E}">
        <p14:creationId xmlns:p14="http://schemas.microsoft.com/office/powerpoint/2010/main" val="216283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696" y="681721"/>
            <a:ext cx="4631636" cy="27789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3968" y="1635646"/>
            <a:ext cx="3778283" cy="26424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71472" y="1923678"/>
            <a:ext cx="1624264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哈尼族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366527" y="3700664"/>
            <a:ext cx="2232248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effectLst>
                  <a:glow rad="1778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扎勒特</a:t>
            </a:r>
          </a:p>
        </p:txBody>
      </p:sp>
    </p:spTree>
    <p:extLst>
      <p:ext uri="{BB962C8B-B14F-4D97-AF65-F5344CB8AC3E}">
        <p14:creationId xmlns:p14="http://schemas.microsoft.com/office/powerpoint/2010/main" val="216283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661</Words>
  <Application>Microsoft Office PowerPoint</Application>
  <PresentationFormat>全屏显示(16:9)</PresentationFormat>
  <Paragraphs>88</Paragraphs>
  <Slides>23</Slides>
  <Notes>20</Notes>
  <HiddenSlides>0</HiddenSlides>
  <MMClips>2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微软雅黑</vt:lpstr>
      <vt:lpstr>Times New Roman</vt:lpstr>
      <vt:lpstr>楷体</vt:lpstr>
      <vt:lpstr>Calibri</vt:lpstr>
      <vt:lpstr>Xingkai SC</vt:lpstr>
      <vt:lpstr>黑体</vt:lpstr>
      <vt:lpstr>幼圆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336</cp:revision>
  <dcterms:created xsi:type="dcterms:W3CDTF">2017-03-17T02:28:00Z</dcterms:created>
  <dcterms:modified xsi:type="dcterms:W3CDTF">2020-04-19T06:15:49Z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2052-10.1.0.7468</vt:lpwstr>
  </property>
</Properties>
</file>