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0" r:id="rId3"/>
    <p:sldId id="298" r:id="rId4"/>
    <p:sldId id="272" r:id="rId5"/>
    <p:sldId id="273" r:id="rId6"/>
    <p:sldId id="274" r:id="rId7"/>
    <p:sldId id="299" r:id="rId8"/>
    <p:sldId id="275" r:id="rId9"/>
    <p:sldId id="295" r:id="rId10"/>
    <p:sldId id="301" r:id="rId11"/>
    <p:sldId id="276" r:id="rId12"/>
    <p:sldId id="277" r:id="rId13"/>
    <p:sldId id="278" r:id="rId14"/>
    <p:sldId id="293" r:id="rId15"/>
    <p:sldId id="279" r:id="rId16"/>
    <p:sldId id="280" r:id="rId17"/>
    <p:sldId id="281" r:id="rId18"/>
    <p:sldId id="282" r:id="rId19"/>
    <p:sldId id="283" r:id="rId20"/>
    <p:sldId id="294" r:id="rId21"/>
    <p:sldId id="284" r:id="rId22"/>
    <p:sldId id="267" r:id="rId23"/>
    <p:sldId id="291" r:id="rId24"/>
    <p:sldId id="292" r:id="rId25"/>
    <p:sldId id="296" r:id="rId26"/>
    <p:sldId id="287" r:id="rId27"/>
    <p:sldId id="28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0.png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8.png"/><Relationship Id="rId1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slide" Target="slide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GIF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6" name="Picture 4" descr="3795628_225251069687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612576" y="1"/>
            <a:ext cx="97565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5307013"/>
            <a:ext cx="554355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9600" b="1" dirty="0">
                <a:ea typeface="楷体_GB2312" pitchFamily="49" charset="-122"/>
              </a:rPr>
              <a:t>动物王国</a:t>
            </a:r>
            <a:endParaRPr lang="zh-CN" sz="9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s1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l="4445" t="4649" r="4445" b="2373"/>
          <a:stretch>
            <a:fillRect/>
          </a:stretch>
        </p:blipFill>
        <p:spPr bwMode="auto">
          <a:xfrm>
            <a:off x="5486400" y="0"/>
            <a:ext cx="36576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066800" y="2743201"/>
            <a:ext cx="51054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de  wěi  b</a:t>
            </a:r>
            <a:r>
              <a:rPr lang="zh-CN" altLang="zh-CN" sz="2800" b="1" dirty="0">
                <a:latin typeface="宋体" panose="02010600030101010101" pitchFamily="2" charset="-122"/>
              </a:rPr>
              <a:t>ɑ</a:t>
            </a:r>
            <a:r>
              <a:rPr lang="zh-CN" altLang="zh-CN" sz="2800" b="1" dirty="0">
                <a:latin typeface="Times New Roman" panose="02020603050405020304" pitchFamily="18" charset="0"/>
              </a:rPr>
              <a:t> ch</a:t>
            </a:r>
            <a:r>
              <a:rPr lang="zh-CN" altLang="zh-CN" sz="2800" b="1" dirty="0">
                <a:latin typeface="宋体" panose="02010600030101010101" pitchFamily="2" charset="-122"/>
              </a:rPr>
              <a:t>á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r>
              <a:rPr lang="zh-CN" altLang="zh-CN" sz="2800" b="1" dirty="0">
                <a:latin typeface="宋体" panose="02010600030101010101" pitchFamily="2" charset="-122"/>
              </a:rPr>
              <a:t>ɡ</a:t>
            </a:r>
            <a:r>
              <a:rPr lang="zh-CN" altLang="zh-CN" sz="2800" dirty="0">
                <a:latin typeface="Times New Roman" panose="02020603050405020304" pitchFamily="18" charset="0"/>
              </a:rPr>
              <a:t> 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latin typeface="宋体" panose="02010600030101010101" pitchFamily="2" charset="-122"/>
              </a:rPr>
              <a:t>谁的尾巴</a:t>
            </a:r>
            <a:r>
              <a:rPr lang="zh-CN" sz="4800" b="1" dirty="0">
                <a:solidFill>
                  <a:srgbClr val="FF0066"/>
                </a:solidFill>
                <a:latin typeface="宋体" panose="02010600030101010101" pitchFamily="2" charset="-122"/>
              </a:rPr>
              <a:t>长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 ？</a:t>
            </a:r>
            <a:endParaRPr lang="zh-CN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143000" y="4495801"/>
            <a:ext cx="51816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</a:rPr>
              <a:t>hóu  zi   de  wěi  bɑ  ch</a:t>
            </a:r>
            <a:r>
              <a:rPr lang="zh-CN" altLang="zh-CN" sz="2800" b="1" dirty="0">
                <a:latin typeface="宋体" panose="02010600030101010101" pitchFamily="2" charset="-122"/>
              </a:rPr>
              <a:t>á</a:t>
            </a:r>
            <a:r>
              <a:rPr lang="zh-CN" altLang="zh-CN" sz="2800" b="1" dirty="0">
                <a:latin typeface="Times New Roman" panose="02020603050405020304" pitchFamily="18" charset="0"/>
              </a:rPr>
              <a:t>nɡ 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猴子</a:t>
            </a:r>
            <a:r>
              <a:rPr lang="zh-CN" sz="4800" b="1" dirty="0">
                <a:latin typeface="宋体" panose="02010600030101010101" pitchFamily="2" charset="-122"/>
              </a:rPr>
              <a:t>的尾巴</a:t>
            </a:r>
            <a:r>
              <a:rPr 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长 。</a:t>
            </a:r>
            <a:endParaRPr lang="zh-CN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兔子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3" y="188914"/>
            <a:ext cx="4284662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1700214"/>
            <a:ext cx="51054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 de  wěi  b</a:t>
            </a:r>
            <a:r>
              <a:rPr lang="zh-CN" altLang="zh-CN" sz="2800" b="1" dirty="0">
                <a:latin typeface="宋体" panose="02010600030101010101" pitchFamily="2" charset="-122"/>
              </a:rPr>
              <a:t>ɑ</a:t>
            </a:r>
            <a:r>
              <a:rPr lang="zh-CN" altLang="zh-CN" sz="2800" b="1" dirty="0">
                <a:latin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du</a:t>
            </a:r>
            <a:r>
              <a:rPr lang="zh-CN" altLang="zh-CN" sz="2800" b="1" dirty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latin typeface="宋体" panose="02010600030101010101" pitchFamily="2" charset="-122"/>
              </a:rPr>
              <a:t>谁的尾巴 </a:t>
            </a:r>
            <a:r>
              <a:rPr lang="zh-CN" sz="4800" b="1" dirty="0">
                <a:solidFill>
                  <a:srgbClr val="FF0066"/>
                </a:solidFill>
                <a:latin typeface="宋体" panose="02010600030101010101" pitchFamily="2" charset="-122"/>
              </a:rPr>
              <a:t>短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？</a:t>
            </a:r>
            <a:endParaRPr lang="zh-CN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50825" y="3933825"/>
            <a:ext cx="51816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Times New Roman" panose="02020603050405020304" pitchFamily="18" charset="0"/>
              </a:rPr>
              <a:t>ù</a:t>
            </a:r>
            <a:r>
              <a:rPr lang="zh-CN" altLang="en-US" sz="2800" b="1" dirty="0">
                <a:latin typeface="Times New Roman" panose="02020603050405020304" pitchFamily="18" charset="0"/>
              </a:rPr>
              <a:t>  zi   de  wěi  bɑ  du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en-US" sz="2800" b="1" dirty="0">
                <a:latin typeface="Times New Roman" panose="02020603050405020304" pitchFamily="18" charset="0"/>
              </a:rPr>
              <a:t>n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兔子</a:t>
            </a:r>
            <a:r>
              <a:rPr lang="zh-CN" altLang="en-US" sz="4800" b="1" dirty="0">
                <a:latin typeface="宋体" panose="02010600030101010101" pitchFamily="2" charset="-122"/>
              </a:rPr>
              <a:t>的尾巴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短 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699792" y="4509120"/>
            <a:ext cx="6183313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sōnɡ shǔ de  wěi b</a:t>
            </a:r>
            <a:r>
              <a:rPr lang="zh-CN" altLang="zh-CN" sz="2800" b="1" dirty="0">
                <a:latin typeface="Times New Roman" panose="02020603050405020304" pitchFamily="18" charset="0"/>
              </a:rPr>
              <a:t>ɑ</a:t>
            </a:r>
            <a:r>
              <a:rPr lang="zh-CN" altLang="zh-CN" sz="2400" b="1" dirty="0">
                <a:latin typeface="Times New Roman" panose="02020603050405020304" pitchFamily="18" charset="0"/>
              </a:rPr>
              <a:t>  h</a:t>
            </a:r>
            <a:r>
              <a:rPr lang="zh-CN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400" b="1" dirty="0">
                <a:latin typeface="Times New Roman" panose="02020603050405020304" pitchFamily="18" charset="0"/>
              </a:rPr>
              <a:t>o xi</a:t>
            </a:r>
            <a:r>
              <a:rPr lang="zh-CN" altLang="zh-CN" sz="2800" b="1" dirty="0">
                <a:latin typeface="宋体" panose="02010600030101010101" pitchFamily="2" charset="-122"/>
              </a:rPr>
              <a:t>à</a:t>
            </a:r>
            <a:r>
              <a:rPr lang="zh-CN" altLang="zh-CN" sz="2400" b="1" dirty="0">
                <a:latin typeface="Times New Roman" panose="02020603050405020304" pitchFamily="18" charset="0"/>
              </a:rPr>
              <a:t>nɡ yì  b</a:t>
            </a:r>
            <a:r>
              <a:rPr lang="zh-CN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400" b="1" dirty="0">
                <a:latin typeface="Times New Roman" panose="02020603050405020304" pitchFamily="18" charset="0"/>
              </a:rPr>
              <a:t>  s</a:t>
            </a:r>
            <a:r>
              <a:rPr lang="zh-CN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400" b="1" dirty="0">
                <a:latin typeface="Times New Roman" panose="02020603050405020304" pitchFamily="18" charset="0"/>
              </a:rPr>
              <a:t>n</a:t>
            </a:r>
            <a:endParaRPr lang="zh-CN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松 鼠的</a:t>
            </a:r>
            <a:r>
              <a:rPr lang="zh-CN" sz="3600" b="1" dirty="0">
                <a:latin typeface="宋体" panose="02010600030101010101" pitchFamily="2" charset="-122"/>
              </a:rPr>
              <a:t>尾巴 好像 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一把伞。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2" name="图片 21" descr="QQ图片2016112413244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9512" y="332656"/>
            <a:ext cx="3131840" cy="4096188"/>
          </a:xfrm>
          <a:prstGeom prst="rect">
            <a:avLst/>
          </a:prstGeom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2683024" y="3356992"/>
            <a:ext cx="6460976" cy="15481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de  wěi  bɑ h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o xi</a:t>
            </a:r>
            <a:r>
              <a:rPr lang="zh-CN" altLang="zh-CN" sz="2800" b="1" dirty="0">
                <a:latin typeface="宋体" panose="02010600030101010101" pitchFamily="2" charset="-122"/>
              </a:rPr>
              <a:t>à</a:t>
            </a:r>
            <a:r>
              <a:rPr lang="zh-CN" altLang="zh-CN" sz="2800" b="1" dirty="0">
                <a:latin typeface="Times New Roman" panose="02020603050405020304" pitchFamily="18" charset="0"/>
              </a:rPr>
              <a:t>nɡ  yì b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  s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000" b="1" dirty="0">
                <a:latin typeface="宋体" panose="02010600030101010101" pitchFamily="2" charset="-122"/>
              </a:rPr>
              <a:t>谁 的尾 巴 好 像 </a:t>
            </a:r>
            <a:r>
              <a:rPr lang="zh-CN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一把伞</a:t>
            </a:r>
            <a:r>
              <a:rPr lang="zh-CN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zh-CN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猴子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42000"/>
          </a:blip>
          <a:srcRect/>
          <a:stretch>
            <a:fillRect/>
          </a:stretch>
        </p:blipFill>
        <p:spPr bwMode="auto">
          <a:xfrm>
            <a:off x="6453188" y="1196977"/>
            <a:ext cx="2690812" cy="3451225"/>
          </a:xfrm>
          <a:prstGeom prst="rect">
            <a:avLst/>
          </a:prstGeom>
          <a:noFill/>
        </p:spPr>
      </p:pic>
      <p:pic>
        <p:nvPicPr>
          <p:cNvPr id="134147" name="Picture 3" descr="兔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8824" t="2620" r="5882" b="16229"/>
          <a:stretch>
            <a:fillRect/>
          </a:stretch>
        </p:blipFill>
        <p:spPr bwMode="auto">
          <a:xfrm>
            <a:off x="611188" y="2060574"/>
            <a:ext cx="3168650" cy="2185988"/>
          </a:xfrm>
          <a:prstGeom prst="rect">
            <a:avLst/>
          </a:prstGeom>
          <a:noFill/>
        </p:spPr>
      </p:pic>
      <p:pic>
        <p:nvPicPr>
          <p:cNvPr id="134148" name="Picture 4" descr="兔子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</a:blip>
          <a:srcRect/>
          <a:stretch>
            <a:fillRect/>
          </a:stretch>
        </p:blipFill>
        <p:spPr bwMode="auto">
          <a:xfrm>
            <a:off x="4067175" y="1412875"/>
            <a:ext cx="2520950" cy="3052763"/>
          </a:xfrm>
          <a:prstGeom prst="rect">
            <a:avLst/>
          </a:prstGeom>
          <a:noFill/>
        </p:spPr>
      </p:pic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2339975" y="5543550"/>
            <a:ext cx="699230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长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4249739" y="5537200"/>
            <a:ext cx="699230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短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6496050" y="5522913"/>
            <a:ext cx="2242922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像一把伞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4155" name="Text Box 11"/>
          <p:cNvSpPr txBox="1">
            <a:spLocks noChangeArrowheads="1"/>
          </p:cNvSpPr>
          <p:nvPr/>
        </p:nvSpPr>
        <p:spPr bwMode="auto">
          <a:xfrm>
            <a:off x="3790951" y="568325"/>
            <a:ext cx="1728358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6561F"/>
                </a:solidFill>
              </a:rPr>
              <a:t>连一连</a:t>
            </a:r>
            <a:endParaRPr lang="zh-CN" altLang="en-US" sz="4000" b="1">
              <a:solidFill>
                <a:srgbClr val="06561F"/>
              </a:solidFill>
            </a:endParaRPr>
          </a:p>
        </p:txBody>
      </p:sp>
      <p:sp>
        <p:nvSpPr>
          <p:cNvPr id="134156" name="Line 12"/>
          <p:cNvSpPr>
            <a:spLocks noChangeShapeType="1"/>
          </p:cNvSpPr>
          <p:nvPr/>
        </p:nvSpPr>
        <p:spPr bwMode="auto">
          <a:xfrm flipV="1">
            <a:off x="2627315" y="4076701"/>
            <a:ext cx="4249737" cy="1512888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7" name="Line 13"/>
          <p:cNvSpPr>
            <a:spLocks noChangeShapeType="1"/>
          </p:cNvSpPr>
          <p:nvPr/>
        </p:nvSpPr>
        <p:spPr bwMode="auto">
          <a:xfrm flipH="1" flipV="1">
            <a:off x="3203577" y="4365626"/>
            <a:ext cx="1368425" cy="1295400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8" name="Line 14"/>
          <p:cNvSpPr>
            <a:spLocks noChangeShapeType="1"/>
          </p:cNvSpPr>
          <p:nvPr/>
        </p:nvSpPr>
        <p:spPr bwMode="auto">
          <a:xfrm flipH="1" flipV="1">
            <a:off x="5580065" y="4221163"/>
            <a:ext cx="1512887" cy="1439862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7735888" y="1"/>
            <a:ext cx="1420582" cy="584775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087229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比尾巴</a:t>
            </a:r>
            <a:endParaRPr lang="zh-CN" altLang="en-US" sz="3200" b="1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/>
      <p:bldP spid="134153" grpId="0"/>
      <p:bldP spid="134154" grpId="0"/>
      <p:bldP spid="134156" grpId="0" animBg="1"/>
      <p:bldP spid="134157" grpId="0" animBg="1"/>
      <p:bldP spid="1341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62000" y="4057651"/>
            <a:ext cx="55118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猴  子</a:t>
            </a:r>
            <a:r>
              <a:rPr lang="zh-CN" sz="4400" b="1" dirty="0">
                <a:latin typeface="Times New Roman" panose="02020603050405020304" pitchFamily="18" charset="0"/>
              </a:rPr>
              <a:t>  的  尾  巴  长</a:t>
            </a:r>
            <a:r>
              <a:rPr 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684213" y="3573463"/>
            <a:ext cx="5334000" cy="646113"/>
            <a:chOff x="0" y="0"/>
            <a:chExt cx="3360" cy="407"/>
          </a:xfrm>
        </p:grpSpPr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2592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 dirty="0">
                  <a:latin typeface="Times New Roman" panose="02020603050405020304" pitchFamily="18" charset="0"/>
                </a:rPr>
                <a:t>h</a:t>
              </a:r>
              <a:r>
                <a:rPr lang="zh-CN" altLang="zh-CN" sz="3600" dirty="0">
                  <a:latin typeface="Times New Roman" panose="02020603050405020304"/>
                </a:rPr>
                <a:t>ó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u  zi    de  w</a:t>
              </a:r>
              <a:r>
                <a:rPr lang="zh-CN" altLang="zh-CN" sz="3600" dirty="0">
                  <a:latin typeface="宋体" panose="02010600030101010101" pitchFamily="2" charset="-122"/>
                </a:rPr>
                <a:t>ěi 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b</a:t>
              </a:r>
              <a:r>
                <a:rPr lang="zh-CN" altLang="zh-CN" sz="3600" dirty="0">
                  <a:latin typeface="宋体" panose="02010600030101010101" pitchFamily="2" charset="-122"/>
                </a:rPr>
                <a:t>ɑ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 </a:t>
              </a:r>
              <a:endParaRPr lang="zh-CN" altLang="zh-CN" sz="3600" dirty="0">
                <a:latin typeface="Times New Roman" panose="02020603050405020304" pitchFamily="18" charset="0"/>
              </a:endParaRPr>
            </a:p>
          </p:txBody>
        </p:sp>
        <p:sp>
          <p:nvSpPr>
            <p:cNvPr id="16389" name="Text Box 5"/>
            <p:cNvSpPr txBox="1">
              <a:spLocks noChangeArrowheads="1"/>
            </p:cNvSpPr>
            <p:nvPr/>
          </p:nvSpPr>
          <p:spPr bwMode="auto">
            <a:xfrm>
              <a:off x="2448" y="0"/>
              <a:ext cx="912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 dirty="0">
                  <a:latin typeface="Times New Roman" panose="02020603050405020304" pitchFamily="18" charset="0"/>
                </a:rPr>
                <a:t>ch</a:t>
              </a:r>
              <a:r>
                <a:rPr lang="zh-CN" altLang="zh-CN" sz="3600" dirty="0">
                  <a:latin typeface="+mn-ea"/>
                  <a:sym typeface="宋体" panose="02010600030101010101" pitchFamily="2" charset="-122"/>
                </a:rPr>
                <a:t>á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n</a:t>
              </a:r>
              <a:r>
                <a:rPr lang="zh-CN" altLang="zh-CN" sz="3600" dirty="0">
                  <a:latin typeface="宋体" panose="02010600030101010101" pitchFamily="2" charset="-122"/>
                </a:rPr>
                <a:t>ɡ</a:t>
              </a:r>
              <a:endParaRPr lang="zh-CN" altLang="zh-CN" sz="36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1190" y="5084764"/>
            <a:ext cx="5653087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兔  子</a:t>
            </a:r>
            <a:r>
              <a:rPr lang="zh-CN" sz="4400" b="1" dirty="0">
                <a:latin typeface="Times New Roman" panose="02020603050405020304" pitchFamily="18" charset="0"/>
              </a:rPr>
              <a:t>  的  尾  巴  短</a:t>
            </a:r>
            <a:r>
              <a:rPr 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684213" y="4652964"/>
            <a:ext cx="41148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t</a:t>
            </a:r>
            <a:r>
              <a:rPr lang="zh-CN" altLang="zh-CN" sz="3600">
                <a:latin typeface="Times New Roman" panose="02020603050405020304"/>
              </a:rPr>
              <a:t>ù</a:t>
            </a:r>
            <a:r>
              <a:rPr lang="zh-CN" altLang="zh-CN" sz="3600">
                <a:latin typeface="Times New Roman" panose="02020603050405020304" pitchFamily="18" charset="0"/>
              </a:rPr>
              <a:t>    zi    de  w</a:t>
            </a:r>
            <a:r>
              <a:rPr lang="zh-CN" altLang="zh-CN" sz="3600">
                <a:latin typeface="宋体" panose="02010600030101010101" pitchFamily="2" charset="-122"/>
              </a:rPr>
              <a:t>ěi </a:t>
            </a:r>
            <a:r>
              <a:rPr lang="zh-CN" altLang="zh-CN" sz="3600">
                <a:latin typeface="Times New Roman" panose="02020603050405020304" pitchFamily="18" charset="0"/>
              </a:rPr>
              <a:t>b</a:t>
            </a:r>
            <a:r>
              <a:rPr lang="zh-CN" altLang="zh-CN" sz="3600">
                <a:latin typeface="宋体" panose="02010600030101010101" pitchFamily="2" charset="-122"/>
              </a:rPr>
              <a:t>ɑ</a:t>
            </a:r>
            <a:r>
              <a:rPr lang="zh-CN" altLang="zh-CN" sz="3600">
                <a:latin typeface="Times New Roman" panose="02020603050405020304" pitchFamily="18" charset="0"/>
              </a:rPr>
              <a:t> </a:t>
            </a:r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799013" y="4652964"/>
            <a:ext cx="11430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du</a:t>
            </a:r>
            <a:r>
              <a:rPr lang="zh-CN" altLang="zh-CN" sz="3600">
                <a:latin typeface="宋体" panose="02010600030101010101" pitchFamily="2" charset="-122"/>
              </a:rPr>
              <a:t>ǎ</a:t>
            </a:r>
            <a:r>
              <a:rPr lang="zh-CN" altLang="zh-CN" sz="3600">
                <a:latin typeface="Times New Roman" panose="02020603050405020304" pitchFamily="18" charset="0"/>
              </a:rPr>
              <a:t>n</a:t>
            </a:r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95290" y="6096001"/>
            <a:ext cx="9101137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松  鼠</a:t>
            </a:r>
            <a:r>
              <a:rPr lang="zh-CN" sz="4400" b="1" dirty="0">
                <a:latin typeface="Times New Roman" panose="02020603050405020304" pitchFamily="18" charset="0"/>
              </a:rPr>
              <a:t>  的  尾  巴  好  像  一  把  伞</a:t>
            </a:r>
            <a:r>
              <a:rPr 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2" y="5667376"/>
            <a:ext cx="8964613" cy="1200215"/>
            <a:chOff x="0" y="0"/>
            <a:chExt cx="5664" cy="2753"/>
          </a:xfrm>
        </p:grpSpPr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2928" cy="148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>
                  <a:latin typeface="Times New Roman" panose="02020603050405020304" pitchFamily="18" charset="0"/>
                </a:rPr>
                <a:t>s</a:t>
              </a:r>
              <a:r>
                <a:rPr lang="zh-CN" altLang="zh-CN" sz="3600">
                  <a:latin typeface="宋体" panose="02010600030101010101" pitchFamily="2" charset="-122"/>
                </a:rPr>
                <a:t>ō</a:t>
              </a:r>
              <a:r>
                <a:rPr lang="zh-CN" altLang="zh-CN" sz="3600">
                  <a:latin typeface="Times New Roman" panose="02020603050405020304" pitchFamily="18" charset="0"/>
                </a:rPr>
                <a:t>n</a:t>
              </a:r>
              <a:r>
                <a:rPr lang="zh-CN" altLang="zh-CN" sz="3600">
                  <a:latin typeface="宋体" panose="02010600030101010101" pitchFamily="2" charset="-122"/>
                </a:rPr>
                <a:t>ɡ</a:t>
              </a:r>
              <a:r>
                <a:rPr lang="zh-CN" altLang="zh-CN" sz="3600">
                  <a:latin typeface="Times New Roman" panose="02020603050405020304" pitchFamily="18" charset="0"/>
                </a:rPr>
                <a:t> sh</a:t>
              </a:r>
              <a:r>
                <a:rPr lang="zh-CN" altLang="zh-CN" sz="3600">
                  <a:latin typeface="宋体" panose="02010600030101010101" pitchFamily="2" charset="-122"/>
                </a:rPr>
                <a:t>ǔ</a:t>
              </a:r>
              <a:r>
                <a:rPr lang="zh-CN" altLang="zh-CN" sz="3600">
                  <a:latin typeface="Times New Roman" panose="02020603050405020304" pitchFamily="18" charset="0"/>
                </a:rPr>
                <a:t>  de  w</a:t>
              </a:r>
              <a:r>
                <a:rPr lang="zh-CN" altLang="zh-CN" sz="3600">
                  <a:latin typeface="宋体" panose="02010600030101010101" pitchFamily="2" charset="-122"/>
                </a:rPr>
                <a:t>ěi </a:t>
              </a:r>
              <a:r>
                <a:rPr lang="zh-CN" altLang="zh-CN" sz="3600">
                  <a:latin typeface="Times New Roman" panose="02020603050405020304" pitchFamily="18" charset="0"/>
                </a:rPr>
                <a:t>b</a:t>
              </a:r>
              <a:r>
                <a:rPr lang="zh-CN" altLang="zh-CN" sz="3600">
                  <a:latin typeface="宋体" panose="02010600030101010101" pitchFamily="2" charset="-122"/>
                </a:rPr>
                <a:t>ɑ</a:t>
              </a:r>
              <a:r>
                <a:rPr lang="zh-CN" altLang="zh-CN" sz="3600">
                  <a:latin typeface="Times New Roman" panose="02020603050405020304" pitchFamily="18" charset="0"/>
                </a:rPr>
                <a:t> </a:t>
              </a:r>
              <a:endParaRPr lang="zh-CN" altLang="zh-CN" sz="3600">
                <a:latin typeface="Times New Roman" panose="02020603050405020304" pitchFamily="18" charset="0"/>
              </a:endParaRPr>
            </a:p>
          </p:txBody>
        </p:sp>
        <p:sp>
          <p:nvSpPr>
            <p:cNvPr id="16396" name="Text Box 12"/>
            <p:cNvSpPr txBox="1">
              <a:spLocks noChangeArrowheads="1"/>
            </p:cNvSpPr>
            <p:nvPr/>
          </p:nvSpPr>
          <p:spPr bwMode="auto">
            <a:xfrm>
              <a:off x="2976" y="0"/>
              <a:ext cx="2688" cy="275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just"/>
              <a:r>
                <a:rPr lang="zh-CN" altLang="zh-CN" sz="3600" dirty="0">
                  <a:latin typeface="Times New Roman" panose="02020603050405020304" pitchFamily="18" charset="0"/>
                </a:rPr>
                <a:t>h</a:t>
              </a:r>
              <a:r>
                <a:rPr lang="zh-CN" altLang="zh-CN" sz="3600" dirty="0">
                  <a:latin typeface="宋体" panose="02010600030101010101" pitchFamily="2" charset="-122"/>
                  <a:sym typeface="宋体" panose="02010600030101010101" pitchFamily="2" charset="-122"/>
                </a:rPr>
                <a:t>ǎ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o xi</a:t>
              </a:r>
              <a:r>
                <a:rPr lang="zh-CN" altLang="zh-CN" sz="3600" dirty="0">
                  <a:latin typeface="+mn-ea"/>
                  <a:sym typeface="宋体" panose="02010600030101010101" pitchFamily="2" charset="-122"/>
                </a:rPr>
                <a:t>à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n</a:t>
              </a:r>
              <a:r>
                <a:rPr lang="zh-CN" altLang="zh-CN" sz="3600" dirty="0">
                  <a:latin typeface="宋体" panose="02010600030101010101" pitchFamily="2" charset="-122"/>
                </a:rPr>
                <a:t>ɡ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 yì   b</a:t>
              </a:r>
              <a:r>
                <a:rPr lang="zh-CN" altLang="zh-CN" sz="3600" dirty="0">
                  <a:latin typeface="宋体" panose="02010600030101010101" pitchFamily="2" charset="-122"/>
                  <a:sym typeface="宋体" panose="02010600030101010101" pitchFamily="2" charset="-122"/>
                </a:rPr>
                <a:t>ǎ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  s</a:t>
              </a:r>
              <a:r>
                <a:rPr lang="zh-CN" altLang="zh-CN" sz="3600" dirty="0">
                  <a:latin typeface="宋体" panose="02010600030101010101" pitchFamily="2" charset="-122"/>
                  <a:sym typeface="宋体" panose="02010600030101010101" pitchFamily="2" charset="-122"/>
                </a:rPr>
                <a:t>ǎ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n</a:t>
              </a:r>
              <a:endParaRPr lang="zh-CN" altLang="zh-CN" sz="3600" dirty="0">
                <a:latin typeface="Times New Roman" panose="02020603050405020304" pitchFamily="18" charset="0"/>
              </a:endParaRPr>
            </a:p>
            <a:p>
              <a:pPr algn="just"/>
              <a:endParaRPr lang="zh-CN" altLang="zh-CN" sz="36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539750" y="3357564"/>
            <a:ext cx="8305800" cy="0"/>
          </a:xfrm>
          <a:prstGeom prst="line">
            <a:avLst/>
          </a:prstGeom>
          <a:noFill/>
          <a:ln w="9525" cmpd="sng">
            <a:solidFill>
              <a:schemeClr val="accent1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39750" y="1412876"/>
            <a:ext cx="49784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 的  尾  巴  短</a:t>
            </a:r>
            <a:r>
              <a:rPr 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3963988" y="2"/>
            <a:ext cx="156051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 dirty="0">
                <a:latin typeface="Times New Roman" panose="02020603050405020304" pitchFamily="18" charset="0"/>
              </a:rPr>
              <a:t>ch</a:t>
            </a:r>
            <a:r>
              <a:rPr lang="zh-CN" altLang="zh-CN" sz="3600" dirty="0">
                <a:latin typeface="+mn-ea"/>
                <a:sym typeface="宋体" panose="02010600030101010101" pitchFamily="2" charset="-122"/>
              </a:rPr>
              <a:t>á</a:t>
            </a:r>
            <a:r>
              <a:rPr lang="zh-CN" altLang="zh-CN" sz="3600" dirty="0">
                <a:latin typeface="Times New Roman" panose="02020603050405020304" pitchFamily="18" charset="0"/>
              </a:rPr>
              <a:t>n</a:t>
            </a:r>
            <a:r>
              <a:rPr lang="zh-CN" altLang="zh-CN" sz="3600" dirty="0">
                <a:latin typeface="宋体" panose="02010600030101010101" pitchFamily="2" charset="-122"/>
              </a:rPr>
              <a:t>ɡ</a:t>
            </a:r>
            <a:r>
              <a:rPr lang="zh-CN" altLang="zh-CN" sz="3600" dirty="0">
                <a:latin typeface="Times New Roman" panose="02020603050405020304" pitchFamily="18" charset="0"/>
              </a:rPr>
              <a:t> 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210050" y="958850"/>
            <a:ext cx="12319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du</a:t>
            </a:r>
            <a:r>
              <a:rPr lang="zh-CN" altLang="zh-CN" sz="3600">
                <a:latin typeface="宋体" panose="02010600030101010101" pitchFamily="2" charset="-122"/>
              </a:rPr>
              <a:t>ǎ</a:t>
            </a:r>
            <a:r>
              <a:rPr lang="zh-CN" altLang="zh-CN" sz="3600">
                <a:latin typeface="Times New Roman" panose="02020603050405020304" pitchFamily="18" charset="0"/>
              </a:rPr>
              <a:t>n</a:t>
            </a:r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292602" y="1922465"/>
            <a:ext cx="460057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zh-CN" sz="3600" dirty="0">
                <a:latin typeface="Times New Roman" panose="02020603050405020304" pitchFamily="18" charset="0"/>
              </a:rPr>
              <a:t>h</a:t>
            </a:r>
            <a:r>
              <a:rPr lang="zh-CN" altLang="zh-CN" sz="3600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Times New Roman" panose="02020603050405020304" pitchFamily="18" charset="0"/>
              </a:rPr>
              <a:t>o xi</a:t>
            </a:r>
            <a:r>
              <a:rPr lang="zh-CN" altLang="zh-CN" sz="3600" dirty="0">
                <a:latin typeface="+mn-ea"/>
                <a:sym typeface="宋体" panose="02010600030101010101" pitchFamily="2" charset="-122"/>
              </a:rPr>
              <a:t>à</a:t>
            </a:r>
            <a:r>
              <a:rPr lang="zh-CN" altLang="zh-CN" sz="3600" dirty="0">
                <a:latin typeface="Times New Roman" panose="02020603050405020304" pitchFamily="18" charset="0"/>
              </a:rPr>
              <a:t>n</a:t>
            </a:r>
            <a:r>
              <a:rPr lang="zh-CN" altLang="zh-CN" sz="3600" dirty="0">
                <a:latin typeface="宋体" panose="02010600030101010101" pitchFamily="2" charset="-122"/>
              </a:rPr>
              <a:t>ɡ</a:t>
            </a:r>
            <a:r>
              <a:rPr lang="zh-CN" altLang="zh-CN" sz="3600" dirty="0">
                <a:latin typeface="Times New Roman" panose="02020603050405020304" pitchFamily="18" charset="0"/>
              </a:rPr>
              <a:t>  yì   b</a:t>
            </a:r>
            <a:r>
              <a:rPr lang="zh-CN" altLang="zh-CN" sz="3600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Times New Roman" panose="02020603050405020304" pitchFamily="18" charset="0"/>
              </a:rPr>
              <a:t>  s</a:t>
            </a:r>
            <a:r>
              <a:rPr lang="zh-CN" altLang="zh-CN" sz="3600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Times New Roman" panose="02020603050405020304" pitchFamily="18" charset="0"/>
              </a:rPr>
              <a:t>n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algn="just"/>
            <a:endParaRPr lang="zh-CN" altLang="zh-CN" sz="3600" dirty="0">
              <a:latin typeface="Times New Roman" panose="02020603050405020304" pitchFamily="18" charset="0"/>
            </a:endParaRPr>
          </a:p>
        </p:txBody>
      </p:sp>
      <p:grpSp>
        <p:nvGrpSpPr>
          <p:cNvPr id="4" name="Group 18"/>
          <p:cNvGrpSpPr/>
          <p:nvPr/>
        </p:nvGrpSpPr>
        <p:grpSpPr bwMode="auto">
          <a:xfrm>
            <a:off x="250827" y="1"/>
            <a:ext cx="10080625" cy="3262312"/>
            <a:chOff x="0" y="0"/>
            <a:chExt cx="6350" cy="2055"/>
          </a:xfrm>
        </p:grpSpPr>
        <p:sp>
          <p:nvSpPr>
            <p:cNvPr id="16403" name="Text Box 19"/>
            <p:cNvSpPr txBox="1">
              <a:spLocks noChangeArrowheads="1"/>
            </p:cNvSpPr>
            <p:nvPr/>
          </p:nvSpPr>
          <p:spPr bwMode="auto">
            <a:xfrm>
              <a:off x="0" y="274"/>
              <a:ext cx="3311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sz="4400" b="1" dirty="0">
                  <a:latin typeface="Times New Roman" panose="02020603050405020304" pitchFamily="18" charset="0"/>
                </a:rPr>
                <a:t>谁  的  尾  巴  长</a:t>
              </a:r>
              <a:r>
                <a:rPr lang="zh-CN" sz="44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？</a:t>
              </a:r>
              <a:endParaRPr lang="zh-CN" sz="44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4" name="Text Box 20"/>
            <p:cNvSpPr txBox="1">
              <a:spLocks noChangeArrowheads="1"/>
            </p:cNvSpPr>
            <p:nvPr/>
          </p:nvSpPr>
          <p:spPr bwMode="auto">
            <a:xfrm>
              <a:off x="86" y="0"/>
              <a:ext cx="2278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>
                  <a:latin typeface="Times New Roman" panose="02020603050405020304" pitchFamily="18" charset="0"/>
                </a:rPr>
                <a:t>shu</a:t>
              </a:r>
              <a:r>
                <a:rPr lang="zh-CN" altLang="zh-CN" sz="3600">
                  <a:latin typeface="Times New Roman" panose="02020603050405020304"/>
                </a:rPr>
                <a:t>í</a:t>
              </a:r>
              <a:r>
                <a:rPr lang="zh-CN" altLang="zh-CN" sz="3600">
                  <a:latin typeface="Times New Roman" panose="02020603050405020304" pitchFamily="18" charset="0"/>
                </a:rPr>
                <a:t>  de  w</a:t>
              </a:r>
              <a:r>
                <a:rPr lang="zh-CN" altLang="zh-CN" sz="3600">
                  <a:latin typeface="宋体" panose="02010600030101010101" pitchFamily="2" charset="-122"/>
                </a:rPr>
                <a:t>ěi </a:t>
              </a:r>
              <a:r>
                <a:rPr lang="zh-CN" altLang="zh-CN" sz="3600">
                  <a:latin typeface="Times New Roman" panose="02020603050405020304" pitchFamily="18" charset="0"/>
                </a:rPr>
                <a:t>b</a:t>
              </a:r>
              <a:r>
                <a:rPr lang="zh-CN" altLang="zh-CN" sz="3600">
                  <a:latin typeface="宋体" panose="02010600030101010101" pitchFamily="2" charset="-122"/>
                </a:rPr>
                <a:t>ɑ</a:t>
              </a:r>
              <a:endParaRPr lang="zh-CN" altLang="zh-CN" sz="3600">
                <a:latin typeface="Times New Roman" panose="02020603050405020304" pitchFamily="18" charset="0"/>
              </a:endParaRPr>
            </a:p>
          </p:txBody>
        </p: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86" y="604"/>
              <a:ext cx="2278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 dirty="0">
                  <a:latin typeface="Times New Roman" panose="02020603050405020304" pitchFamily="18" charset="0"/>
                </a:rPr>
                <a:t>shu</a:t>
              </a:r>
              <a:r>
                <a:rPr lang="zh-CN" altLang="zh-CN" sz="3600" dirty="0">
                  <a:latin typeface="Times New Roman" panose="02020603050405020304"/>
                </a:rPr>
                <a:t>í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  de  w</a:t>
              </a:r>
              <a:r>
                <a:rPr lang="zh-CN" altLang="zh-CN" sz="3600" dirty="0">
                  <a:latin typeface="宋体" panose="02010600030101010101" pitchFamily="2" charset="-122"/>
                </a:rPr>
                <a:t>ěi 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b</a:t>
              </a:r>
              <a:r>
                <a:rPr lang="zh-CN" altLang="zh-CN" sz="3600" dirty="0">
                  <a:latin typeface="宋体" panose="02010600030101010101" pitchFamily="2" charset="-122"/>
                </a:rPr>
                <a:t>ɑ</a:t>
              </a:r>
              <a:endParaRPr lang="zh-CN" altLang="zh-CN" sz="3600" dirty="0">
                <a:latin typeface="Times New Roman" panose="02020603050405020304" pitchFamily="18" charset="0"/>
              </a:endParaRPr>
            </a:p>
          </p:txBody>
        </p:sp>
        <p:sp>
          <p:nvSpPr>
            <p:cNvPr id="16406" name="Text Box 22"/>
            <p:cNvSpPr txBox="1">
              <a:spLocks noChangeArrowheads="1"/>
            </p:cNvSpPr>
            <p:nvPr/>
          </p:nvSpPr>
          <p:spPr bwMode="auto">
            <a:xfrm>
              <a:off x="82" y="1209"/>
              <a:ext cx="2277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zh-CN" sz="3600" dirty="0">
                  <a:latin typeface="Times New Roman" panose="02020603050405020304" pitchFamily="18" charset="0"/>
                </a:rPr>
                <a:t>shu</a:t>
              </a:r>
              <a:r>
                <a:rPr lang="zh-CN" altLang="zh-CN" sz="3600" dirty="0">
                  <a:latin typeface="Times New Roman" panose="02020603050405020304"/>
                </a:rPr>
                <a:t>í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  de  w</a:t>
              </a:r>
              <a:r>
                <a:rPr lang="zh-CN" altLang="zh-CN" sz="3600" dirty="0">
                  <a:latin typeface="宋体" panose="02010600030101010101" pitchFamily="2" charset="-122"/>
                </a:rPr>
                <a:t>ěi </a:t>
              </a:r>
              <a:r>
                <a:rPr lang="zh-CN" altLang="zh-CN" sz="3600" dirty="0">
                  <a:latin typeface="Times New Roman" panose="02020603050405020304" pitchFamily="18" charset="0"/>
                </a:rPr>
                <a:t>b</a:t>
              </a:r>
              <a:r>
                <a:rPr lang="zh-CN" altLang="zh-CN" sz="3600" dirty="0">
                  <a:latin typeface="宋体" panose="02010600030101010101" pitchFamily="2" charset="-122"/>
                </a:rPr>
                <a:t>ɑ</a:t>
              </a:r>
              <a:endParaRPr lang="zh-CN" altLang="zh-CN" sz="3600" dirty="0">
                <a:latin typeface="Times New Roman" panose="02020603050405020304" pitchFamily="18" charset="0"/>
              </a:endParaRPr>
            </a:p>
          </p:txBody>
        </p:sp>
        <p:sp>
          <p:nvSpPr>
            <p:cNvPr id="16407" name="Text Box 23"/>
            <p:cNvSpPr txBox="1">
              <a:spLocks noChangeArrowheads="1"/>
            </p:cNvSpPr>
            <p:nvPr/>
          </p:nvSpPr>
          <p:spPr bwMode="auto">
            <a:xfrm>
              <a:off x="136" y="1570"/>
              <a:ext cx="6214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4400" dirty="0"/>
                <a:t>  </a:t>
              </a:r>
              <a:r>
                <a:rPr lang="zh-CN" sz="4400" b="1" dirty="0"/>
                <a:t>谁  的  尾  巴  好  像  一  把  伞</a:t>
              </a:r>
              <a:r>
                <a:rPr lang="zh-CN" sz="4400" dirty="0">
                  <a:solidFill>
                    <a:srgbClr val="FF0000"/>
                  </a:solidFill>
                </a:rPr>
                <a:t>？</a:t>
              </a:r>
              <a:endParaRPr lang="zh-CN" sz="4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latin typeface="Times New Roman" panose="02020603050405020304" pitchFamily="18" charset="0"/>
              </a:rPr>
              <a:t>？</a:t>
            </a:r>
            <a:endParaRPr lang="zh-CN" sz="4800">
              <a:latin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168400" y="1120776"/>
            <a:ext cx="43180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 的  尾  巴  弯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03350" y="3141664"/>
            <a:ext cx="7551738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400" b="1" dirty="0">
                <a:latin typeface="Times New Roman" panose="02020603050405020304" pitchFamily="18" charset="0"/>
              </a:rPr>
              <a:t>谁  的  尾  巴  最  好  看</a:t>
            </a:r>
            <a:r>
              <a:rPr lang="zh-CN" sz="4400" dirty="0">
                <a:latin typeface="Times New Roman" panose="02020603050405020304" pitchFamily="18" charset="0"/>
              </a:rPr>
              <a:t>  </a:t>
            </a:r>
            <a:endParaRPr lang="zh-CN" sz="4400" dirty="0"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295400" y="685800"/>
            <a:ext cx="43561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600">
                <a:latin typeface="Times New Roman" panose="02020603050405020304" pitchFamily="18" charset="0"/>
              </a:rPr>
              <a:t>shu</a:t>
            </a:r>
            <a:r>
              <a:rPr lang="zh-CN" altLang="zh-CN" sz="3600">
                <a:latin typeface="Times New Roman" panose="02020603050405020304"/>
              </a:rPr>
              <a:t>í</a:t>
            </a:r>
            <a:r>
              <a:rPr lang="zh-CN" altLang="zh-CN" sz="3600">
                <a:latin typeface="Times New Roman" panose="02020603050405020304" pitchFamily="18" charset="0"/>
              </a:rPr>
              <a:t>  de  w</a:t>
            </a:r>
            <a:r>
              <a:rPr lang="zh-CN" altLang="zh-CN" sz="3600">
                <a:latin typeface="宋体" panose="02010600030101010101" pitchFamily="2" charset="-122"/>
              </a:rPr>
              <a:t>ěi </a:t>
            </a:r>
            <a:r>
              <a:rPr lang="zh-CN" altLang="zh-CN" sz="3600">
                <a:latin typeface="Times New Roman" panose="02020603050405020304" pitchFamily="18" charset="0"/>
              </a:rPr>
              <a:t>b</a:t>
            </a:r>
            <a:r>
              <a:rPr lang="zh-CN" altLang="zh-CN" sz="3600">
                <a:latin typeface="宋体" panose="02010600030101010101" pitchFamily="2" charset="-122"/>
              </a:rPr>
              <a:t>ɑ wān</a:t>
            </a:r>
            <a:endParaRPr lang="zh-CN" altLang="zh-CN" sz="3600">
              <a:latin typeface="宋体" panose="02010600030101010101" pitchFamily="2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495800" y="685800"/>
            <a:ext cx="1371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 </a:t>
            </a:r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295400" y="1644651"/>
            <a:ext cx="43561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shu</a:t>
            </a:r>
            <a:r>
              <a:rPr lang="zh-CN" altLang="zh-CN" sz="3600">
                <a:latin typeface="Times New Roman" panose="02020603050405020304"/>
              </a:rPr>
              <a:t>í</a:t>
            </a:r>
            <a:r>
              <a:rPr lang="zh-CN" altLang="zh-CN" sz="3600">
                <a:latin typeface="Times New Roman" panose="02020603050405020304" pitchFamily="18" charset="0"/>
              </a:rPr>
              <a:t>  de  w</a:t>
            </a:r>
            <a:r>
              <a:rPr lang="zh-CN" altLang="zh-CN" sz="3600">
                <a:latin typeface="宋体" panose="02010600030101010101" pitchFamily="2" charset="-122"/>
              </a:rPr>
              <a:t>ěi </a:t>
            </a:r>
            <a:r>
              <a:rPr lang="zh-CN" altLang="zh-CN" sz="3600">
                <a:latin typeface="Times New Roman" panose="02020603050405020304" pitchFamily="18" charset="0"/>
              </a:rPr>
              <a:t>b</a:t>
            </a:r>
            <a:r>
              <a:rPr lang="zh-CN" altLang="zh-CN" sz="3600">
                <a:latin typeface="宋体" panose="02010600030101010101" pitchFamily="2" charset="-122"/>
              </a:rPr>
              <a:t>ɑ </a:t>
            </a:r>
            <a:r>
              <a:rPr lang="zh-CN" altLang="zh-CN" sz="3200"/>
              <a:t>bi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3200"/>
              <a:t>n</a:t>
            </a:r>
            <a:endParaRPr lang="zh-CN" altLang="zh-CN" sz="320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295400" y="2635251"/>
            <a:ext cx="651668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600">
                <a:latin typeface="Times New Roman" panose="02020603050405020304" pitchFamily="18" charset="0"/>
              </a:rPr>
              <a:t>shu</a:t>
            </a:r>
            <a:r>
              <a:rPr lang="zh-CN" altLang="zh-CN" sz="3600">
                <a:latin typeface="Times New Roman" panose="02020603050405020304"/>
              </a:rPr>
              <a:t>í</a:t>
            </a:r>
            <a:r>
              <a:rPr lang="zh-CN" altLang="zh-CN" sz="3600">
                <a:latin typeface="Times New Roman" panose="02020603050405020304" pitchFamily="18" charset="0"/>
              </a:rPr>
              <a:t>  de  w</a:t>
            </a:r>
            <a:r>
              <a:rPr lang="zh-CN" altLang="zh-CN" sz="3600">
                <a:latin typeface="宋体" panose="02010600030101010101" pitchFamily="2" charset="-122"/>
              </a:rPr>
              <a:t>ěi </a:t>
            </a:r>
            <a:r>
              <a:rPr lang="zh-CN" altLang="zh-CN" sz="3600">
                <a:latin typeface="Times New Roman" panose="02020603050405020304" pitchFamily="18" charset="0"/>
              </a:rPr>
              <a:t>b</a:t>
            </a:r>
            <a:r>
              <a:rPr lang="zh-CN" altLang="zh-CN" sz="3600">
                <a:latin typeface="宋体" panose="02010600030101010101" pitchFamily="2" charset="-122"/>
              </a:rPr>
              <a:t>ɑ zuì hǎo kàn</a:t>
            </a:r>
            <a:endParaRPr lang="zh-CN" altLang="zh-CN" sz="3600">
              <a:latin typeface="宋体" panose="02010600030101010101" pitchFamily="2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latin typeface="Times New Roman" panose="02020603050405020304" pitchFamily="18" charset="0"/>
              </a:rPr>
              <a:t>？</a:t>
            </a:r>
            <a:endParaRPr lang="zh-CN" sz="4800">
              <a:latin typeface="Times New Roman" panose="02020603050405020304" pitchFamily="18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latin typeface="Times New Roman" panose="02020603050405020304" pitchFamily="18" charset="0"/>
              </a:rPr>
              <a:t>？</a:t>
            </a:r>
            <a:endParaRPr lang="zh-CN" sz="4800">
              <a:latin typeface="Times New Roman" panose="02020603050405020304" pitchFamily="18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latin typeface="Times New Roman" panose="02020603050405020304" pitchFamily="18" charset="0"/>
              </a:rPr>
              <a:t>？</a:t>
            </a:r>
            <a:endParaRPr lang="zh-CN" sz="4800">
              <a:latin typeface="Times New Roman" panose="02020603050405020304" pitchFamily="18" charset="0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5334002" y="1143002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371600" y="2057401"/>
            <a:ext cx="41148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 的  尾  巴  扁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latin typeface="Times New Roman" panose="02020603050405020304" pitchFamily="18" charset="0"/>
              </a:rPr>
              <a:t>？</a:t>
            </a:r>
            <a:endParaRPr lang="zh-CN" sz="4800">
              <a:latin typeface="Times New Roman" panose="02020603050405020304" pitchFamily="18" charset="0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5257800" y="2057401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7019927" y="3068639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836940" y="2743200"/>
            <a:ext cx="2616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zh-CN" sz="2400">
                <a:latin typeface="Times New Roman" panose="02020603050405020304" pitchFamily="18" charset="0"/>
              </a:rPr>
              <a:t> </a:t>
            </a:r>
            <a:endParaRPr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31" name="Picture 12" descr="pic_2274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3933056"/>
            <a:ext cx="2017712" cy="1944688"/>
          </a:xfrm>
          <a:prstGeom prst="rect">
            <a:avLst/>
          </a:prstGeom>
          <a:noFill/>
        </p:spPr>
      </p:pic>
      <p:pic>
        <p:nvPicPr>
          <p:cNvPr id="34" name="Picture 15" descr="pic_2274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6" y="4149080"/>
            <a:ext cx="1800225" cy="1657350"/>
          </a:xfrm>
          <a:prstGeom prst="rect">
            <a:avLst/>
          </a:prstGeom>
          <a:noFill/>
        </p:spPr>
      </p:pic>
      <p:pic>
        <p:nvPicPr>
          <p:cNvPr id="37" name="Picture 18" descr="pic_2274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93096"/>
            <a:ext cx="1881188" cy="1727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0825" y="2349501"/>
            <a:ext cx="5181600" cy="17266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de  wěi b</a:t>
            </a:r>
            <a:r>
              <a:rPr lang="zh-CN" altLang="zh-CN" sz="2800" b="1" dirty="0">
                <a:latin typeface="宋体" panose="02010600030101010101" pitchFamily="2" charset="-122"/>
              </a:rPr>
              <a:t>ɑ</a:t>
            </a:r>
            <a:r>
              <a:rPr lang="zh-CN" altLang="zh-CN" sz="2800" b="1" dirty="0">
                <a:latin typeface="Times New Roman" panose="02020603050405020304" pitchFamily="18" charset="0"/>
              </a:rPr>
              <a:t>   w</a:t>
            </a:r>
            <a:r>
              <a:rPr lang="zh-CN" altLang="zh-CN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ā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latin typeface="Times New Roman" panose="02020603050405020304" pitchFamily="18" charset="0"/>
              </a:rPr>
              <a:t>谁的尾巴</a:t>
            </a:r>
            <a:r>
              <a:rPr 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弯</a:t>
            </a:r>
            <a:r>
              <a:rPr lang="zh-CN" sz="4800" b="1" dirty="0">
                <a:latin typeface="Times New Roman" panose="02020603050405020304" pitchFamily="18" charset="0"/>
              </a:rPr>
              <a:t>？</a:t>
            </a:r>
            <a:endParaRPr lang="zh-CN" sz="4800" b="1" dirty="0"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sz="4800" dirty="0">
                <a:latin typeface="Times New Roman" panose="02020603050405020304" pitchFamily="18" charset="0"/>
              </a:rPr>
              <a:t>                 </a:t>
            </a:r>
            <a:endParaRPr lang="zh-CN" sz="4800" dirty="0">
              <a:latin typeface="Times New Roman" panose="02020603050405020304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7" y="4292600"/>
            <a:ext cx="6183313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gōnɡ jī   de  wěi b</a:t>
            </a:r>
            <a:r>
              <a:rPr lang="zh-CN" altLang="zh-CN" sz="2800" b="1" dirty="0">
                <a:latin typeface="Times New Roman" panose="02020603050405020304" pitchFamily="18" charset="0"/>
              </a:rPr>
              <a:t>ɑ</a:t>
            </a:r>
            <a:r>
              <a:rPr lang="zh-CN" altLang="zh-CN" sz="2400" b="1" dirty="0">
                <a:latin typeface="Times New Roman" panose="02020603050405020304" pitchFamily="18" charset="0"/>
              </a:rPr>
              <a:t> w</a:t>
            </a:r>
            <a:r>
              <a:rPr lang="zh-CN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ā</a:t>
            </a:r>
            <a:r>
              <a:rPr lang="zh-CN" altLang="zh-CN" sz="2400" b="1" dirty="0">
                <a:latin typeface="Times New Roman" panose="02020603050405020304" pitchFamily="18" charset="0"/>
              </a:rPr>
              <a:t>n</a:t>
            </a:r>
            <a:endParaRPr lang="zh-CN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公鸡 </a:t>
            </a:r>
            <a:r>
              <a:rPr lang="zh-CN" sz="3600" b="1" dirty="0">
                <a:latin typeface="宋体" panose="02010600030101010101" pitchFamily="2" charset="-122"/>
              </a:rPr>
              <a:t>的尾巴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弯。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 descr="QQ图片2016112412350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10411" y="0"/>
            <a:ext cx="3433589" cy="420597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鸭子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" y="0"/>
            <a:ext cx="4716463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643438" y="2349501"/>
            <a:ext cx="51054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 de  wěi  b</a:t>
            </a:r>
            <a:r>
              <a:rPr lang="zh-CN" altLang="zh-CN" sz="2800" b="1" dirty="0">
                <a:latin typeface="宋体" panose="02010600030101010101" pitchFamily="2" charset="-122"/>
              </a:rPr>
              <a:t>ɑ</a:t>
            </a:r>
            <a:r>
              <a:rPr lang="zh-CN" altLang="zh-CN" sz="2800" b="1" dirty="0">
                <a:latin typeface="Times New Roman" panose="02020603050405020304" pitchFamily="18" charset="0"/>
              </a:rPr>
              <a:t>   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bi</a:t>
            </a:r>
            <a:r>
              <a:rPr lang="zh-CN" altLang="zh-CN" sz="2800" b="1" dirty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n</a:t>
            </a:r>
            <a:endParaRPr lang="zh-CN" altLang="zh-CN" sz="2800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latin typeface="宋体" panose="02010600030101010101" pitchFamily="2" charset="-122"/>
              </a:rPr>
              <a:t>谁的尾巴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sz="4800" b="1" dirty="0">
                <a:solidFill>
                  <a:srgbClr val="FF0066"/>
                </a:solidFill>
                <a:latin typeface="宋体" panose="02010600030101010101" pitchFamily="2" charset="-122"/>
              </a:rPr>
              <a:t>扁</a:t>
            </a:r>
            <a:r>
              <a:rPr 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？</a:t>
            </a:r>
            <a:endParaRPr lang="zh-CN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962400" y="3933826"/>
            <a:ext cx="5181600" cy="10095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zh-CN" sz="2800" b="1" dirty="0">
                <a:latin typeface="Times New Roman" panose="02020603050405020304" pitchFamily="18" charset="0"/>
              </a:rPr>
              <a:t>y</a:t>
            </a:r>
            <a:r>
              <a:rPr lang="zh-CN" altLang="zh-CN" sz="2400" b="1" dirty="0">
                <a:latin typeface="+mn-ea"/>
                <a:sym typeface="宋体" panose="02010600030101010101" pitchFamily="2" charset="-122"/>
              </a:rPr>
              <a:t>ā</a:t>
            </a:r>
            <a:r>
              <a:rPr lang="zh-CN" altLang="zh-CN" sz="2800" b="1" dirty="0">
                <a:latin typeface="Times New Roman" panose="02020603050405020304" pitchFamily="18" charset="0"/>
              </a:rPr>
              <a:t>     zi   de  wěi  bɑ  bi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鸭子</a:t>
            </a:r>
            <a:r>
              <a:rPr lang="zh-CN" sz="4800" b="1" dirty="0">
                <a:latin typeface="宋体" panose="02010600030101010101" pitchFamily="2" charset="-122"/>
              </a:rPr>
              <a:t>的尾巴</a:t>
            </a:r>
            <a:r>
              <a:rPr 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扁 。</a:t>
            </a:r>
            <a:endParaRPr lang="zh-CN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鸭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ages5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 l="8000" t="6387" r="10001" b="11702"/>
          <a:stretch>
            <a:fillRect/>
          </a:stretch>
        </p:blipFill>
        <p:spPr bwMode="auto">
          <a:xfrm>
            <a:off x="0" y="3084514"/>
            <a:ext cx="4419600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124200" y="1905000"/>
            <a:ext cx="6705600" cy="8710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35000"/>
              </a:spcBef>
            </a:pPr>
            <a:r>
              <a:rPr lang="zh-CN" altLang="zh-CN" sz="2800" b="1" dirty="0">
                <a:latin typeface="Times New Roman" panose="02020603050405020304" pitchFamily="18" charset="0"/>
              </a:rPr>
              <a:t>kǒnɡ què de wěi bɑ zuì h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ok</a:t>
            </a:r>
            <a:r>
              <a:rPr lang="zh-CN" altLang="zh-CN" sz="2800" b="1" dirty="0">
                <a:latin typeface="宋体" panose="02010600030101010101" pitchFamily="2" charset="-122"/>
              </a:rPr>
              <a:t>à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孔 雀 </a:t>
            </a:r>
            <a:r>
              <a:rPr lang="zh-CN" sz="4000" b="1" dirty="0">
                <a:latin typeface="Times New Roman" panose="02020603050405020304" pitchFamily="18" charset="0"/>
              </a:rPr>
              <a:t>的 尾巴</a:t>
            </a:r>
            <a:r>
              <a:rPr 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最好看</a:t>
            </a:r>
            <a:r>
              <a:rPr 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endParaRPr lang="zh-CN" sz="4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131840" y="620689"/>
            <a:ext cx="5181600" cy="17266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zh-CN" sz="2400" b="1" dirty="0">
                <a:latin typeface="Times New Roman" panose="02020603050405020304" pitchFamily="18" charset="0"/>
              </a:rPr>
              <a:t>shuí</a:t>
            </a:r>
            <a:r>
              <a:rPr lang="zh-CN" altLang="zh-CN" sz="2800" b="1" dirty="0">
                <a:latin typeface="Times New Roman" panose="02020603050405020304" pitchFamily="18" charset="0"/>
              </a:rPr>
              <a:t> de  wěi b</a:t>
            </a:r>
            <a:r>
              <a:rPr lang="zh-CN" altLang="zh-CN" sz="2800" b="1" dirty="0">
                <a:latin typeface="宋体" panose="02010600030101010101" pitchFamily="2" charset="-122"/>
              </a:rPr>
              <a:t>ɑ</a:t>
            </a:r>
            <a:r>
              <a:rPr lang="zh-CN" altLang="zh-CN" sz="2800" b="1" dirty="0">
                <a:latin typeface="Times New Roman" panose="02020603050405020304" pitchFamily="18" charset="0"/>
              </a:rPr>
              <a:t>   zuì  h</a:t>
            </a:r>
            <a:r>
              <a:rPr lang="zh-CN" altLang="zh-CN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zh-CN" altLang="zh-CN" sz="2800" b="1" dirty="0">
                <a:latin typeface="Times New Roman" panose="02020603050405020304" pitchFamily="18" charset="0"/>
              </a:rPr>
              <a:t>o k</a:t>
            </a:r>
            <a:r>
              <a:rPr lang="zh-CN" altLang="zh-CN" sz="2800" b="1" dirty="0">
                <a:latin typeface="宋体" panose="02010600030101010101" pitchFamily="2" charset="-122"/>
              </a:rPr>
              <a:t>à</a:t>
            </a:r>
            <a:r>
              <a:rPr lang="zh-CN" altLang="zh-CN" sz="2800" b="1" dirty="0">
                <a:latin typeface="Times New Roman" panose="02020603050405020304" pitchFamily="18" charset="0"/>
              </a:rPr>
              <a:t>n</a:t>
            </a:r>
            <a:endParaRPr lang="zh-CN" altLang="zh-CN" sz="2800" b="1" dirty="0">
              <a:latin typeface="Times New Roman" panose="02020603050405020304" pitchFamily="18" charset="0"/>
            </a:endParaRP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sz="4800" b="1" dirty="0">
                <a:latin typeface="Times New Roman" panose="02020603050405020304" pitchFamily="18" charset="0"/>
              </a:rPr>
              <a:t>谁的尾巴</a:t>
            </a:r>
            <a:r>
              <a:rPr 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最</a:t>
            </a: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好看</a:t>
            </a:r>
            <a:r>
              <a:rPr lang="zh-CN" sz="4800" b="1" dirty="0">
                <a:latin typeface="Times New Roman" panose="02020603050405020304" pitchFamily="18" charset="0"/>
              </a:rPr>
              <a:t>？</a:t>
            </a:r>
            <a:endParaRPr lang="zh-CN" sz="4800" b="1" dirty="0"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sz="4800" dirty="0">
                <a:latin typeface="Times New Roman" panose="02020603050405020304" pitchFamily="18" charset="0"/>
              </a:rPr>
              <a:t>                 </a:t>
            </a:r>
            <a:endParaRPr lang="zh-CN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鸭"/>
          <p:cNvPicPr>
            <a:picLocks noChangeAspect="1" noChangeArrowheads="1"/>
          </p:cNvPicPr>
          <p:nvPr/>
        </p:nvPicPr>
        <p:blipFill>
          <a:blip r:embed="rId1" cstate="print">
            <a:lum bright="-24000" contrast="42000"/>
          </a:blip>
          <a:srcRect/>
          <a:stretch>
            <a:fillRect/>
          </a:stretch>
        </p:blipFill>
        <p:spPr bwMode="auto">
          <a:xfrm>
            <a:off x="539752" y="1844675"/>
            <a:ext cx="2735263" cy="2420939"/>
          </a:xfrm>
          <a:prstGeom prst="rect">
            <a:avLst/>
          </a:prstGeom>
          <a:noFill/>
        </p:spPr>
      </p:pic>
      <p:pic>
        <p:nvPicPr>
          <p:cNvPr id="136195" name="Picture 3" descr="鸡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18000"/>
          </a:blip>
          <a:srcRect/>
          <a:stretch>
            <a:fillRect/>
          </a:stretch>
        </p:blipFill>
        <p:spPr bwMode="auto">
          <a:xfrm>
            <a:off x="6478588" y="1916112"/>
            <a:ext cx="2665412" cy="2379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36196" name="Picture 4" descr="孔雀"/>
          <p:cNvPicPr>
            <a:picLocks noChangeAspect="1" noChangeArrowheads="1"/>
          </p:cNvPicPr>
          <p:nvPr/>
        </p:nvPicPr>
        <p:blipFill>
          <a:blip r:embed="rId3" cstate="print">
            <a:lum bright="-18000" contrast="30000"/>
          </a:blip>
          <a:srcRect t="3317"/>
          <a:stretch>
            <a:fillRect/>
          </a:stretch>
        </p:blipFill>
        <p:spPr bwMode="auto">
          <a:xfrm>
            <a:off x="3276602" y="1844675"/>
            <a:ext cx="3203575" cy="2435225"/>
          </a:xfrm>
          <a:prstGeom prst="rect">
            <a:avLst/>
          </a:prstGeom>
          <a:noFill/>
        </p:spPr>
      </p:pic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2339975" y="5535613"/>
            <a:ext cx="699230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弯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4249739" y="5537200"/>
            <a:ext cx="699230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扁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6496051" y="5522913"/>
            <a:ext cx="1728358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最好看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3790951" y="568325"/>
            <a:ext cx="1728358" cy="707886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6561F"/>
                </a:solidFill>
              </a:rPr>
              <a:t>连一连</a:t>
            </a:r>
            <a:endParaRPr lang="zh-CN" altLang="en-US" sz="4000" b="1">
              <a:solidFill>
                <a:srgbClr val="06561F"/>
              </a:solidFill>
            </a:endParaRPr>
          </a:p>
        </p:txBody>
      </p:sp>
      <p:sp>
        <p:nvSpPr>
          <p:cNvPr id="136204" name="Line 12"/>
          <p:cNvSpPr>
            <a:spLocks noChangeShapeType="1"/>
          </p:cNvSpPr>
          <p:nvPr/>
        </p:nvSpPr>
        <p:spPr bwMode="auto">
          <a:xfrm flipV="1">
            <a:off x="2771777" y="4292600"/>
            <a:ext cx="4608513" cy="1296988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6205" name="Line 13"/>
          <p:cNvSpPr>
            <a:spLocks noChangeShapeType="1"/>
          </p:cNvSpPr>
          <p:nvPr/>
        </p:nvSpPr>
        <p:spPr bwMode="auto">
          <a:xfrm flipH="1" flipV="1">
            <a:off x="2484438" y="4292600"/>
            <a:ext cx="2087562" cy="1296988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6206" name="Line 14"/>
          <p:cNvSpPr>
            <a:spLocks noChangeShapeType="1"/>
          </p:cNvSpPr>
          <p:nvPr/>
        </p:nvSpPr>
        <p:spPr bwMode="auto">
          <a:xfrm flipH="1" flipV="1">
            <a:off x="5292725" y="4221164"/>
            <a:ext cx="1727200" cy="1368425"/>
          </a:xfrm>
          <a:prstGeom prst="line">
            <a:avLst/>
          </a:prstGeom>
          <a:noFill/>
          <a:ln w="28575">
            <a:solidFill>
              <a:srgbClr val="06561F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6207" name="Text Box 15"/>
          <p:cNvSpPr txBox="1">
            <a:spLocks noChangeArrowheads="1"/>
          </p:cNvSpPr>
          <p:nvPr/>
        </p:nvSpPr>
        <p:spPr bwMode="auto">
          <a:xfrm>
            <a:off x="7735888" y="1"/>
            <a:ext cx="1420582" cy="584775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087229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比尾巴</a:t>
            </a:r>
            <a:endParaRPr lang="zh-CN" altLang="en-US" sz="3200" b="1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4" grpId="0" animBg="1"/>
      <p:bldP spid="136205" grpId="0" animBg="1"/>
      <p:bldP spid="1362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\</a:t>
            </a:r>
            <a:endParaRPr lang="en-US" altLang="zh-CN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59748" name="Picture 4" descr="{6EE9D265-4B0F-4301-9C9F-70D205222B31}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683568" y="980728"/>
            <a:ext cx="590465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 smtClean="0">
                <a:solidFill>
                  <a:schemeClr val="accent2"/>
                </a:solidFill>
              </a:rPr>
              <a:t>6</a:t>
            </a:r>
            <a:r>
              <a:rPr lang="zh-CN" altLang="en-US" sz="7200" b="1" dirty="0" smtClean="0">
                <a:solidFill>
                  <a:schemeClr val="accent2"/>
                </a:solidFill>
              </a:rPr>
              <a:t>、比 </a:t>
            </a:r>
            <a:r>
              <a:rPr lang="zh-CN" altLang="en-US" sz="7200" b="1" dirty="0">
                <a:solidFill>
                  <a:schemeClr val="accent2"/>
                </a:solidFill>
              </a:rPr>
              <a:t>尾 巴</a:t>
            </a:r>
            <a:endParaRPr lang="zh-CN" altLang="en-US" sz="7200" b="1" dirty="0">
              <a:solidFill>
                <a:schemeClr val="accent2"/>
              </a:solidFill>
            </a:endParaRPr>
          </a:p>
        </p:txBody>
      </p:sp>
      <p:sp>
        <p:nvSpPr>
          <p:cNvPr id="159750" name="Text Box 6"/>
          <p:cNvSpPr txBox="1">
            <a:spLocks noChangeArrowheads="1"/>
          </p:cNvSpPr>
          <p:nvPr/>
        </p:nvSpPr>
        <p:spPr bwMode="auto">
          <a:xfrm>
            <a:off x="1043608" y="260648"/>
            <a:ext cx="554536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bǐ</a:t>
            </a:r>
            <a:r>
              <a:rPr lang="en-US" altLang="zh-CN" sz="54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5400" b="1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</a:t>
            </a:r>
            <a:r>
              <a:rPr lang="en-US" altLang="zh-CN" sz="5400" b="1" dirty="0" err="1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ě</a:t>
            </a:r>
            <a:r>
              <a:rPr lang="en-US" altLang="zh-CN" sz="5400" b="1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en-US" altLang="zh-CN" sz="54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5400" b="1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en-US" altLang="zh-CN" sz="5400" b="1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utoUpdateAnimBg="0"/>
      <p:bldP spid="15975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2"/>
          <p:cNvSpPr>
            <a:spLocks noChangeShapeType="1"/>
          </p:cNvSpPr>
          <p:nvPr/>
        </p:nvSpPr>
        <p:spPr bwMode="auto">
          <a:xfrm>
            <a:off x="468313" y="3213100"/>
            <a:ext cx="8305800" cy="0"/>
          </a:xfrm>
          <a:prstGeom prst="line">
            <a:avLst/>
          </a:prstGeom>
          <a:noFill/>
          <a:ln w="9525" cmpd="sng">
            <a:solidFill>
              <a:schemeClr val="accent1"/>
            </a:solidFill>
            <a:rou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495800" y="685800"/>
            <a:ext cx="13716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zh-CN" sz="3600">
                <a:latin typeface="Times New Roman" panose="02020603050405020304" pitchFamily="18" charset="0"/>
              </a:rPr>
              <a:t> </a:t>
            </a:r>
            <a:endParaRPr lang="zh-CN" altLang="zh-CN" sz="360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971550" y="3284539"/>
            <a:ext cx="9658350" cy="3332512"/>
            <a:chOff x="0" y="0"/>
            <a:chExt cx="4905" cy="2011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2624" y="288"/>
              <a:ext cx="370" cy="5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。</a:t>
              </a:r>
              <a:endParaRPr lang="zh-CN" sz="48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" name="Group 6"/>
            <p:cNvGrpSpPr/>
            <p:nvPr/>
          </p:nvGrpSpPr>
          <p:grpSpPr bwMode="auto">
            <a:xfrm>
              <a:off x="0" y="0"/>
              <a:ext cx="4905" cy="2011"/>
              <a:chOff x="0" y="0"/>
              <a:chExt cx="4905" cy="2011"/>
            </a:xfrm>
          </p:grpSpPr>
          <p:sp>
            <p:nvSpPr>
              <p:cNvPr id="21511" name="Text Box 7"/>
              <p:cNvSpPr txBox="1">
                <a:spLocks noChangeArrowheads="1"/>
              </p:cNvSpPr>
              <p:nvPr/>
            </p:nvSpPr>
            <p:spPr bwMode="auto">
              <a:xfrm>
                <a:off x="0" y="274"/>
                <a:ext cx="2720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4400" b="1" dirty="0">
                    <a:solidFill>
                      <a:srgbClr val="FF0000"/>
                    </a:solidFill>
                  </a:rPr>
                  <a:t>  </a:t>
                </a:r>
                <a:r>
                  <a:rPr lang="zh-CN" sz="4400" b="1" dirty="0">
                    <a:solidFill>
                      <a:srgbClr val="FF0000"/>
                    </a:solidFill>
                  </a:rPr>
                  <a:t>公  </a:t>
                </a:r>
                <a:r>
                  <a:rPr lang="zh-CN" sz="4400" b="1" dirty="0"/>
                  <a:t> </a:t>
                </a:r>
                <a:r>
                  <a:rPr lang="zh-CN" sz="4400" b="1" dirty="0">
                    <a:solidFill>
                      <a:srgbClr val="FF0000"/>
                    </a:solidFill>
                  </a:rPr>
                  <a:t>鸡</a:t>
                </a:r>
                <a:r>
                  <a:rPr lang="zh-CN" sz="4400" b="1" dirty="0"/>
                  <a:t> </a:t>
                </a:r>
                <a:r>
                  <a:rPr lang="zh-CN" sz="4400" b="1" dirty="0">
                    <a:latin typeface="Times New Roman" panose="02020603050405020304" pitchFamily="18" charset="0"/>
                  </a:rPr>
                  <a:t>的  尾  巴  弯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12" name="Text Box 8"/>
              <p:cNvSpPr txBox="1">
                <a:spLocks noChangeArrowheads="1"/>
              </p:cNvSpPr>
              <p:nvPr/>
            </p:nvSpPr>
            <p:spPr bwMode="auto">
              <a:xfrm>
                <a:off x="148" y="1547"/>
                <a:ext cx="4757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sz="4400" b="1" dirty="0">
                    <a:solidFill>
                      <a:srgbClr val="FF0000"/>
                    </a:solidFill>
                  </a:rPr>
                  <a:t>孔    雀</a:t>
                </a:r>
                <a:r>
                  <a:rPr lang="zh-CN" sz="4400" b="1" dirty="0"/>
                  <a:t>  </a:t>
                </a:r>
                <a:r>
                  <a:rPr lang="zh-CN" sz="4400" b="1" dirty="0">
                    <a:latin typeface="Times New Roman" panose="02020603050405020304" pitchFamily="18" charset="0"/>
                  </a:rPr>
                  <a:t>的  尾  巴  最  好  看  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13" name="Text Box 9"/>
              <p:cNvSpPr txBox="1">
                <a:spLocks noChangeArrowheads="1"/>
              </p:cNvSpPr>
              <p:nvPr/>
            </p:nvSpPr>
            <p:spPr bwMode="auto">
              <a:xfrm>
                <a:off x="80" y="0"/>
                <a:ext cx="2744" cy="3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3600" b="1" dirty="0" smtClean="0"/>
                  <a:t>gōn</a:t>
                </a:r>
                <a:r>
                  <a:rPr lang="en-US" altLang="zh-CN" sz="3600" b="1" dirty="0" smtClean="0">
                    <a:cs typeface="Arial" panose="020B0604020202020204" pitchFamily="34" charset="0"/>
                  </a:rPr>
                  <a:t>ɡ</a:t>
                </a:r>
                <a:r>
                  <a:rPr lang="zh-CN" altLang="zh-CN" sz="3600" b="1" dirty="0" smtClean="0"/>
                  <a:t>  </a:t>
                </a:r>
                <a:r>
                  <a:rPr lang="zh-CN" altLang="zh-CN" sz="3600" b="1" dirty="0"/>
                  <a:t>jī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  de  w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ɑ wān</a:t>
                </a:r>
                <a:endParaRPr lang="zh-CN" altLang="zh-CN" sz="36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1514" name="Text Box 10"/>
              <p:cNvSpPr txBox="1">
                <a:spLocks noChangeArrowheads="1"/>
              </p:cNvSpPr>
              <p:nvPr/>
            </p:nvSpPr>
            <p:spPr bwMode="auto">
              <a:xfrm>
                <a:off x="80" y="604"/>
                <a:ext cx="2744" cy="3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3600" b="1" dirty="0"/>
                  <a:t> y</a:t>
                </a:r>
                <a:r>
                  <a:rPr lang="zh-CN" altLang="zh-CN" sz="3600" b="1" dirty="0">
                    <a:latin typeface="+mn-ea"/>
                    <a:sym typeface="宋体" panose="02010600030101010101" pitchFamily="2" charset="-122"/>
                  </a:rPr>
                  <a:t>ā</a:t>
                </a:r>
                <a:r>
                  <a:rPr lang="zh-CN" altLang="zh-CN" sz="3600" b="1" dirty="0">
                    <a:latin typeface="+mn-ea"/>
                  </a:rPr>
                  <a:t> </a:t>
                </a:r>
                <a:r>
                  <a:rPr lang="zh-CN" altLang="zh-CN" sz="3600" b="1" dirty="0"/>
                  <a:t>   zi  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 de  w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ɑ </a:t>
                </a:r>
                <a:r>
                  <a:rPr lang="zh-CN" altLang="zh-CN" sz="3200" dirty="0"/>
                  <a:t>bi</a:t>
                </a:r>
                <a:r>
                  <a:rPr lang="zh-CN" altLang="zh-CN" sz="3200" dirty="0">
                    <a:latin typeface="宋体" panose="02010600030101010101" pitchFamily="2" charset="-122"/>
                    <a:sym typeface="宋体" panose="02010600030101010101" pitchFamily="2" charset="-122"/>
                  </a:rPr>
                  <a:t>ǎ</a:t>
                </a:r>
                <a:r>
                  <a:rPr lang="zh-CN" altLang="zh-CN" sz="3200" dirty="0"/>
                  <a:t>n</a:t>
                </a:r>
                <a:endParaRPr lang="zh-CN" altLang="zh-CN" sz="3200" dirty="0"/>
              </a:p>
            </p:txBody>
          </p:sp>
          <p:sp>
            <p:nvSpPr>
              <p:cNvPr id="21515" name="Text Box 11"/>
              <p:cNvSpPr txBox="1">
                <a:spLocks noChangeArrowheads="1"/>
              </p:cNvSpPr>
              <p:nvPr/>
            </p:nvSpPr>
            <p:spPr bwMode="auto">
              <a:xfrm>
                <a:off x="80" y="1228"/>
                <a:ext cx="4105" cy="3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3600" b="1" dirty="0" smtClean="0"/>
                  <a:t>Kǒn</a:t>
                </a:r>
                <a:r>
                  <a:rPr lang="en-US" altLang="zh-CN" sz="3600" b="1" dirty="0" smtClean="0">
                    <a:cs typeface="Arial" panose="020B0604020202020204" pitchFamily="34" charset="0"/>
                  </a:rPr>
                  <a:t>ɡ</a:t>
                </a:r>
                <a:r>
                  <a:rPr lang="zh-CN" altLang="zh-CN" sz="3600" b="1" dirty="0" smtClean="0"/>
                  <a:t> </a:t>
                </a:r>
                <a:r>
                  <a:rPr lang="zh-CN" altLang="zh-CN" sz="3600" b="1" dirty="0"/>
                  <a:t>què 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 de  w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 dirty="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 dirty="0">
                    <a:latin typeface="宋体" panose="02010600030101010101" pitchFamily="2" charset="-122"/>
                  </a:rPr>
                  <a:t>ɑ zuì hǎo kàn</a:t>
                </a:r>
                <a:endParaRPr lang="zh-CN" altLang="zh-CN" sz="36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1516" name="Text Box 12"/>
              <p:cNvSpPr txBox="1">
                <a:spLocks noChangeArrowheads="1"/>
              </p:cNvSpPr>
              <p:nvPr/>
            </p:nvSpPr>
            <p:spPr bwMode="auto">
              <a:xfrm>
                <a:off x="128" y="864"/>
                <a:ext cx="2592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sz="4400" b="1" dirty="0">
                    <a:solidFill>
                      <a:srgbClr val="FF0000"/>
                    </a:solidFill>
                  </a:rPr>
                  <a:t>鸭  子</a:t>
                </a:r>
                <a:r>
                  <a:rPr lang="zh-CN" sz="4400" b="1" dirty="0"/>
                  <a:t> </a:t>
                </a:r>
                <a:r>
                  <a:rPr lang="zh-CN" sz="4400" b="1" dirty="0">
                    <a:latin typeface="Times New Roman" panose="02020603050405020304" pitchFamily="18" charset="0"/>
                  </a:rPr>
                  <a:t>的  尾  巴  扁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2576" y="864"/>
              <a:ext cx="370" cy="5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。</a:t>
              </a:r>
              <a:endParaRPr lang="zh-CN" sz="48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3686" y="1501"/>
              <a:ext cx="370" cy="5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>
                  <a:solidFill>
                    <a:srgbClr val="FF0000"/>
                  </a:solidFill>
                  <a:latin typeface="Times New Roman" panose="02020603050405020304" pitchFamily="18" charset="0"/>
                </a:rPr>
                <a:t>。</a:t>
              </a:r>
              <a:endParaRPr lang="zh-CN" sz="4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836940" y="2743200"/>
            <a:ext cx="2616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zh-CN" sz="2400">
                <a:latin typeface="Times New Roman" panose="02020603050405020304" pitchFamily="18" charset="0"/>
              </a:rPr>
              <a:t> </a:t>
            </a:r>
            <a:endParaRPr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4" name="Group 16"/>
          <p:cNvGrpSpPr/>
          <p:nvPr/>
        </p:nvGrpSpPr>
        <p:grpSpPr bwMode="auto">
          <a:xfrm>
            <a:off x="1042990" y="0"/>
            <a:ext cx="7786687" cy="3225800"/>
            <a:chOff x="0" y="0"/>
            <a:chExt cx="4905" cy="2032"/>
          </a:xfrm>
        </p:grpSpPr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>
              <a:off x="2624" y="288"/>
              <a:ext cx="370" cy="5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>
                  <a:solidFill>
                    <a:srgbClr val="FF0000"/>
                  </a:solidFill>
                  <a:latin typeface="Times New Roman" panose="02020603050405020304" pitchFamily="18" charset="0"/>
                </a:rPr>
                <a:t>？</a:t>
              </a:r>
              <a:endParaRPr lang="zh-CN" sz="4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" name="Group 18"/>
            <p:cNvGrpSpPr/>
            <p:nvPr/>
          </p:nvGrpSpPr>
          <p:grpSpPr bwMode="auto">
            <a:xfrm>
              <a:off x="0" y="0"/>
              <a:ext cx="4905" cy="2032"/>
              <a:chOff x="0" y="0"/>
              <a:chExt cx="4905" cy="2032"/>
            </a:xfrm>
          </p:grpSpPr>
          <p:sp>
            <p:nvSpPr>
              <p:cNvPr id="21523" name="Text Box 19"/>
              <p:cNvSpPr txBox="1">
                <a:spLocks noChangeArrowheads="1"/>
              </p:cNvSpPr>
              <p:nvPr/>
            </p:nvSpPr>
            <p:spPr bwMode="auto">
              <a:xfrm>
                <a:off x="0" y="274"/>
                <a:ext cx="2720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r"/>
                <a:r>
                  <a:rPr lang="zh-CN" sz="4400" b="1" dirty="0">
                    <a:latin typeface="Times New Roman" panose="02020603050405020304" pitchFamily="18" charset="0"/>
                  </a:rPr>
                  <a:t>谁  的  尾  巴  弯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148" y="1547"/>
                <a:ext cx="4757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sz="4400" b="1" dirty="0">
                    <a:latin typeface="Times New Roman" panose="02020603050405020304" pitchFamily="18" charset="0"/>
                  </a:rPr>
                  <a:t>谁  的  尾  巴  最  好  看  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25" name="Text Box 21"/>
              <p:cNvSpPr txBox="1">
                <a:spLocks noChangeArrowheads="1"/>
              </p:cNvSpPr>
              <p:nvPr/>
            </p:nvSpPr>
            <p:spPr bwMode="auto">
              <a:xfrm>
                <a:off x="80" y="0"/>
                <a:ext cx="2744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3600">
                    <a:latin typeface="Times New Roman" panose="02020603050405020304" pitchFamily="18" charset="0"/>
                  </a:rPr>
                  <a:t>shu</a:t>
                </a:r>
                <a:r>
                  <a:rPr lang="zh-CN" altLang="zh-CN" sz="3600">
                    <a:latin typeface="Times New Roman" panose="02020603050405020304"/>
                  </a:rPr>
                  <a:t>í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  de  w</a:t>
                </a:r>
                <a:r>
                  <a:rPr lang="zh-CN" altLang="zh-CN" sz="360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>
                    <a:latin typeface="宋体" panose="02010600030101010101" pitchFamily="2" charset="-122"/>
                  </a:rPr>
                  <a:t>ɑ wān</a:t>
                </a:r>
                <a:endParaRPr lang="zh-CN" altLang="zh-CN" sz="3600">
                  <a:latin typeface="宋体" panose="02010600030101010101" pitchFamily="2" charset="-122"/>
                </a:endParaRPr>
              </a:p>
            </p:txBody>
          </p:sp>
          <p:sp>
            <p:nvSpPr>
              <p:cNvPr id="21526" name="Text Box 22"/>
              <p:cNvSpPr txBox="1">
                <a:spLocks noChangeArrowheads="1"/>
              </p:cNvSpPr>
              <p:nvPr/>
            </p:nvSpPr>
            <p:spPr bwMode="auto">
              <a:xfrm>
                <a:off x="80" y="604"/>
                <a:ext cx="2744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zh-CN" sz="3600">
                    <a:latin typeface="Times New Roman" panose="02020603050405020304" pitchFamily="18" charset="0"/>
                  </a:rPr>
                  <a:t>shu</a:t>
                </a:r>
                <a:r>
                  <a:rPr lang="zh-CN" altLang="zh-CN" sz="3600">
                    <a:latin typeface="Times New Roman" panose="02020603050405020304"/>
                  </a:rPr>
                  <a:t>í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  de  w</a:t>
                </a:r>
                <a:r>
                  <a:rPr lang="zh-CN" altLang="zh-CN" sz="360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>
                    <a:latin typeface="宋体" panose="02010600030101010101" pitchFamily="2" charset="-122"/>
                  </a:rPr>
                  <a:t>ɑ </a:t>
                </a:r>
                <a:r>
                  <a:rPr lang="zh-CN" altLang="zh-CN" sz="3200"/>
                  <a:t>bi</a:t>
                </a:r>
                <a:r>
                  <a:rPr lang="zh-CN" altLang="zh-CN" sz="3200">
                    <a:latin typeface="宋体" panose="02010600030101010101" pitchFamily="2" charset="-122"/>
                    <a:sym typeface="宋体" panose="02010600030101010101" pitchFamily="2" charset="-122"/>
                  </a:rPr>
                  <a:t>ǎ</a:t>
                </a:r>
                <a:r>
                  <a:rPr lang="zh-CN" altLang="zh-CN" sz="3200"/>
                  <a:t>n</a:t>
                </a:r>
                <a:endParaRPr lang="zh-CN" altLang="zh-CN" sz="3200"/>
              </a:p>
            </p:txBody>
          </p:sp>
          <p:sp>
            <p:nvSpPr>
              <p:cNvPr id="21527" name="Text Box 23"/>
              <p:cNvSpPr txBox="1">
                <a:spLocks noChangeArrowheads="1"/>
              </p:cNvSpPr>
              <p:nvPr/>
            </p:nvSpPr>
            <p:spPr bwMode="auto">
              <a:xfrm>
                <a:off x="80" y="1228"/>
                <a:ext cx="4105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zh-CN" altLang="zh-CN" sz="3600">
                    <a:latin typeface="Times New Roman" panose="02020603050405020304" pitchFamily="18" charset="0"/>
                  </a:rPr>
                  <a:t>shu</a:t>
                </a:r>
                <a:r>
                  <a:rPr lang="zh-CN" altLang="zh-CN" sz="3600">
                    <a:latin typeface="Times New Roman" panose="02020603050405020304"/>
                  </a:rPr>
                  <a:t>í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  de  w</a:t>
                </a:r>
                <a:r>
                  <a:rPr lang="zh-CN" altLang="zh-CN" sz="3600">
                    <a:latin typeface="宋体" panose="02010600030101010101" pitchFamily="2" charset="-122"/>
                  </a:rPr>
                  <a:t>ěi </a:t>
                </a:r>
                <a:r>
                  <a:rPr lang="zh-CN" altLang="zh-CN" sz="3600">
                    <a:latin typeface="Times New Roman" panose="02020603050405020304" pitchFamily="18" charset="0"/>
                  </a:rPr>
                  <a:t>b</a:t>
                </a:r>
                <a:r>
                  <a:rPr lang="zh-CN" altLang="zh-CN" sz="3600">
                    <a:latin typeface="宋体" panose="02010600030101010101" pitchFamily="2" charset="-122"/>
                  </a:rPr>
                  <a:t>ɑ zuì hǎo kàn</a:t>
                </a:r>
                <a:endParaRPr lang="zh-CN" altLang="zh-CN" sz="3600">
                  <a:latin typeface="宋体" panose="02010600030101010101" pitchFamily="2" charset="-122"/>
                </a:endParaRPr>
              </a:p>
            </p:txBody>
          </p:sp>
          <p:sp>
            <p:nvSpPr>
              <p:cNvPr id="21528" name="Text Box 24"/>
              <p:cNvSpPr txBox="1">
                <a:spLocks noChangeArrowheads="1"/>
              </p:cNvSpPr>
              <p:nvPr/>
            </p:nvSpPr>
            <p:spPr bwMode="auto">
              <a:xfrm>
                <a:off x="128" y="864"/>
                <a:ext cx="2592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r"/>
                <a:r>
                  <a:rPr lang="zh-CN" sz="4400" b="1" dirty="0">
                    <a:latin typeface="Times New Roman" panose="02020603050405020304" pitchFamily="18" charset="0"/>
                  </a:rPr>
                  <a:t>谁  的  尾  巴  扁</a:t>
                </a:r>
                <a:endParaRPr lang="zh-CN" sz="4400" b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1529" name="Text Box 25"/>
            <p:cNvSpPr txBox="1">
              <a:spLocks noChangeArrowheads="1"/>
            </p:cNvSpPr>
            <p:nvPr/>
          </p:nvSpPr>
          <p:spPr bwMode="auto">
            <a:xfrm>
              <a:off x="2576" y="864"/>
              <a:ext cx="370" cy="5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>
                  <a:solidFill>
                    <a:srgbClr val="FF0000"/>
                  </a:solidFill>
                  <a:latin typeface="Times New Roman" panose="02020603050405020304" pitchFamily="18" charset="0"/>
                </a:rPr>
                <a:t>？</a:t>
              </a:r>
              <a:endParaRPr lang="zh-CN" sz="4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30" name="Text Box 26"/>
            <p:cNvSpPr txBox="1">
              <a:spLocks noChangeArrowheads="1"/>
            </p:cNvSpPr>
            <p:nvPr/>
          </p:nvSpPr>
          <p:spPr bwMode="auto">
            <a:xfrm>
              <a:off x="3686" y="1501"/>
              <a:ext cx="370" cy="52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zh-CN" sz="4800">
                  <a:solidFill>
                    <a:srgbClr val="FF0000"/>
                  </a:solidFill>
                  <a:latin typeface="Times New Roman" panose="02020603050405020304" pitchFamily="18" charset="0"/>
                </a:rPr>
                <a:t>？</a:t>
              </a:r>
              <a:endParaRPr lang="zh-CN" sz="48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1531" name="AutoShape 2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5" y="6453188"/>
            <a:ext cx="395287" cy="404812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7863" y="1191685"/>
            <a:ext cx="586581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为什么孔雀的尾巴最好看？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81025" y="2459568"/>
            <a:ext cx="5124450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因为孔雀的尾巴颜色鲜艳，像一把五彩的大扇子，与其他动物的尾巴相比，是最好看的。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Picture 4" descr="E:\孙巧灵\2016秋上\上课课件\制作\R一语上\人一语大课堂（正文）\XS112.t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73750" y="2429935"/>
            <a:ext cx="2940050" cy="273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2" y="351368"/>
            <a:ext cx="2062163" cy="726017"/>
            <a:chOff x="1438698" y="982657"/>
            <a:chExt cx="2498303" cy="616461"/>
          </a:xfrm>
        </p:grpSpPr>
        <p:pic>
          <p:nvPicPr>
            <p:cNvPr id="29701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2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课文解读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21038" y="1972734"/>
            <a:ext cx="5351462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再读课文，思考：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参加比尾巴的动物有哪些？它们的尾巴各有什么特点？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0" name="Picture 6" descr="sy_2010083119591249505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4300"/>
          <a:stretch>
            <a:fillRect/>
          </a:stretch>
        </p:blipFill>
        <p:spPr bwMode="auto">
          <a:xfrm>
            <a:off x="327025" y="1680636"/>
            <a:ext cx="2497138" cy="436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81016" y="1322919"/>
            <a:ext cx="7577137" cy="497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600" b="1" dirty="0" smtClean="0">
                <a:latin typeface="+mn-ea"/>
                <a:ea typeface="+mn-ea"/>
              </a:rPr>
              <a:t>照样子做问答游戏</a:t>
            </a:r>
            <a:r>
              <a:rPr lang="zh-CN" altLang="zh-CN" sz="2600" b="1" dirty="0" smtClean="0">
                <a:latin typeface="+mn-ea"/>
                <a:ea typeface="+mn-ea"/>
              </a:rPr>
              <a:t>。</a:t>
            </a:r>
            <a:endParaRPr lang="en-US" altLang="zh-CN" sz="2600" b="1" dirty="0" smtClean="0"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b="1" dirty="0">
                <a:latin typeface="+mn-ea"/>
                <a:ea typeface="+mn-ea"/>
              </a:rPr>
              <a:t>谁的</a:t>
            </a:r>
            <a:r>
              <a:rPr lang="zh-CN" altLang="en-US" sz="4800" b="1" dirty="0" smtClean="0">
                <a:latin typeface="+mn-ea"/>
                <a:ea typeface="+mn-ea"/>
              </a:rPr>
              <a:t>尾巴最好看？</a:t>
            </a:r>
            <a:endParaRPr lang="en-US" altLang="zh-CN" sz="4800" b="1" dirty="0" smtClean="0"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孔</a:t>
            </a:r>
            <a:r>
              <a:rPr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雀的尾巴最好看。</a:t>
            </a:r>
            <a:endParaRPr lang="en-US" altLang="zh-CN" sz="4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b="1" dirty="0" smtClean="0">
                <a:latin typeface="+mn-ea"/>
                <a:ea typeface="+mn-ea"/>
              </a:rPr>
              <a:t>谁</a:t>
            </a:r>
            <a:r>
              <a:rPr lang="zh-CN" altLang="en-US" sz="4800" b="1" dirty="0">
                <a:latin typeface="+mn-ea"/>
                <a:ea typeface="+mn-ea"/>
              </a:rPr>
              <a:t>的</a:t>
            </a:r>
            <a:r>
              <a:rPr lang="zh-CN" altLang="en-US" sz="4800" b="1" dirty="0" smtClean="0">
                <a:latin typeface="+mn-ea"/>
                <a:ea typeface="+mn-ea"/>
              </a:rPr>
              <a:t>样子</a:t>
            </a:r>
            <a:r>
              <a:rPr lang="zh-CN" altLang="en-US" sz="4800" b="1" dirty="0">
                <a:latin typeface="+mn-ea"/>
                <a:ea typeface="+mn-ea"/>
              </a:rPr>
              <a:t>最</a:t>
            </a:r>
            <a:r>
              <a:rPr lang="zh-CN" altLang="en-US" sz="4800" b="1" dirty="0" smtClean="0">
                <a:latin typeface="+mn-ea"/>
                <a:ea typeface="+mn-ea"/>
              </a:rPr>
              <a:t>可爱？</a:t>
            </a:r>
            <a:endParaRPr lang="en-US" altLang="zh-CN" sz="4800" b="1" dirty="0" smtClean="0"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兔子的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样子最可爱。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>
              <a:lnSpc>
                <a:spcPct val="130000"/>
              </a:lnSpc>
              <a:defRPr/>
            </a:pPr>
            <a:endParaRPr lang="zh-CN" altLang="en-US" sz="2600" b="1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467540" y="547986"/>
            <a:ext cx="8290016" cy="5511800"/>
            <a:chOff x="85" y="181"/>
            <a:chExt cx="4893" cy="3472"/>
          </a:xfrm>
        </p:grpSpPr>
        <p:pic>
          <p:nvPicPr>
            <p:cNvPr id="24579" name="Picture 3" descr="mouse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5" y="1225"/>
              <a:ext cx="1144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Picture 4" descr="An01_00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" y="2676"/>
              <a:ext cx="1134" cy="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5" descr="AN06_01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" y="181"/>
              <a:ext cx="1361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680" y="454"/>
              <a:ext cx="4298" cy="319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5400" b="1" dirty="0" smtClean="0">
                  <a:latin typeface="楷体_GB2312" pitchFamily="49" charset="-122"/>
                  <a:ea typeface="楷体_GB2312" pitchFamily="49" charset="-122"/>
                </a:rPr>
                <a:t>谁的尾巴细？</a:t>
              </a:r>
              <a:r>
                <a:rPr lang="en-US" altLang="zh-CN" sz="5400" b="1" dirty="0" smtClean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sz="5400" b="1" dirty="0" smtClean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54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  </a:t>
              </a:r>
              <a:endParaRPr lang="en-US" altLang="zh-CN" sz="5400" b="1" dirty="0" smtClean="0">
                <a:solidFill>
                  <a:srgbClr val="FF0000"/>
                </a:solidFill>
                <a:ea typeface="楷体_GB2312" pitchFamily="49" charset="-122"/>
              </a:endParaRPr>
            </a:p>
            <a:p>
              <a:r>
                <a:rPr lang="zh-CN" altLang="en-US" sz="5400" b="1" dirty="0" smtClean="0">
                  <a:ea typeface="楷体_GB2312" pitchFamily="49" charset="-122"/>
                </a:rPr>
                <a:t>           谁的尾巴卷？</a:t>
              </a:r>
              <a:endParaRPr lang="en-US" altLang="zh-CN" sz="5400" b="1" dirty="0" smtClean="0">
                <a:ea typeface="楷体_GB2312" pitchFamily="49" charset="-122"/>
              </a:endParaRPr>
            </a:p>
            <a:p>
              <a:r>
                <a:rPr lang="en-US" altLang="zh-CN" sz="54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  </a:t>
              </a:r>
              <a:endParaRPr lang="zh-CN" sz="5400" b="1" dirty="0">
                <a:solidFill>
                  <a:srgbClr val="FF0000"/>
                </a:solidFill>
                <a:ea typeface="楷体_GB2312" pitchFamily="49" charset="-122"/>
              </a:endParaRPr>
            </a:p>
            <a:p>
              <a:r>
                <a:rPr lang="zh-CN" altLang="en-US" sz="5400" b="1" dirty="0" smtClean="0">
                  <a:latin typeface="楷体_GB2312" pitchFamily="49" charset="-122"/>
                  <a:ea typeface="楷体_GB2312" pitchFamily="49" charset="-122"/>
                </a:rPr>
                <a:t>     谁的尾巴像剪刀？</a:t>
              </a:r>
              <a:endParaRPr lang="en-US" altLang="zh-CN" sz="5400" b="1" dirty="0" smtClean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en-US" altLang="zh-CN" sz="5400" b="1" dirty="0" smtClean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endParaRPr lang="zh-CN" sz="4400" b="1" dirty="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</p:grp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987824" y="2420888"/>
            <a:ext cx="4930534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5400" b="1" dirty="0" smtClean="0">
                <a:solidFill>
                  <a:srgbClr val="E0241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sz="5400" b="1" dirty="0">
              <a:solidFill>
                <a:srgbClr val="E0241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6" name="WordArt 10"/>
          <p:cNvSpPr>
            <a:spLocks noChangeArrowheads="1" noChangeShapeType="1"/>
          </p:cNvSpPr>
          <p:nvPr/>
        </p:nvSpPr>
        <p:spPr bwMode="auto">
          <a:xfrm>
            <a:off x="6400800" y="228600"/>
            <a:ext cx="2667000" cy="1371601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dirty="0">
                <a:ln w="9525">
                  <a:noFill/>
                  <a:round/>
                </a:ln>
                <a:gradFill rotWithShape="0">
                  <a:gsLst>
                    <a:gs pos="0">
                      <a:srgbClr val="E02410"/>
                    </a:gs>
                    <a:gs pos="100000">
                      <a:srgbClr val="EDED1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600" dirty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E02410"/>
                    </a:gs>
                    <a:gs pos="100000">
                      <a:srgbClr val="EDED1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会答</a:t>
            </a:r>
            <a:endParaRPr lang="zh-CN" altLang="en-US" sz="3600" dirty="0">
              <a:ln w="9525">
                <a:noFill/>
                <a:round/>
              </a:ln>
              <a:gradFill rotWithShape="0">
                <a:gsLst>
                  <a:gs pos="0">
                    <a:srgbClr val="E02410"/>
                  </a:gs>
                  <a:gs pos="100000">
                    <a:srgbClr val="EDED1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7" name="Picture 11" descr="star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3400" y="5867400"/>
            <a:ext cx="914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987826" y="1844824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老鼠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的尾巴</a:t>
            </a:r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细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，</a:t>
            </a:r>
            <a:endParaRPr lang="zh-CN" altLang="en-US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2915818" y="3428999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小狗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的尾巴</a:t>
            </a:r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，</a:t>
            </a:r>
            <a:endParaRPr lang="zh-CN" altLang="en-US" sz="5400" dirty="0"/>
          </a:p>
        </p:txBody>
      </p:sp>
      <p:sp>
        <p:nvSpPr>
          <p:cNvPr id="14" name="TextBox 13"/>
          <p:cNvSpPr txBox="1"/>
          <p:nvPr/>
        </p:nvSpPr>
        <p:spPr>
          <a:xfrm>
            <a:off x="2555778" y="5229200"/>
            <a:ext cx="6445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燕子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的尾巴像</a:t>
            </a:r>
            <a:r>
              <a:rPr lang="zh-CN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剪刀</a:t>
            </a:r>
            <a:r>
              <a:rPr lang="zh-CN" altLang="zh-CN" sz="5400" b="1" dirty="0" smtClean="0">
                <a:solidFill>
                  <a:srgbClr val="FF0000"/>
                </a:solidFill>
                <a:ea typeface="楷体_GB2312" pitchFamily="49" charset="-122"/>
              </a:rPr>
              <a:t>。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1043610" y="1988842"/>
            <a:ext cx="1910333" cy="2515359"/>
            <a:chOff x="-665645" y="2188104"/>
            <a:chExt cx="1910333" cy="1887538"/>
          </a:xfrm>
        </p:grpSpPr>
        <p:pic>
          <p:nvPicPr>
            <p:cNvPr id="14350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665645" y="2188104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1" name="TextBox 4"/>
            <p:cNvSpPr txBox="1">
              <a:spLocks noChangeArrowheads="1"/>
            </p:cNvSpPr>
            <p:nvPr/>
          </p:nvSpPr>
          <p:spPr bwMode="auto">
            <a:xfrm>
              <a:off x="-593637" y="2350209"/>
              <a:ext cx="1838325" cy="14550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长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187626" y="1124745"/>
            <a:ext cx="17395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chánɡ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07904" y="620688"/>
            <a:ext cx="20828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184152" y="351368"/>
            <a:ext cx="2062163" cy="726017"/>
            <a:chOff x="1438698" y="982657"/>
            <a:chExt cx="2498303" cy="616461"/>
          </a:xfrm>
        </p:grpSpPr>
        <p:pic>
          <p:nvPicPr>
            <p:cNvPr id="14348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9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字词学习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 bwMode="auto">
          <a:xfrm>
            <a:off x="251520" y="4653136"/>
            <a:ext cx="3214688" cy="478367"/>
            <a:chOff x="1200182" y="3154796"/>
            <a:chExt cx="3215009" cy="357909"/>
          </a:xfrm>
        </p:grpSpPr>
        <p:pic>
          <p:nvPicPr>
            <p:cNvPr id="143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0182" y="3154796"/>
              <a:ext cx="794397" cy="3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7" descr="E:\孙巧灵\2016秋上\上课课件\制作\R一语上\人一语大课堂（正文）\长a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13097" y="3175683"/>
              <a:ext cx="2302094" cy="336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组合 2"/>
          <p:cNvGrpSpPr/>
          <p:nvPr/>
        </p:nvGrpSpPr>
        <p:grpSpPr bwMode="auto">
          <a:xfrm>
            <a:off x="5508105" y="1988841"/>
            <a:ext cx="1887537" cy="2515360"/>
            <a:chOff x="317986" y="1748180"/>
            <a:chExt cx="1887537" cy="1887538"/>
          </a:xfrm>
        </p:grpSpPr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4"/>
            <p:cNvSpPr txBox="1">
              <a:spLocks noChangeArrowheads="1"/>
            </p:cNvSpPr>
            <p:nvPr/>
          </p:nvSpPr>
          <p:spPr bwMode="auto">
            <a:xfrm>
              <a:off x="317986" y="1944273"/>
              <a:ext cx="1838325" cy="14550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比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084168" y="1124745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bǐ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4572002" y="4653137"/>
            <a:ext cx="3419475" cy="524932"/>
            <a:chOff x="1160463" y="2984500"/>
            <a:chExt cx="3419249" cy="393700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60463" y="2984500"/>
              <a:ext cx="873864" cy="39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3" descr="E:\孙巧灵\2016秋上\上课课件\制作\R一语上\人一语大课堂（正文）\比a.t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54463" y="3023046"/>
              <a:ext cx="2425249" cy="31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TextBox 25"/>
          <p:cNvSpPr txBox="1"/>
          <p:nvPr/>
        </p:nvSpPr>
        <p:spPr>
          <a:xfrm>
            <a:off x="179512" y="5301209"/>
            <a:ext cx="3347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组词：长短、长久</a:t>
            </a:r>
            <a:endParaRPr lang="zh-CN" altLang="en-US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355976" y="5445226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组词：比较、比赛、比方、比如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19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9674" y="908722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bā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grpSp>
        <p:nvGrpSpPr>
          <p:cNvPr id="2" name="组合 2"/>
          <p:cNvGrpSpPr/>
          <p:nvPr/>
        </p:nvGrpSpPr>
        <p:grpSpPr bwMode="auto">
          <a:xfrm>
            <a:off x="971602" y="1844825"/>
            <a:ext cx="1959545" cy="2515359"/>
            <a:chOff x="-737653" y="2289697"/>
            <a:chExt cx="1959545" cy="1887538"/>
          </a:xfrm>
        </p:grpSpPr>
        <p:pic>
          <p:nvPicPr>
            <p:cNvPr id="16394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-665645" y="2289697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5" name="TextBox 4"/>
            <p:cNvSpPr txBox="1">
              <a:spLocks noChangeArrowheads="1"/>
            </p:cNvSpPr>
            <p:nvPr/>
          </p:nvSpPr>
          <p:spPr bwMode="auto">
            <a:xfrm>
              <a:off x="-737653" y="2397767"/>
              <a:ext cx="1838325" cy="14550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巴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 bwMode="auto">
          <a:xfrm>
            <a:off x="179512" y="4725145"/>
            <a:ext cx="3416300" cy="478367"/>
            <a:chOff x="1200161" y="3069071"/>
            <a:chExt cx="3416020" cy="357909"/>
          </a:xfrm>
        </p:grpSpPr>
        <p:pic>
          <p:nvPicPr>
            <p:cNvPr id="1639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161" y="3069071"/>
              <a:ext cx="793945" cy="3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3" name="Picture 13" descr="E:\孙巧灵\2016秋上\上课课件\制作\R一语上\人一语大课堂（正文）\巴a.t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9761" y="3111597"/>
              <a:ext cx="2466420" cy="304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2" y="1844825"/>
            <a:ext cx="1887537" cy="251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436098" y="2060848"/>
            <a:ext cx="183832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Ctr="1">
            <a:spAutoFit/>
          </a:bodyPr>
          <a:lstStyle/>
          <a:p>
            <a:r>
              <a:rPr lang="zh-CN" altLang="en-US" sz="12000" b="1" dirty="0">
                <a:latin typeface="楷体_GB2312" pitchFamily="49" charset="-122"/>
                <a:ea typeface="楷体_GB2312" pitchFamily="49" charset="-122"/>
              </a:rPr>
              <a:t>把</a:t>
            </a:r>
            <a:endParaRPr lang="zh-CN" altLang="en-US" sz="1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6138" y="836713"/>
            <a:ext cx="8066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b="1" dirty="0" err="1">
                <a:solidFill>
                  <a:srgbClr val="3333FF"/>
                </a:solidFill>
                <a:latin typeface="+mn-ea"/>
                <a:ea typeface="+mn-ea"/>
              </a:rPr>
              <a:t>bǎ</a:t>
            </a:r>
            <a:endParaRPr lang="zh-CN" altLang="en-US" sz="48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4067944" y="4653137"/>
            <a:ext cx="4881562" cy="524932"/>
            <a:chOff x="1160463" y="2765425"/>
            <a:chExt cx="4882201" cy="39370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3" descr="E:\孙巧灵\2016秋上\上课课件\制作\R一语上\人一语大课堂（正文）\把a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38464" y="2801143"/>
              <a:ext cx="3904200" cy="329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0" y="5445226"/>
            <a:ext cx="3995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组词：尾巴、嘴巴、巴东</a:t>
            </a:r>
            <a:endParaRPr lang="zh-CN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499992" y="5445226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组词：把握、把关、把住</a:t>
            </a: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971550" y="981075"/>
            <a:ext cx="597693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Verdana" panose="020B0604030504040204" pitchFamily="34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527176" y="1562101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>
              <a:latin typeface="Verdana" panose="020B0604030504040204" pitchFamily="34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23528" y="620688"/>
            <a:ext cx="8569076" cy="9264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  <a:spcBef>
                <a:spcPts val="2400"/>
              </a:spcBef>
            </a:pP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bǐ  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wěi</a:t>
            </a:r>
            <a:r>
              <a:rPr lang="zh-CN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lang="en-US" altLang="zh-CN" sz="6000" b="1" dirty="0" smtClean="0">
                <a:solidFill>
                  <a:srgbClr val="FF0066"/>
                </a:solidFill>
                <a:latin typeface="+mn-ea"/>
                <a:cs typeface="Arial Unicode MS" pitchFamily="34" charset="-122"/>
              </a:rPr>
              <a:t>ā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shuí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比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尾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巴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谁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</a:t>
            </a:r>
            <a:r>
              <a:rPr lang="en-US" altLang="zh-CN" sz="6000" b="1" dirty="0" err="1" smtClean="0">
                <a:solidFill>
                  <a:srgbClr val="FF0066"/>
                </a:solidFill>
                <a:latin typeface="+mn-ea"/>
                <a:cs typeface="Arial Unicode MS" pitchFamily="34" charset="-122"/>
              </a:rPr>
              <a:t>á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nɡ</a:t>
            </a:r>
            <a:r>
              <a:rPr lang="en-US" altLang="zh-CN" sz="60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du</a:t>
            </a:r>
            <a:r>
              <a:rPr lang="zh-CN" altLang="zh-CN" sz="6000" b="1" dirty="0" smtClean="0">
                <a:solidFill>
                  <a:srgbClr val="FF0066"/>
                </a:solidFill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  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lang="zh-CN" altLang="zh-CN" sz="6000" b="1" dirty="0" smtClean="0">
                <a:solidFill>
                  <a:srgbClr val="FF0066"/>
                </a:solidFill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en-US" altLang="zh-CN" sz="6000" b="1" dirty="0" err="1" smtClean="0">
                <a:solidFill>
                  <a:srgbClr val="FF0066"/>
                </a:solidFill>
                <a:latin typeface="+mn-ea"/>
                <a:cs typeface="Arial Unicode MS" pitchFamily="34" charset="-122"/>
              </a:rPr>
              <a:t>ǎ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sz="6000" dirty="0" smtClean="0">
              <a:solidFill>
                <a:srgbClr val="FF0066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ts val="5000"/>
              </a:lnSpc>
              <a:spcBef>
                <a:spcPts val="2400"/>
              </a:spcBef>
            </a:pPr>
            <a:r>
              <a:rPr lang="en-US" altLang="zh-CN" sz="6000" b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长      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短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把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伞</a:t>
            </a:r>
            <a:endParaRPr lang="en-US" altLang="zh-CN" sz="60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ts val="5000"/>
              </a:lnSpc>
              <a:spcBef>
                <a:spcPts val="2400"/>
              </a:spcBef>
            </a:pP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6000" dirty="0" err="1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tù</a:t>
            </a:r>
            <a:r>
              <a:rPr lang="zh-CN" altLang="en-US" sz="6000" b="1" dirty="0" smtClean="0">
                <a:solidFill>
                  <a:srgbClr val="0000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zuì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ɡ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ōn</a:t>
            </a:r>
            <a:r>
              <a:rPr lang="en-US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ɡ</a:t>
            </a:r>
            <a:r>
              <a:rPr lang="zh-CN" altLang="zh-CN" sz="6000" dirty="0" smtClean="0">
                <a:solidFill>
                  <a:srgbClr val="FF0066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sz="6000" dirty="0" smtClean="0">
              <a:solidFill>
                <a:srgbClr val="FF0066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ts val="5000"/>
              </a:lnSpc>
              <a:spcBef>
                <a:spcPts val="2400"/>
              </a:spcBef>
            </a:pPr>
            <a:r>
              <a:rPr lang="zh-CN" alt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兔    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最   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公 </a:t>
            </a:r>
            <a:endParaRPr lang="zh-CN" sz="60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54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54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5400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   </a:t>
            </a:r>
            <a:endParaRPr lang="zh-CN" altLang="zh-CN" sz="5400" dirty="0" smtClean="0">
              <a:solidFill>
                <a:srgbClr val="FF0066"/>
              </a:solidFill>
              <a:latin typeface="+mn-ea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sz="6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</a:t>
            </a:r>
            <a:endParaRPr lang="zh-CN" sz="6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sz="6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sz="6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412776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把</a:t>
            </a:r>
            <a:endParaRPr lang="zh-CN" altLang="en-US" sz="9600" dirty="0"/>
          </a:p>
        </p:txBody>
      </p:sp>
      <p:sp>
        <p:nvSpPr>
          <p:cNvPr id="3" name="矩形 2"/>
          <p:cNvSpPr/>
          <p:nvPr/>
        </p:nvSpPr>
        <p:spPr>
          <a:xfrm>
            <a:off x="1403648" y="3717031"/>
            <a:ext cx="13681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公</a:t>
            </a:r>
            <a:endParaRPr lang="zh-CN" altLang="en-US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1772816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扌</a:t>
            </a:r>
            <a:r>
              <a:rPr lang="zh-CN" altLang="en-US" sz="5400" b="1" dirty="0" smtClean="0"/>
              <a:t>    提手旁</a:t>
            </a:r>
            <a:endParaRPr lang="zh-CN" altLang="en-US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19874" y="4005064"/>
            <a:ext cx="4198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八</a:t>
            </a:r>
            <a:r>
              <a:rPr lang="zh-CN" altLang="en-US" sz="5400" b="1" dirty="0" smtClean="0"/>
              <a:t>    八字头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331913" y="847726"/>
            <a:ext cx="1682750" cy="1406525"/>
          </a:xfrm>
          <a:prstGeom prst="sun">
            <a:avLst>
              <a:gd name="adj" fmla="val 25000"/>
            </a:avLst>
          </a:prstGeom>
          <a:solidFill>
            <a:srgbClr val="FFFF66"/>
          </a:solidFill>
          <a:ln w="9525" cmpd="sng">
            <a:solidFill>
              <a:schemeClr val="accent2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 dirty="0">
                <a:latin typeface="Times New Roman" panose="02020603050405020304" pitchFamily="18" charset="0"/>
              </a:rPr>
              <a:t>比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4572000" y="2479676"/>
            <a:ext cx="1682750" cy="1406525"/>
          </a:xfrm>
          <a:prstGeom prst="sun">
            <a:avLst>
              <a:gd name="adj" fmla="val 25000"/>
            </a:avLst>
          </a:prstGeom>
          <a:solidFill>
            <a:srgbClr val="FF33CC"/>
          </a:solidFill>
          <a:ln w="9525" cmpd="sng">
            <a:solidFill>
              <a:srgbClr val="FF0066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latin typeface="Times New Roman" panose="02020603050405020304" pitchFamily="18" charset="0"/>
              </a:rPr>
              <a:t>伞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6248400" y="879476"/>
            <a:ext cx="1682750" cy="1406525"/>
          </a:xfrm>
          <a:prstGeom prst="sun">
            <a:avLst>
              <a:gd name="adj" fmla="val 25000"/>
            </a:avLst>
          </a:prstGeom>
          <a:solidFill>
            <a:srgbClr val="FFFF66"/>
          </a:solidFill>
          <a:ln w="9525" cmpd="sng">
            <a:solidFill>
              <a:srgbClr val="80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</a:rPr>
              <a:t>短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1143000" y="4343402"/>
            <a:ext cx="1682750" cy="1406525"/>
          </a:xfrm>
          <a:prstGeom prst="sun">
            <a:avLst>
              <a:gd name="adj" fmla="val 25000"/>
            </a:avLst>
          </a:prstGeom>
          <a:solidFill>
            <a:srgbClr val="66FF66"/>
          </a:solidFill>
          <a:ln w="9525" cmpd="sng">
            <a:solidFill>
              <a:srgbClr val="80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latin typeface="Times New Roman" panose="02020603050405020304" pitchFamily="18" charset="0"/>
              </a:rPr>
              <a:t>兔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889250" y="4267201"/>
            <a:ext cx="1682750" cy="1406525"/>
          </a:xfrm>
          <a:prstGeom prst="sun">
            <a:avLst>
              <a:gd name="adj" fmla="val 25000"/>
            </a:avLst>
          </a:prstGeom>
          <a:solidFill>
            <a:srgbClr val="66FF66"/>
          </a:solidFill>
          <a:ln w="9525" cmpd="sng">
            <a:solidFill>
              <a:srgbClr val="80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</a:rPr>
              <a:t>最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219200" y="2438402"/>
            <a:ext cx="1682750" cy="1406525"/>
          </a:xfrm>
          <a:prstGeom prst="sun">
            <a:avLst>
              <a:gd name="adj" fmla="val 25000"/>
            </a:avLst>
          </a:prstGeom>
          <a:solidFill>
            <a:srgbClr val="FF33CC"/>
          </a:solidFill>
          <a:ln w="9525" cmpd="sng">
            <a:solidFill>
              <a:srgbClr val="800000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 dirty="0">
                <a:latin typeface="Times New Roman" panose="02020603050405020304" pitchFamily="18" charset="0"/>
              </a:rPr>
              <a:t>把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6324600" y="2438402"/>
            <a:ext cx="1682750" cy="1406525"/>
          </a:xfrm>
          <a:prstGeom prst="sun">
            <a:avLst>
              <a:gd name="adj" fmla="val 25000"/>
            </a:avLst>
          </a:prstGeom>
          <a:solidFill>
            <a:srgbClr val="FF33CC"/>
          </a:solidFill>
          <a:ln w="9525" cmpd="sng">
            <a:solidFill>
              <a:srgbClr val="FF0066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latin typeface="Times New Roman" panose="02020603050405020304" pitchFamily="18" charset="0"/>
              </a:rPr>
              <a:t>长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4572000" y="4267201"/>
            <a:ext cx="1682750" cy="1406525"/>
          </a:xfrm>
          <a:prstGeom prst="sun">
            <a:avLst>
              <a:gd name="adj" fmla="val 25000"/>
            </a:avLst>
          </a:prstGeom>
          <a:solidFill>
            <a:srgbClr val="66FF66"/>
          </a:solidFill>
          <a:ln w="9525" cmpd="sng">
            <a:solidFill>
              <a:srgbClr val="FF0066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</a:rPr>
              <a:t>公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2889250" y="2479676"/>
            <a:ext cx="1682750" cy="1406525"/>
          </a:xfrm>
          <a:prstGeom prst="sun">
            <a:avLst>
              <a:gd name="adj" fmla="val 25000"/>
            </a:avLst>
          </a:prstGeom>
          <a:solidFill>
            <a:srgbClr val="FF33CC"/>
          </a:solidFill>
          <a:ln w="9525" cmpd="sng">
            <a:solidFill>
              <a:schemeClr val="accent2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 smtClean="0">
                <a:latin typeface="Times New Roman" panose="02020603050405020304" pitchFamily="18" charset="0"/>
              </a:rPr>
              <a:t>谁</a:t>
            </a:r>
            <a:endParaRPr 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4689475" y="879476"/>
            <a:ext cx="1682750" cy="1406525"/>
          </a:xfrm>
          <a:prstGeom prst="sun">
            <a:avLst>
              <a:gd name="adj" fmla="val 25000"/>
            </a:avLst>
          </a:prstGeom>
          <a:solidFill>
            <a:srgbClr val="FFFF66"/>
          </a:solidFill>
          <a:ln w="9525" cmpd="sng">
            <a:solidFill>
              <a:schemeClr val="accent2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</a:rPr>
              <a:t>巴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2962275" y="803276"/>
            <a:ext cx="1682750" cy="1406525"/>
          </a:xfrm>
          <a:prstGeom prst="sun">
            <a:avLst>
              <a:gd name="adj" fmla="val 25000"/>
            </a:avLst>
          </a:prstGeom>
          <a:solidFill>
            <a:srgbClr val="FFFF66"/>
          </a:solidFill>
          <a:ln w="9525" cmpd="sng">
            <a:solidFill>
              <a:schemeClr val="accent2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200" b="1">
                <a:latin typeface="Times New Roman" panose="02020603050405020304" pitchFamily="18" charset="0"/>
              </a:rPr>
              <a:t>尾</a:t>
            </a:r>
            <a:endParaRPr lang="zh-CN" sz="3200" b="1">
              <a:latin typeface="Times New Roman" panose="02020603050405020304" pitchFamily="18" charset="0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04800" y="1371601"/>
            <a:ext cx="758825" cy="29854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我会认</a:t>
            </a:r>
            <a:endParaRPr lang="zh-CN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19" grpId="0" animBg="1" autoUpdateAnimBg="0"/>
      <p:bldP spid="9220" grpId="0" animBg="1" autoUpdateAnimBg="0"/>
      <p:bldP spid="9221" grpId="0" animBg="1" autoUpdateAnimBg="0"/>
      <p:bldP spid="9222" grpId="0" animBg="1" autoUpdateAnimBg="0"/>
      <p:bldP spid="9223" grpId="0" animBg="1" autoUpdateAnimBg="0"/>
      <p:bldP spid="9224" grpId="0" animBg="1" autoUpdateAnimBg="0"/>
      <p:bldP spid="9225" grpId="0" animBg="1" autoUpdateAnimBg="0"/>
      <p:bldP spid="9227" grpId="0" animBg="1" autoUpdateAnimBg="0"/>
      <p:bldP spid="9228" grpId="0" animBg="1" autoUpdateAnimBg="0"/>
      <p:bldP spid="922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2" y="333375"/>
            <a:ext cx="2519363" cy="3049588"/>
            <a:chOff x="340" y="210"/>
            <a:chExt cx="1587" cy="1921"/>
          </a:xfrm>
        </p:grpSpPr>
        <p:pic>
          <p:nvPicPr>
            <p:cNvPr id="228355" name="Picture 3" descr="pic_22741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40" y="210"/>
              <a:ext cx="1587" cy="1407"/>
            </a:xfrm>
            <a:prstGeom prst="rect">
              <a:avLst/>
            </a:prstGeom>
            <a:noFill/>
          </p:spPr>
        </p:pic>
        <p:sp>
          <p:nvSpPr>
            <p:cNvPr id="228356" name="Text Box 4"/>
            <p:cNvSpPr txBox="1">
              <a:spLocks noChangeArrowheads="1"/>
            </p:cNvSpPr>
            <p:nvPr/>
          </p:nvSpPr>
          <p:spPr bwMode="auto">
            <a:xfrm>
              <a:off x="702" y="1530"/>
              <a:ext cx="635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 hóu</a:t>
              </a:r>
              <a:endParaRPr kumimoji="1" lang="en-US" altLang="zh-CN" sz="3200" b="1">
                <a:latin typeface="Times New Roman" panose="02020603050405020304" pitchFamily="18" charset="0"/>
              </a:endParaRPr>
            </a:p>
            <a:p>
              <a:r>
                <a:rPr kumimoji="1" lang="zh-CN" altLang="en-US" sz="3200" b="1">
                  <a:latin typeface="Times New Roman" panose="02020603050405020304" pitchFamily="18" charset="0"/>
                </a:rPr>
                <a:t>猴子</a:t>
              </a:r>
              <a:endParaRPr kumimoji="1" lang="zh-CN" altLang="en-US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3779838" y="692150"/>
            <a:ext cx="2195512" cy="2754313"/>
            <a:chOff x="2381" y="527"/>
            <a:chExt cx="1383" cy="1735"/>
          </a:xfrm>
        </p:grpSpPr>
        <p:pic>
          <p:nvPicPr>
            <p:cNvPr id="228358" name="Picture 6" descr="pic_2274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" y="527"/>
              <a:ext cx="1383" cy="1134"/>
            </a:xfrm>
            <a:prstGeom prst="rect">
              <a:avLst/>
            </a:prstGeom>
            <a:noFill/>
          </p:spPr>
        </p:pic>
        <p:sp>
          <p:nvSpPr>
            <p:cNvPr id="228359" name="Text Box 7"/>
            <p:cNvSpPr txBox="1">
              <a:spLocks noChangeArrowheads="1"/>
            </p:cNvSpPr>
            <p:nvPr/>
          </p:nvSpPr>
          <p:spPr bwMode="auto">
            <a:xfrm>
              <a:off x="2653" y="1661"/>
              <a:ext cx="635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t</a:t>
              </a:r>
              <a:r>
                <a:rPr kumimoji="1" lang="en-US" altLang="en-US" sz="24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ù</a:t>
              </a:r>
              <a:endParaRPr kumimoji="1" lang="en-US" altLang="zh-CN" sz="3200" b="1">
                <a:latin typeface="Times New Roman" panose="02020603050405020304" pitchFamily="18" charset="0"/>
              </a:endParaRPr>
            </a:p>
            <a:p>
              <a:r>
                <a:rPr kumimoji="1" lang="zh-CN" altLang="en-US" sz="3200" b="1">
                  <a:latin typeface="Times New Roman" panose="02020603050405020304" pitchFamily="18" charset="0"/>
                </a:rPr>
                <a:t>兔子</a:t>
              </a:r>
              <a:endParaRPr kumimoji="1" lang="zh-CN" altLang="en-US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6227763" y="765175"/>
            <a:ext cx="2087562" cy="2682875"/>
            <a:chOff x="3923" y="572"/>
            <a:chExt cx="1315" cy="1690"/>
          </a:xfrm>
        </p:grpSpPr>
        <p:pic>
          <p:nvPicPr>
            <p:cNvPr id="228361" name="Picture 9" descr="pic_2274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3" y="572"/>
              <a:ext cx="1315" cy="997"/>
            </a:xfrm>
            <a:prstGeom prst="rect">
              <a:avLst/>
            </a:prstGeom>
            <a:noFill/>
          </p:spPr>
        </p:pic>
        <p:sp>
          <p:nvSpPr>
            <p:cNvPr id="228362" name="Text Box 10"/>
            <p:cNvSpPr txBox="1">
              <a:spLocks noChangeArrowheads="1"/>
            </p:cNvSpPr>
            <p:nvPr/>
          </p:nvSpPr>
          <p:spPr bwMode="auto">
            <a:xfrm>
              <a:off x="4195" y="1661"/>
              <a:ext cx="844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dirty="0" err="1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sōnɡ</a:t>
              </a:r>
              <a:r>
                <a:rPr kumimoji="1" lang="en-US" altLang="zh-CN" sz="2400" b="1" dirty="0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 b="1" dirty="0" err="1">
                  <a:solidFill>
                    <a:schemeClr val="tx2"/>
                  </a:solidFill>
                  <a:latin typeface="Times New Roman" panose="02020603050405020304" pitchFamily="18" charset="0"/>
                </a:rPr>
                <a:t>shŭ</a:t>
              </a:r>
              <a:endParaRPr kumimoji="1"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  <a:p>
              <a:r>
                <a:rPr kumimoji="1"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松鼠</a:t>
              </a:r>
              <a:endPara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1116013" y="3428999"/>
            <a:ext cx="2017712" cy="3095625"/>
            <a:chOff x="703" y="2160"/>
            <a:chExt cx="1271" cy="1950"/>
          </a:xfrm>
        </p:grpSpPr>
        <p:pic>
          <p:nvPicPr>
            <p:cNvPr id="228364" name="Picture 12" descr="pic_2274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3" y="2160"/>
              <a:ext cx="1271" cy="1225"/>
            </a:xfrm>
            <a:prstGeom prst="rect">
              <a:avLst/>
            </a:prstGeom>
            <a:noFill/>
          </p:spPr>
        </p:pic>
        <p:sp>
          <p:nvSpPr>
            <p:cNvPr id="228365" name="Text Box 13"/>
            <p:cNvSpPr txBox="1">
              <a:spLocks noChangeArrowheads="1"/>
            </p:cNvSpPr>
            <p:nvPr/>
          </p:nvSpPr>
          <p:spPr bwMode="auto">
            <a:xfrm>
              <a:off x="884" y="3509"/>
              <a:ext cx="635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dirty="0" err="1" smtClean="0">
                  <a:solidFill>
                    <a:schemeClr val="tx2"/>
                  </a:solidFill>
                  <a:latin typeface="+mn-ea"/>
                </a:rPr>
                <a:t>ɡ</a:t>
              </a:r>
              <a:r>
                <a:rPr kumimoji="1" lang="en-US" altLang="zh-CN" sz="2400" b="1" dirty="0" err="1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ōnɡ</a:t>
              </a:r>
              <a:endParaRPr kumimoji="1"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  <a:p>
              <a:r>
                <a:rPr kumimoji="1"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公鸡</a:t>
              </a:r>
              <a:endPara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4"/>
          <p:cNvGrpSpPr/>
          <p:nvPr/>
        </p:nvGrpSpPr>
        <p:grpSpPr bwMode="auto">
          <a:xfrm>
            <a:off x="3635377" y="3500438"/>
            <a:ext cx="1800225" cy="3024187"/>
            <a:chOff x="2290" y="2205"/>
            <a:chExt cx="1134" cy="1905"/>
          </a:xfrm>
        </p:grpSpPr>
        <p:pic>
          <p:nvPicPr>
            <p:cNvPr id="228367" name="Picture 15" descr="pic_2274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90" y="2205"/>
              <a:ext cx="1134" cy="1044"/>
            </a:xfrm>
            <a:prstGeom prst="rect">
              <a:avLst/>
            </a:prstGeom>
            <a:noFill/>
          </p:spPr>
        </p:pic>
        <p:sp>
          <p:nvSpPr>
            <p:cNvPr id="228368" name="Text Box 16"/>
            <p:cNvSpPr txBox="1">
              <a:spLocks noChangeArrowheads="1"/>
            </p:cNvSpPr>
            <p:nvPr/>
          </p:nvSpPr>
          <p:spPr bwMode="auto">
            <a:xfrm>
              <a:off x="2608" y="3509"/>
              <a:ext cx="635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dirty="0" err="1">
                  <a:solidFill>
                    <a:schemeClr val="tx2"/>
                  </a:solidFill>
                  <a:latin typeface="Times New Roman" panose="02020603050405020304" pitchFamily="18" charset="0"/>
                </a:rPr>
                <a:t>y</a:t>
              </a:r>
              <a:r>
                <a:rPr kumimoji="1" lang="en-US" altLang="zh-CN" sz="2400" b="1" dirty="0" err="1">
                  <a:solidFill>
                    <a:schemeClr val="tx2"/>
                  </a:solidFill>
                  <a:latin typeface="+mn-ea"/>
                </a:rPr>
                <a:t>ā</a:t>
              </a:r>
              <a:endParaRPr kumimoji="1" lang="en-US" altLang="zh-CN" sz="3200" b="1" dirty="0">
                <a:solidFill>
                  <a:schemeClr val="tx2"/>
                </a:solidFill>
                <a:latin typeface="+mn-ea"/>
              </a:endParaRPr>
            </a:p>
            <a:p>
              <a:r>
                <a:rPr kumimoji="1"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鸭子</a:t>
              </a:r>
              <a:endPara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17"/>
          <p:cNvGrpSpPr/>
          <p:nvPr/>
        </p:nvGrpSpPr>
        <p:grpSpPr bwMode="auto">
          <a:xfrm>
            <a:off x="6011863" y="3573463"/>
            <a:ext cx="1984375" cy="3024187"/>
            <a:chOff x="3787" y="2205"/>
            <a:chExt cx="1250" cy="1905"/>
          </a:xfrm>
        </p:grpSpPr>
        <p:pic>
          <p:nvPicPr>
            <p:cNvPr id="228370" name="Picture 18" descr="pic_2274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87" y="2205"/>
              <a:ext cx="1185" cy="1088"/>
            </a:xfrm>
            <a:prstGeom prst="rect">
              <a:avLst/>
            </a:prstGeom>
            <a:noFill/>
          </p:spPr>
        </p:pic>
        <p:sp>
          <p:nvSpPr>
            <p:cNvPr id="228371" name="Text Box 19"/>
            <p:cNvSpPr txBox="1">
              <a:spLocks noChangeArrowheads="1"/>
            </p:cNvSpPr>
            <p:nvPr/>
          </p:nvSpPr>
          <p:spPr bwMode="auto">
            <a:xfrm>
              <a:off x="4150" y="3509"/>
              <a:ext cx="887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en-US" altLang="zh-CN" sz="2400" b="1" dirty="0" err="1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kŏnɡ</a:t>
              </a:r>
              <a:r>
                <a:rPr kumimoji="1" lang="en-US" altLang="zh-CN" sz="2400" b="1" dirty="0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2400" b="1" dirty="0" err="1">
                  <a:solidFill>
                    <a:schemeClr val="tx2"/>
                  </a:solidFill>
                  <a:latin typeface="Times New Roman" panose="02020603050405020304" pitchFamily="18" charset="0"/>
                </a:rPr>
                <a:t>què</a:t>
              </a:r>
              <a:endParaRPr kumimoji="1"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  <a:p>
              <a:r>
                <a:rPr kumimoji="1"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孔雀</a:t>
              </a:r>
              <a:endParaRPr kumimoji="1"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11560" y="1052736"/>
            <a:ext cx="5256584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的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尾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 smtClean="0">
                <a:latin typeface="Times New Roman" panose="02020603050405020304" pitchFamily="18" charset="0"/>
              </a:rPr>
              <a:t>巴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  </a:t>
            </a:r>
            <a:r>
              <a:rPr lang="zh-CN" sz="4400" b="1" dirty="0" smtClean="0">
                <a:latin typeface="Times New Roman" panose="02020603050405020304" pitchFamily="18" charset="0"/>
              </a:rPr>
              <a:t>长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536" y="3212976"/>
            <a:ext cx="85598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的  尾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 巴  </a:t>
            </a:r>
            <a:r>
              <a:rPr lang="zh-CN" sz="4400" b="1" dirty="0">
                <a:latin typeface="Times New Roman" panose="02020603050405020304" pitchFamily="18" charset="0"/>
              </a:rPr>
              <a:t>好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像  一  </a:t>
            </a:r>
            <a:r>
              <a:rPr lang="zh-CN" sz="4400" b="1" dirty="0">
                <a:latin typeface="Times New Roman" panose="02020603050405020304" pitchFamily="18" charset="0"/>
              </a:rPr>
              <a:t>把  伞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55576" y="685800"/>
            <a:ext cx="389262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shuí</a:t>
            </a:r>
            <a:r>
              <a:rPr lang="zh-CN" altLang="zh-CN" sz="3600" dirty="0">
                <a:latin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</a:t>
            </a:r>
            <a:r>
              <a:rPr lang="zh-CN" altLang="zh-CN" sz="3600" dirty="0">
                <a:latin typeface="Times New Roman" panose="02020603050405020304" pitchFamily="18" charset="0"/>
              </a:rPr>
              <a:t>e 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ě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宋体" panose="02010600030101010101" pitchFamily="2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283968" y="692696"/>
            <a:ext cx="194421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á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nɡ</a:t>
            </a:r>
            <a:r>
              <a:rPr lang="zh-CN" altLang="zh-CN" sz="3600" dirty="0">
                <a:latin typeface="Times New Roman" panose="02020603050405020304" pitchFamily="18" charset="0"/>
              </a:rPr>
              <a:t> 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39552" y="1644651"/>
            <a:ext cx="410864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huí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 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wě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4283968" y="1644651"/>
            <a:ext cx="165618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du</a:t>
            </a:r>
            <a:r>
              <a:rPr lang="zh-CN" altLang="zh-CN" sz="3600" b="1" dirty="0">
                <a:latin typeface="+mn-ea"/>
                <a:cs typeface="Arial Unicode MS" pitchFamily="34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83568" y="2708920"/>
            <a:ext cx="389262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shuí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e 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wěi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宋体" panose="02010600030101010101" pitchFamily="2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latin typeface="Times New Roman" panose="02020603050405020304" pitchFamily="18" charset="0"/>
              </a:rPr>
              <a:t>？</a:t>
            </a:r>
            <a:endParaRPr lang="zh-CN" sz="4800" dirty="0">
              <a:latin typeface="Times New Roman" panose="02020603050405020304" pitchFamily="18" charset="0"/>
            </a:endParaRP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1043608" y="2060848"/>
            <a:ext cx="4802833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sz="4400" b="1" dirty="0" smtClean="0">
                <a:latin typeface="Times New Roman" panose="02020603050405020304" pitchFamily="18" charset="0"/>
              </a:rPr>
              <a:t>谁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>
                <a:latin typeface="Times New Roman" panose="02020603050405020304" pitchFamily="18" charset="0"/>
              </a:rPr>
              <a:t>的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>
                <a:latin typeface="Times New Roman" panose="02020603050405020304" pitchFamily="18" charset="0"/>
              </a:rPr>
              <a:t>尾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巴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>
                <a:latin typeface="Times New Roman" panose="02020603050405020304" pitchFamily="18" charset="0"/>
              </a:rPr>
              <a:t>短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4572000" y="2708920"/>
            <a:ext cx="506412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 xi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à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nɡ yì   b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s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just"/>
            <a:endParaRPr lang="zh-CN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8" name="Text Box 44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0" name="Text Box 46"/>
          <p:cNvSpPr txBox="1">
            <a:spLocks noChangeArrowheads="1"/>
          </p:cNvSpPr>
          <p:nvPr/>
        </p:nvSpPr>
        <p:spPr bwMode="auto">
          <a:xfrm>
            <a:off x="8676456" y="3212976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5" name="Text Box 51"/>
          <p:cNvSpPr txBox="1">
            <a:spLocks noChangeArrowheads="1"/>
          </p:cNvSpPr>
          <p:nvPr/>
        </p:nvSpPr>
        <p:spPr bwMode="auto">
          <a:xfrm>
            <a:off x="836940" y="2743200"/>
            <a:ext cx="2616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zh-CN" sz="2400">
                <a:latin typeface="Times New Roman" panose="02020603050405020304" pitchFamily="18" charset="0"/>
              </a:rPr>
              <a:t> </a:t>
            </a: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1316" name="AutoShape 5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820150" y="6524626"/>
            <a:ext cx="323850" cy="3333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17" name="Rectangle 5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427538" y="2"/>
            <a:ext cx="957262" cy="320675"/>
          </a:xfrm>
        </p:spPr>
        <p:txBody>
          <a:bodyPr/>
          <a:lstStyle/>
          <a:p>
            <a:r>
              <a:rPr lang="zh-CN" sz="1400">
                <a:solidFill>
                  <a:schemeClr val="bg1"/>
                </a:solidFill>
              </a:rPr>
              <a:t>学习课文</a:t>
            </a:r>
            <a:endParaRPr lang="zh-CN" sz="1400">
              <a:solidFill>
                <a:schemeClr val="bg1"/>
              </a:solidFill>
            </a:endParaRPr>
          </a:p>
        </p:txBody>
      </p:sp>
      <p:grpSp>
        <p:nvGrpSpPr>
          <p:cNvPr id="40" name="Group 2"/>
          <p:cNvGrpSpPr/>
          <p:nvPr/>
        </p:nvGrpSpPr>
        <p:grpSpPr bwMode="auto">
          <a:xfrm>
            <a:off x="323530" y="4149080"/>
            <a:ext cx="2519363" cy="2236777"/>
            <a:chOff x="340" y="296"/>
            <a:chExt cx="1587" cy="1671"/>
          </a:xfrm>
        </p:grpSpPr>
        <p:pic>
          <p:nvPicPr>
            <p:cNvPr id="41" name="Picture 3" descr="pic_22741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40" y="296"/>
              <a:ext cx="1587" cy="1407"/>
            </a:xfrm>
            <a:prstGeom prst="rect">
              <a:avLst/>
            </a:prstGeom>
            <a:noFill/>
          </p:spPr>
        </p:pic>
        <p:sp>
          <p:nvSpPr>
            <p:cNvPr id="42" name="Text Box 4"/>
            <p:cNvSpPr txBox="1">
              <a:spLocks noChangeArrowheads="1"/>
            </p:cNvSpPr>
            <p:nvPr/>
          </p:nvSpPr>
          <p:spPr bwMode="auto">
            <a:xfrm>
              <a:off x="702" y="1530"/>
              <a:ext cx="116" cy="43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endParaRPr kumimoji="1" lang="en-US" altLang="zh-CN" sz="32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44" name="Picture 6" descr="pic_2274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149080"/>
            <a:ext cx="2195512" cy="1800225"/>
          </a:xfrm>
          <a:prstGeom prst="rect">
            <a:avLst/>
          </a:prstGeom>
          <a:noFill/>
        </p:spPr>
      </p:pic>
      <p:pic>
        <p:nvPicPr>
          <p:cNvPr id="47" name="Picture 9" descr="pic_2274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184650"/>
            <a:ext cx="2087562" cy="15827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2057400" y="1066800"/>
            <a:ext cx="6324600" cy="13716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 cmpd="sng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这个像小耳朵一样的符号叫 </a:t>
            </a:r>
            <a:endParaRPr lang="zh-CN" altLang="en-US" sz="3600" kern="10">
              <a:ln w="12700" cmpd="sng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WordArt 5"/>
          <p:cNvSpPr>
            <a:spLocks noChangeArrowheads="1" noChangeShapeType="1"/>
          </p:cNvSpPr>
          <p:nvPr/>
        </p:nvSpPr>
        <p:spPr bwMode="auto">
          <a:xfrm>
            <a:off x="914400" y="2819399"/>
            <a:ext cx="2133600" cy="15240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 cmpd="sng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问号</a:t>
            </a:r>
            <a:endParaRPr lang="zh-CN" altLang="en-US" sz="3600" kern="10" dirty="0">
              <a:ln w="19050" cmpd="sng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6" name="WordArt 6"/>
          <p:cNvSpPr>
            <a:spLocks noChangeArrowheads="1" noChangeShapeType="1"/>
          </p:cNvSpPr>
          <p:nvPr/>
        </p:nvSpPr>
        <p:spPr bwMode="auto">
          <a:xfrm>
            <a:off x="1828800" y="4724400"/>
            <a:ext cx="5105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dirty="0">
                <a:ln w="9525" cmpd="sng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在句末要把声音往上扬</a:t>
            </a:r>
            <a:endParaRPr lang="zh-CN" altLang="en-US" sz="3600" dirty="0">
              <a:ln w="9525" cmpd="sng">
                <a:solidFill>
                  <a:srgbClr val="000000"/>
                </a:solidFill>
                <a:round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WordArt 7"/>
          <p:cNvSpPr>
            <a:spLocks noChangeArrowheads="1" noChangeShapeType="1"/>
          </p:cNvSpPr>
          <p:nvPr/>
        </p:nvSpPr>
        <p:spPr bwMode="auto">
          <a:xfrm>
            <a:off x="539552" y="1196752"/>
            <a:ext cx="1447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dirty="0" smtClean="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dirty="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11560" y="1052736"/>
            <a:ext cx="5256584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的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尾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 smtClean="0">
                <a:latin typeface="Times New Roman" panose="02020603050405020304" pitchFamily="18" charset="0"/>
              </a:rPr>
              <a:t>巴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  </a:t>
            </a:r>
            <a:r>
              <a:rPr lang="zh-CN" sz="4400" b="1" dirty="0" smtClean="0">
                <a:latin typeface="Times New Roman" panose="02020603050405020304" pitchFamily="18" charset="0"/>
              </a:rPr>
              <a:t>长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536" y="3212976"/>
            <a:ext cx="85598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/>
            <a:r>
              <a:rPr lang="zh-CN" sz="4400" b="1" dirty="0">
                <a:latin typeface="Times New Roman" panose="02020603050405020304" pitchFamily="18" charset="0"/>
              </a:rPr>
              <a:t>谁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的  尾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 巴  </a:t>
            </a:r>
            <a:r>
              <a:rPr lang="zh-CN" sz="4400" b="1" dirty="0">
                <a:latin typeface="Times New Roman" panose="02020603050405020304" pitchFamily="18" charset="0"/>
              </a:rPr>
              <a:t>好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像  一  </a:t>
            </a:r>
            <a:r>
              <a:rPr lang="zh-CN" sz="4400" b="1" dirty="0">
                <a:latin typeface="Times New Roman" panose="02020603050405020304" pitchFamily="18" charset="0"/>
              </a:rPr>
              <a:t>把  伞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55576" y="685800"/>
            <a:ext cx="389262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shuí</a:t>
            </a:r>
            <a:r>
              <a:rPr lang="zh-CN" altLang="zh-CN" sz="3600" dirty="0">
                <a:latin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</a:t>
            </a:r>
            <a:r>
              <a:rPr lang="zh-CN" altLang="zh-CN" sz="3600" dirty="0">
                <a:latin typeface="Times New Roman" panose="02020603050405020304" pitchFamily="18" charset="0"/>
              </a:rPr>
              <a:t>e 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ě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宋体" panose="02010600030101010101" pitchFamily="2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283968" y="692696"/>
            <a:ext cx="194421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ch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á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nɡ</a:t>
            </a:r>
            <a:r>
              <a:rPr lang="zh-CN" altLang="zh-CN" sz="3600" dirty="0">
                <a:latin typeface="Times New Roman" panose="02020603050405020304" pitchFamily="18" charset="0"/>
              </a:rPr>
              <a:t> 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39552" y="1644651"/>
            <a:ext cx="410864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huí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 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wě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4283968" y="1644651"/>
            <a:ext cx="165618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du</a:t>
            </a:r>
            <a:r>
              <a:rPr lang="zh-CN" altLang="zh-CN" sz="3600" b="1" dirty="0">
                <a:latin typeface="+mn-ea"/>
                <a:cs typeface="Arial Unicode MS" pitchFamily="34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83568" y="2708920"/>
            <a:ext cx="389262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shuí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</a:t>
            </a:r>
            <a:r>
              <a:rPr lang="zh-CN" altLang="zh-CN" sz="3600" dirty="0" smtClean="0">
                <a:latin typeface="Times New Roman" panose="02020603050405020304" pitchFamily="18" charset="0"/>
              </a:rPr>
              <a:t>e  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wěi</a:t>
            </a:r>
            <a:r>
              <a:rPr lang="en-US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3600" dirty="0" smtClean="0">
                <a:latin typeface="宋体" panose="02010600030101010101" pitchFamily="2" charset="-122"/>
              </a:rPr>
              <a:t> </a:t>
            </a:r>
            <a:r>
              <a:rPr lang="zh-CN" altLang="zh-CN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bɑ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latin typeface="Times New Roman" panose="02020603050405020304" pitchFamily="18" charset="0"/>
              </a:rPr>
              <a:t>？</a:t>
            </a:r>
            <a:endParaRPr lang="zh-CN" sz="4800" dirty="0">
              <a:latin typeface="Times New Roman" panose="02020603050405020304" pitchFamily="18" charset="0"/>
            </a:endParaRP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6012160" y="1124744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1043608" y="2060848"/>
            <a:ext cx="4802833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sz="4400" b="1" dirty="0" smtClean="0">
                <a:latin typeface="Times New Roman" panose="02020603050405020304" pitchFamily="18" charset="0"/>
              </a:rPr>
              <a:t>谁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>
                <a:latin typeface="Times New Roman" panose="02020603050405020304" pitchFamily="18" charset="0"/>
              </a:rPr>
              <a:t>的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>
                <a:latin typeface="Times New Roman" panose="02020603050405020304" pitchFamily="18" charset="0"/>
              </a:rPr>
              <a:t>尾 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 smtClean="0">
                <a:latin typeface="Times New Roman" panose="02020603050405020304" pitchFamily="18" charset="0"/>
              </a:rPr>
              <a:t>巴 </a:t>
            </a:r>
            <a:r>
              <a:rPr lang="en-US" altLang="zh-CN" sz="4400" b="1" dirty="0" smtClean="0">
                <a:latin typeface="Times New Roman" panose="02020603050405020304" pitchFamily="18" charset="0"/>
              </a:rPr>
              <a:t>  </a:t>
            </a:r>
            <a:r>
              <a:rPr lang="zh-CN" sz="4400" b="1" dirty="0" smtClean="0">
                <a:latin typeface="Times New Roman" panose="02020603050405020304" pitchFamily="18" charset="0"/>
              </a:rPr>
              <a:t> </a:t>
            </a:r>
            <a:r>
              <a:rPr lang="zh-CN" sz="4400" b="1" dirty="0">
                <a:latin typeface="Times New Roman" panose="02020603050405020304" pitchFamily="18" charset="0"/>
              </a:rPr>
              <a:t>短</a:t>
            </a:r>
            <a:endParaRPr 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4572000" y="2708920"/>
            <a:ext cx="506412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 xi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à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nɡ yì   b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s</a:t>
            </a:r>
            <a:r>
              <a:rPr lang="zh-CN" altLang="zh-CN" sz="3600" b="1" dirty="0">
                <a:latin typeface="+mn-ea"/>
                <a:cs typeface="Arial Unicode MS" pitchFamily="34" charset="-122"/>
                <a:sym typeface="宋体" panose="02010600030101010101" pitchFamily="2" charset="-122"/>
              </a:rPr>
              <a:t>ǎ</a:t>
            </a:r>
            <a:r>
              <a:rPr lang="zh-CN" altLang="zh-CN" sz="3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lang="zh-CN" altLang="zh-CN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algn="just"/>
            <a:endParaRPr lang="zh-CN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8" name="Text Box 44"/>
          <p:cNvSpPr txBox="1">
            <a:spLocks noChangeArrowheads="1"/>
          </p:cNvSpPr>
          <p:nvPr/>
        </p:nvSpPr>
        <p:spPr bwMode="auto">
          <a:xfrm>
            <a:off x="5940152" y="2060848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0" name="Text Box 46"/>
          <p:cNvSpPr txBox="1">
            <a:spLocks noChangeArrowheads="1"/>
          </p:cNvSpPr>
          <p:nvPr/>
        </p:nvSpPr>
        <p:spPr bwMode="auto">
          <a:xfrm>
            <a:off x="8676456" y="3212976"/>
            <a:ext cx="58737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？</a:t>
            </a:r>
            <a:endParaRPr 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5" name="Text Box 51"/>
          <p:cNvSpPr txBox="1">
            <a:spLocks noChangeArrowheads="1"/>
          </p:cNvSpPr>
          <p:nvPr/>
        </p:nvSpPr>
        <p:spPr bwMode="auto">
          <a:xfrm>
            <a:off x="836940" y="2743200"/>
            <a:ext cx="2616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zh-CN" sz="2400">
                <a:latin typeface="Times New Roman" panose="02020603050405020304" pitchFamily="18" charset="0"/>
              </a:rPr>
              <a:t> </a:t>
            </a: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1316" name="AutoShape 5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820150" y="6524626"/>
            <a:ext cx="323850" cy="333375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17" name="Rectangle 5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427538" y="2"/>
            <a:ext cx="957262" cy="320675"/>
          </a:xfrm>
        </p:spPr>
        <p:txBody>
          <a:bodyPr/>
          <a:lstStyle/>
          <a:p>
            <a:r>
              <a:rPr lang="zh-CN" sz="1400">
                <a:solidFill>
                  <a:schemeClr val="bg1"/>
                </a:solidFill>
              </a:rPr>
              <a:t>学习课文</a:t>
            </a:r>
            <a:endParaRPr lang="zh-CN" sz="1400">
              <a:solidFill>
                <a:schemeClr val="bg1"/>
              </a:solidFill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323530" y="4149080"/>
            <a:ext cx="2519363" cy="2236777"/>
            <a:chOff x="340" y="296"/>
            <a:chExt cx="1587" cy="1671"/>
          </a:xfrm>
        </p:grpSpPr>
        <p:pic>
          <p:nvPicPr>
            <p:cNvPr id="41" name="Picture 3" descr="pic_22741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40" y="296"/>
              <a:ext cx="1587" cy="1407"/>
            </a:xfrm>
            <a:prstGeom prst="rect">
              <a:avLst/>
            </a:prstGeom>
            <a:noFill/>
          </p:spPr>
        </p:pic>
        <p:sp>
          <p:nvSpPr>
            <p:cNvPr id="42" name="Text Box 4"/>
            <p:cNvSpPr txBox="1">
              <a:spLocks noChangeArrowheads="1"/>
            </p:cNvSpPr>
            <p:nvPr/>
          </p:nvSpPr>
          <p:spPr bwMode="auto">
            <a:xfrm>
              <a:off x="702" y="1530"/>
              <a:ext cx="116" cy="43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endParaRPr kumimoji="1" lang="en-US" altLang="zh-CN" sz="3200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44" name="Picture 6" descr="pic_2274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149080"/>
            <a:ext cx="2195512" cy="1800225"/>
          </a:xfrm>
          <a:prstGeom prst="rect">
            <a:avLst/>
          </a:prstGeom>
          <a:noFill/>
        </p:spPr>
      </p:pic>
      <p:pic>
        <p:nvPicPr>
          <p:cNvPr id="47" name="Picture 9" descr="pic_2274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184650"/>
            <a:ext cx="2087562" cy="15827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2138</Words>
  <Application>WPS 演示</Application>
  <PresentationFormat>全屏显示(4:3)</PresentationFormat>
  <Paragraphs>406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Wingdings</vt:lpstr>
      <vt:lpstr>楷体_GB2312</vt:lpstr>
      <vt:lpstr>幼圆</vt:lpstr>
      <vt:lpstr>Arial Unicode MS</vt:lpstr>
      <vt:lpstr>Verdana</vt:lpstr>
      <vt:lpstr>Times New Roman</vt:lpstr>
      <vt:lpstr>微软雅黑</vt:lpstr>
      <vt:lpstr>Calibri</vt:lpstr>
      <vt:lpstr>Times New Roman</vt:lpstr>
      <vt:lpstr>黑体</vt:lpstr>
      <vt:lpstr>新宋体</vt:lpstr>
      <vt:lpstr>Office 主题</vt:lpstr>
      <vt:lpstr>PowerPoint 演示文稿</vt:lpstr>
      <vt:lpstr>\</vt:lpstr>
      <vt:lpstr>PowerPoint 演示文稿</vt:lpstr>
      <vt:lpstr>PowerPoint 演示文稿</vt:lpstr>
      <vt:lpstr>PowerPoint 演示文稿</vt:lpstr>
      <vt:lpstr>PowerPoint 演示文稿</vt:lpstr>
      <vt:lpstr>学习课文</vt:lpstr>
      <vt:lpstr>PowerPoint 演示文稿</vt:lpstr>
      <vt:lpstr>学习课文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12</dc:creator>
  <cp:lastModifiedBy>Administrator</cp:lastModifiedBy>
  <cp:revision>69</cp:revision>
  <dcterms:created xsi:type="dcterms:W3CDTF">2017-05-23T13:23:02Z</dcterms:created>
  <dcterms:modified xsi:type="dcterms:W3CDTF">2017-05-23T13:23:33Z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