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3" r:id="rId3"/>
    <p:sldId id="318" r:id="rId4"/>
    <p:sldId id="272" r:id="rId5"/>
    <p:sldId id="326" r:id="rId6"/>
    <p:sldId id="319" r:id="rId7"/>
    <p:sldId id="325" r:id="rId8"/>
    <p:sldId id="352" r:id="rId9"/>
    <p:sldId id="353" r:id="rId11"/>
    <p:sldId id="334" r:id="rId12"/>
    <p:sldId id="354" r:id="rId13"/>
    <p:sldId id="355" r:id="rId14"/>
    <p:sldId id="375" r:id="rId15"/>
    <p:sldId id="376" r:id="rId16"/>
    <p:sldId id="377" r:id="rId17"/>
    <p:sldId id="378" r:id="rId18"/>
    <p:sldId id="327" r:id="rId19"/>
    <p:sldId id="328" r:id="rId20"/>
    <p:sldId id="329" r:id="rId21"/>
    <p:sldId id="330" r:id="rId22"/>
    <p:sldId id="331" r:id="rId23"/>
    <p:sldId id="332" r:id="rId24"/>
    <p:sldId id="333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FF6600"/>
    <a:srgbClr val="CC00CC"/>
    <a:srgbClr val="996633"/>
    <a:srgbClr val="CC0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64" autoAdjust="0"/>
    <p:restoredTop sz="94660"/>
  </p:normalViewPr>
  <p:slideViewPr>
    <p:cSldViewPr>
      <p:cViewPr varScale="1">
        <p:scale>
          <a:sx n="108" d="100"/>
          <a:sy n="108" d="100"/>
        </p:scale>
        <p:origin x="-1206" y="-78"/>
      </p:cViewPr>
      <p:guideLst>
        <p:guide orient="horz" pos="2160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7771A1-16A4-4984-B15F-B0DE15916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FD7B2D-940F-434E-98D6-62B6D363CD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D7B2D-940F-434E-98D6-62B6D363CD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7C65A-35FF-4397-9621-5606C75284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5D419-28B8-4149-9A4B-F4FB4C8A2FE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6BFAA-4AEF-43E5-8A78-2CFC0E33F94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Ba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Ba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Ba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Ba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Ba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015B6-DCB3-420F-9E39-B17FCB76757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75FEC-CE47-462F-8304-97A1F94DE8B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2F88E-983E-4156-B6C1-0012415A77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11159-52F3-4C1D-8319-FD041FBAD4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47529-B0EF-4132-A416-394065DA27B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5329F-0507-4147-9036-9F2B4367169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F3DC6-F3BE-4E35-A1AA-A400C1F292C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FD931-3F13-4614-9CA3-8E819244286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jpe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D1D5CD0-AF20-4A31-BBC6-47CEFBC9D1C6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>
    <p:randomBar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microsoft.com/office/2007/relationships/media" Target="file:///C:\Users\lenovo\Desktop\&#25991;&#20855;&#30340;&#23478;&#36164;&#26009;\&#25105;&#26377;&#19968;&#20010;&#23478;%20%202.mp3" TargetMode="External"/><Relationship Id="rId2" Type="http://schemas.openxmlformats.org/officeDocument/2006/relationships/audio" Target="file:///C:\Users\lenovo\Desktop\&#25991;&#20855;&#30340;&#23478;&#36164;&#26009;\&#25105;&#26377;&#19968;&#20010;&#23478;%20%202.mp3" TargetMode="Externa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microsoft.com/office/2007/relationships/media" Target="file:///C:\Users\lenovo\Desktop\&#25991;&#20855;&#30340;&#23478;&#36164;&#26009;\6&#25991;&#20855;&#30340;&#23478;(&#21069;&#21322;&#37096;&#20998;&#65289;.mp3" TargetMode="External"/><Relationship Id="rId2" Type="http://schemas.openxmlformats.org/officeDocument/2006/relationships/audio" Target="file:///C:\Users\lenovo\Desktop\&#25991;&#20855;&#30340;&#23478;&#36164;&#26009;\6&#25991;&#20855;&#30340;&#23478;(&#21069;&#21322;&#37096;&#20998;&#65289;.mp3" TargetMode="External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3" descr="9f872cfcd3f6246814b48289d65d6de0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7" name="图片 2" descr="7220091232137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8445" y="0"/>
            <a:ext cx="9501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5" name="图片 2" descr="u=2426770672,801771701&amp;fm=21&amp;gp=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1" descr="20091812345480_2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770" y="52705"/>
            <a:ext cx="3432181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1635760" y="2750820"/>
            <a:ext cx="57448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800"/>
              <a:t>第二课时</a:t>
            </a:r>
            <a:endParaRPr lang="zh-CN" altLang="en-US" sz="4800"/>
          </a:p>
        </p:txBody>
      </p:sp>
    </p:spTree>
  </p:cSld>
  <p:clrMapOvr>
    <a:masterClrMapping/>
  </p:clrMapOvr>
  <p:transition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06195" y="1263650"/>
            <a:ext cx="8305165" cy="4663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150000"/>
              </a:lnSpc>
            </a:pPr>
            <a:r>
              <a:rPr lang="zh-CN" altLang="zh-CN" sz="4000"/>
              <a:t>新书       文具        丢失       </a:t>
            </a:r>
            <a:endParaRPr lang="zh-CN" altLang="zh-CN" sz="4000"/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4000"/>
              <a:t>哪里       新年        每天  </a:t>
            </a:r>
            <a:endParaRPr lang="zh-CN" altLang="zh-CN" sz="4000"/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4000"/>
              <a:t>平安       她们        有些    </a:t>
            </a:r>
            <a:endParaRPr lang="zh-CN" altLang="zh-CN" sz="4000"/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4000"/>
              <a:t>仔细       体检        查办      </a:t>
            </a:r>
            <a:endParaRPr lang="zh-CN" altLang="zh-CN" sz="4000"/>
          </a:p>
          <a:p>
            <a:pPr eaLnBrk="1" latinLnBrk="0" hangingPunct="1">
              <a:lnSpc>
                <a:spcPct val="150000"/>
              </a:lnSpc>
            </a:pPr>
            <a:r>
              <a:rPr lang="zh-CN" altLang="zh-CN" sz="4000"/>
              <a:t>所以       平常        哪些</a:t>
            </a:r>
            <a:endParaRPr lang="zh-CN" altLang="zh-CN" sz="4000"/>
          </a:p>
        </p:txBody>
      </p:sp>
      <p:sp>
        <p:nvSpPr>
          <p:cNvPr id="4" name="文本框 3"/>
          <p:cNvSpPr txBox="1"/>
          <p:nvPr/>
        </p:nvSpPr>
        <p:spPr>
          <a:xfrm>
            <a:off x="540385" y="421005"/>
            <a:ext cx="446405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复习旧知识：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827584" y="836712"/>
            <a:ext cx="6786562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1·</a:t>
            </a:r>
            <a:r>
              <a:rPr lang="zh-CN" altLang="en-US" sz="3200" b="1" dirty="0">
                <a:solidFill>
                  <a:srgbClr val="FF0000"/>
                </a:solidFill>
              </a:rPr>
              <a:t>贝贝在学校文具不见了，回到家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，        她</a:t>
            </a:r>
            <a:r>
              <a:rPr lang="zh-CN" altLang="en-US" sz="3200" b="1" dirty="0">
                <a:solidFill>
                  <a:srgbClr val="FF0000"/>
                </a:solidFill>
              </a:rPr>
              <a:t>怎么做的？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7891" name="TextBox 3"/>
          <p:cNvSpPr txBox="1">
            <a:spLocks noChangeArrowheads="1"/>
          </p:cNvSpPr>
          <p:nvPr/>
        </p:nvSpPr>
        <p:spPr bwMode="auto">
          <a:xfrm>
            <a:off x="899592" y="2852936"/>
            <a:ext cx="65722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2·</a:t>
            </a:r>
            <a:r>
              <a:rPr lang="zh-CN" altLang="en-US" sz="3200" b="1" dirty="0">
                <a:solidFill>
                  <a:srgbClr val="FF0000"/>
                </a:solidFill>
              </a:rPr>
              <a:t>妈妈是怎么做</a:t>
            </a:r>
            <a:r>
              <a:rPr lang="en-US" altLang="zh-CN" sz="3200" b="1" dirty="0">
                <a:solidFill>
                  <a:srgbClr val="FF0000"/>
                </a:solidFill>
              </a:rPr>
              <a:t>.</a:t>
            </a:r>
            <a:r>
              <a:rPr lang="zh-CN" altLang="en-US" sz="3200" b="1" dirty="0">
                <a:solidFill>
                  <a:srgbClr val="FF0000"/>
                </a:solidFill>
              </a:rPr>
              <a:t>怎么说的</a:t>
            </a:r>
            <a:r>
              <a:rPr lang="en-US" altLang="zh-CN" sz="3200" b="1" dirty="0">
                <a:solidFill>
                  <a:srgbClr val="FF0000"/>
                </a:solidFill>
              </a:rPr>
              <a:t>?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37892" name="TextBox 5"/>
          <p:cNvSpPr txBox="1">
            <a:spLocks noChangeArrowheads="1"/>
          </p:cNvSpPr>
          <p:nvPr/>
        </p:nvSpPr>
        <p:spPr bwMode="auto">
          <a:xfrm>
            <a:off x="899592" y="4437112"/>
            <a:ext cx="6143625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3·</a:t>
            </a:r>
            <a:r>
              <a:rPr lang="zh-CN" altLang="en-US" sz="3200" b="1" dirty="0">
                <a:solidFill>
                  <a:srgbClr val="FF0000"/>
                </a:solidFill>
              </a:rPr>
              <a:t>听了妈妈的话，贝贝知道了小文具的家在哪里了吗？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132856"/>
            <a:ext cx="5184576" cy="4001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自然段：问妈妈要新的铅笔、橡皮）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259632" y="3645024"/>
            <a:ext cx="5400600" cy="4001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（</a:t>
            </a:r>
            <a:r>
              <a:rPr lang="en-US" altLang="zh-CN" sz="2000" dirty="0" smtClean="0"/>
              <a:t> 3</a:t>
            </a:r>
            <a:r>
              <a:rPr lang="zh-CN" altLang="en-US" sz="2000" dirty="0" smtClean="0"/>
              <a:t>自然段：要让铅笔、橡皮也有自己的家）</a:t>
            </a:r>
            <a:endParaRPr lang="zh-CN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331640" y="5661248"/>
            <a:ext cx="5472608" cy="4001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4</a:t>
            </a:r>
            <a:r>
              <a:rPr lang="zh-CN" altLang="en-US" sz="2000" dirty="0" smtClean="0"/>
              <a:t>自然段：书包里的文具盒就是这些文具的家</a:t>
            </a:r>
            <a:endParaRPr lang="zh-CN" altLang="en-US" sz="2000" dirty="0"/>
          </a:p>
        </p:txBody>
      </p:sp>
      <p:sp>
        <p:nvSpPr>
          <p:cNvPr id="4" name="文本框 3"/>
          <p:cNvSpPr txBox="1"/>
          <p:nvPr/>
        </p:nvSpPr>
        <p:spPr>
          <a:xfrm>
            <a:off x="668655" y="257810"/>
            <a:ext cx="49377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tx1"/>
                </a:solidFill>
              </a:rPr>
              <a:t>再次课文巩固课文内容：</a:t>
            </a:r>
            <a:endParaRPr lang="zh-CN" alt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/>
      <p:bldP spid="37892" grpId="0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 descr="2012030708125769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Box 2"/>
          <p:cNvSpPr txBox="1">
            <a:spLocks noChangeArrowheads="1"/>
          </p:cNvSpPr>
          <p:nvPr/>
        </p:nvSpPr>
        <p:spPr bwMode="auto">
          <a:xfrm>
            <a:off x="755576" y="2204864"/>
            <a:ext cx="6929437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1·</a:t>
            </a:r>
            <a:r>
              <a:rPr lang="zh-CN" altLang="en-US" sz="3200" b="1" dirty="0">
                <a:solidFill>
                  <a:srgbClr val="FF0000"/>
                </a:solidFill>
              </a:rPr>
              <a:t>听了妈妈的话，贝贝每天放学回家前，必须要做的一件事，是什么？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3501008"/>
            <a:ext cx="7488832" cy="1749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B050"/>
                </a:solidFill>
              </a:rPr>
              <a:t>每天放学的时候，贝贝都要仔细检查，铅笔呀，</a:t>
            </a:r>
            <a:endParaRPr lang="zh-CN" altLang="en-US" sz="2800" dirty="0" smtClean="0">
              <a:solidFill>
                <a:srgbClr val="00B050"/>
              </a:solidFill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B050"/>
                </a:solidFill>
              </a:rPr>
              <a:t>橡皮呀，所有的小伙伴是不是都回家了。</a:t>
            </a:r>
            <a:endParaRPr lang="zh-CN" altLang="en-US" sz="2800" dirty="0" smtClean="0">
              <a:solidFill>
                <a:srgbClr val="00B05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945958"/>
            <a:ext cx="964907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ahoma" panose="020B0604030504040204" pitchFamily="34" charset="0"/>
              </a:rPr>
              <a:t>你觉得贝贝是一个怎样的孩子？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3717032"/>
            <a:ext cx="78021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 smtClean="0">
                <a:solidFill>
                  <a:srgbClr val="FF0000"/>
                </a:solidFill>
                <a:latin typeface="+mn-ea"/>
                <a:ea typeface="+mn-ea"/>
                <a:cs typeface="Tahoma" panose="020B0604030504040204" pitchFamily="34" charset="0"/>
              </a:rPr>
              <a:t>（粗心，知错就改、友爱</a:t>
            </a:r>
            <a:r>
              <a:rPr lang="en-US" altLang="zh-CN" sz="4400" dirty="0" smtClean="0">
                <a:solidFill>
                  <a:srgbClr val="FF0000"/>
                </a:solidFill>
                <a:latin typeface="+mn-ea"/>
                <a:ea typeface="+mn-ea"/>
                <a:cs typeface="Tahoma" panose="020B0604030504040204" pitchFamily="34" charset="0"/>
              </a:rPr>
              <a:t>……)</a:t>
            </a:r>
            <a:endParaRPr lang="zh-CN" altLang="en-US" sz="44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bldLvl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4" descr="2012030708125769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735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196975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7200" b="1" dirty="0" smtClean="0">
                <a:solidFill>
                  <a:srgbClr val="FF6600"/>
                </a:solidFill>
                <a:ea typeface="华文楷体"/>
                <a:cs typeface="华文楷体"/>
              </a:rPr>
              <a:t>说一说</a:t>
            </a:r>
            <a:r>
              <a:rPr lang="zh-CN" altLang="en-US" sz="3600" dirty="0" smtClean="0"/>
              <a:t> </a:t>
            </a:r>
            <a:endParaRPr lang="zh-CN" altLang="en-US" sz="3600" dirty="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-324544" y="2564905"/>
            <a:ext cx="8805664" cy="1944216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5400" b="1" dirty="0" smtClean="0">
                <a:solidFill>
                  <a:srgbClr val="CC00CC"/>
                </a:solidFill>
                <a:latin typeface="华文楷体"/>
                <a:ea typeface="华文楷体"/>
                <a:cs typeface="华文楷体"/>
              </a:rPr>
              <a:t>     </a:t>
            </a:r>
            <a:r>
              <a:rPr lang="zh-CN" altLang="en-US" sz="4000" b="1" dirty="0" smtClean="0">
                <a:solidFill>
                  <a:srgbClr val="CC00CC"/>
                </a:solidFill>
                <a:latin typeface="华文楷体"/>
                <a:ea typeface="华文楷体"/>
                <a:cs typeface="华文楷体"/>
              </a:rPr>
              <a:t>读后交流，说说自己读懂了什么？ </a:t>
            </a:r>
            <a:endParaRPr lang="zh-CN" altLang="en-US" sz="4000" b="1" dirty="0" smtClean="0">
              <a:solidFill>
                <a:srgbClr val="CC00CC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4005064"/>
            <a:ext cx="6768752" cy="198515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</a:rPr>
              <a:t>（我们应该像贝贝一样知错就改，养成爱护文具的好习惯。）</a:t>
            </a:r>
            <a:endParaRPr lang="zh-CN" altLang="zh-CN" sz="32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7"/>
          <p:cNvGrpSpPr/>
          <p:nvPr/>
        </p:nvGrpSpPr>
        <p:grpSpPr bwMode="auto">
          <a:xfrm>
            <a:off x="3635375" y="260350"/>
            <a:ext cx="1928813" cy="965200"/>
            <a:chOff x="2694384" y="508317"/>
            <a:chExt cx="1845563" cy="637982"/>
          </a:xfrm>
        </p:grpSpPr>
        <p:sp>
          <p:nvSpPr>
            <p:cNvPr id="24" name="矩形: 圆角 28"/>
            <p:cNvSpPr/>
            <p:nvPr/>
          </p:nvSpPr>
          <p:spPr bwMode="auto">
            <a:xfrm rot="19996946">
              <a:off x="2694384" y="609051"/>
              <a:ext cx="565061" cy="47114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矩形: 圆角 29"/>
            <p:cNvSpPr/>
            <p:nvPr/>
          </p:nvSpPr>
          <p:spPr bwMode="auto">
            <a:xfrm rot="432022">
              <a:off x="3358179" y="508317"/>
              <a:ext cx="565061" cy="471142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矩形: 圆角 30"/>
            <p:cNvSpPr/>
            <p:nvPr/>
          </p:nvSpPr>
          <p:spPr bwMode="auto">
            <a:xfrm rot="1932324">
              <a:off x="3973366" y="675158"/>
              <a:ext cx="566581" cy="471141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4"/>
          <p:cNvGrpSpPr/>
          <p:nvPr/>
        </p:nvGrpSpPr>
        <p:grpSpPr bwMode="auto">
          <a:xfrm>
            <a:off x="3908425" y="2051050"/>
            <a:ext cx="1887538" cy="2627313"/>
            <a:chOff x="317986" y="1665630"/>
            <a:chExt cx="1887537" cy="1970088"/>
          </a:xfrm>
        </p:grpSpPr>
        <p:pic>
          <p:nvPicPr>
            <p:cNvPr id="30734" name="图片 2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5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>
                  <a:solidFill>
                    <a:srgbClr val="000000"/>
                  </a:solidFill>
                  <a:latin typeface="楷体_GB2312"/>
                  <a:ea typeface="楷体_GB2312"/>
                  <a:cs typeface="楷体_GB2312"/>
                </a:rPr>
                <a:t>文</a:t>
              </a:r>
              <a:endParaRPr lang="zh-CN" altLang="en-US" sz="12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endParaRPr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292600" y="1103313"/>
            <a:ext cx="11176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3300"/>
                </a:solidFill>
                <a:latin typeface="宋体" panose="02010600030101010101" pitchFamily="2" charset="-122"/>
              </a:rPr>
              <a:t>wén</a:t>
            </a:r>
            <a:endParaRPr lang="zh-CN" altLang="en-US" sz="4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505575" y="1858963"/>
            <a:ext cx="1452563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wén xué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文 学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6559550" y="3332163"/>
            <a:ext cx="13430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wén zì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文 字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矩形 10"/>
          <p:cNvSpPr>
            <a:spLocks noChangeArrowheads="1"/>
          </p:cNvSpPr>
          <p:nvPr/>
        </p:nvSpPr>
        <p:spPr bwMode="auto">
          <a:xfrm>
            <a:off x="395288" y="5875338"/>
            <a:ext cx="1081087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9" name="矩形 10"/>
          <p:cNvSpPr>
            <a:spLocks noChangeArrowheads="1"/>
          </p:cNvSpPr>
          <p:nvPr/>
        </p:nvSpPr>
        <p:spPr bwMode="auto">
          <a:xfrm>
            <a:off x="1295400" y="5873750"/>
            <a:ext cx="4789488" cy="5730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她看了很多</a:t>
            </a:r>
            <a:r>
              <a:rPr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文学</a:t>
            </a: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方面的书。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9" name="矩形 10"/>
          <p:cNvSpPr>
            <a:spLocks noChangeArrowheads="1"/>
          </p:cNvSpPr>
          <p:nvPr/>
        </p:nvSpPr>
        <p:spPr bwMode="auto">
          <a:xfrm>
            <a:off x="388938" y="5067300"/>
            <a:ext cx="1081087" cy="5730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885825" y="644525"/>
            <a:ext cx="2220913" cy="727075"/>
            <a:chOff x="1610558" y="939497"/>
            <a:chExt cx="2221001" cy="659622"/>
          </a:xfrm>
        </p:grpSpPr>
        <p:pic>
          <p:nvPicPr>
            <p:cNvPr id="30732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43398" y="991683"/>
              <a:ext cx="2088161" cy="607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33" name="文本框 2"/>
            <p:cNvSpPr txBox="1">
              <a:spLocks noChangeArrowheads="1"/>
            </p:cNvSpPr>
            <p:nvPr/>
          </p:nvSpPr>
          <p:spPr bwMode="auto">
            <a:xfrm>
              <a:off x="1610558" y="939497"/>
              <a:ext cx="1927143" cy="4749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字词学习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214" name="Picture 22" descr="C:\Documents and Settings\Administrator\桌面\人一语大课堂（下）\人一语大课堂正文\文a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6850" y="5175250"/>
            <a:ext cx="24193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5" name="Picture 23" descr="C:\Documents and Settings\Administrator\桌面\人一语大课堂（下）\人一语大课堂正文\文学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" y="2097088"/>
            <a:ext cx="2705100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 animBg="1"/>
      <p:bldP spid="29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3908425" y="1668463"/>
            <a:ext cx="1887538" cy="2625725"/>
            <a:chOff x="317986" y="1665630"/>
            <a:chExt cx="1887537" cy="1970088"/>
          </a:xfrm>
        </p:grpSpPr>
        <p:pic>
          <p:nvPicPr>
            <p:cNvPr id="31754" name="图片 2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55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>
                  <a:solidFill>
                    <a:srgbClr val="000000"/>
                  </a:solidFill>
                  <a:latin typeface="楷体_GB2312"/>
                  <a:ea typeface="楷体_GB2312"/>
                  <a:cs typeface="楷体_GB2312"/>
                </a:rPr>
                <a:t>次</a:t>
              </a:r>
              <a:endParaRPr lang="zh-CN" altLang="en-US" sz="12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356100" y="687388"/>
            <a:ext cx="806450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3300"/>
                </a:solidFill>
                <a:latin typeface="宋体" panose="02010600030101010101" pitchFamily="2" charset="-122"/>
              </a:rPr>
              <a:t>cì</a:t>
            </a:r>
            <a:endParaRPr lang="en-US" altLang="zh-CN" sz="4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07163" y="1468438"/>
            <a:ext cx="1452562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mínɡ cì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名 次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616700" y="2952750"/>
            <a:ext cx="1343025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cì  xù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次 序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395288" y="5492750"/>
            <a:ext cx="1081087" cy="5730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1327150" y="5507038"/>
            <a:ext cx="7200900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吹笛选手们按</a:t>
            </a:r>
            <a:r>
              <a:rPr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名次</a:t>
            </a: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上台领奖。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8938" y="468471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9229" name="Picture 13" descr="C:\Documents and Settings\Administrator\桌面\人一语大课堂（下）\人一语大课堂正文\名次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1308100"/>
            <a:ext cx="2803525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0" name="Picture 14" descr="C:\Documents and Settings\Administrator\桌面\人一语大课堂（下）\人一语大课堂正文\次a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4824413"/>
            <a:ext cx="41592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3908425" y="1668463"/>
            <a:ext cx="1887538" cy="2625725"/>
            <a:chOff x="317986" y="1665630"/>
            <a:chExt cx="1887537" cy="1970088"/>
          </a:xfrm>
        </p:grpSpPr>
        <p:pic>
          <p:nvPicPr>
            <p:cNvPr id="32778" name="图片 2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9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>
                  <a:solidFill>
                    <a:srgbClr val="000000"/>
                  </a:solidFill>
                  <a:latin typeface="楷体_GB2312"/>
                  <a:ea typeface="楷体_GB2312"/>
                  <a:cs typeface="楷体_GB2312"/>
                </a:rPr>
                <a:t>找</a:t>
              </a:r>
              <a:endParaRPr lang="zh-CN" altLang="en-US" sz="12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162425" y="687388"/>
            <a:ext cx="1428750" cy="831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3300"/>
                </a:solidFill>
                <a:latin typeface="宋体" panose="02010600030101010101" pitchFamily="2" charset="-122"/>
              </a:rPr>
              <a:t>zhǎo</a:t>
            </a:r>
            <a:endParaRPr lang="en-US" altLang="zh-CN" sz="4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415088" y="1492250"/>
            <a:ext cx="1633537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xún zhǎo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寻 找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89688" y="2857500"/>
            <a:ext cx="1633537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zhǎo rén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 找 人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395288" y="5492750"/>
            <a:ext cx="1081087" cy="5730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1327150" y="5507038"/>
            <a:ext cx="7566025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我正在</a:t>
            </a:r>
            <a:r>
              <a:rPr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寻找</a:t>
            </a: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躲藏起来的小伙伴。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8938" y="468471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10253" name="Picture 13" descr="C:\Documents and Settings\Administrator\桌面\人一语大课堂（下）\人一语大课堂正文\找a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0025" y="4806950"/>
            <a:ext cx="5286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14" descr="C:\Documents and Settings\Administrator\桌面\人一语大课堂（下）\人一语大课堂正文\插图129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138" y="1492250"/>
            <a:ext cx="2798762" cy="310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3908425" y="1668463"/>
            <a:ext cx="1887538" cy="2625725"/>
            <a:chOff x="317986" y="1665630"/>
            <a:chExt cx="1887537" cy="1970088"/>
          </a:xfrm>
        </p:grpSpPr>
        <p:pic>
          <p:nvPicPr>
            <p:cNvPr id="33802" name="图片 2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03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>
                  <a:solidFill>
                    <a:srgbClr val="000000"/>
                  </a:solidFill>
                  <a:latin typeface="楷体_GB2312"/>
                  <a:ea typeface="楷体_GB2312"/>
                  <a:cs typeface="楷体_GB2312"/>
                </a:rPr>
                <a:t>平</a:t>
              </a:r>
              <a:endParaRPr lang="zh-CN" altLang="en-US" sz="12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138613" y="692150"/>
            <a:ext cx="142875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3300"/>
                </a:solidFill>
                <a:latin typeface="宋体" panose="02010600030101010101" pitchFamily="2" charset="-122"/>
              </a:rPr>
              <a:t>pínɡ</a:t>
            </a:r>
            <a:endParaRPr lang="en-US" altLang="zh-CN" sz="4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88125" y="1531938"/>
            <a:ext cx="1633538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pínɡ tǎn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 平 坦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488113" y="2900363"/>
            <a:ext cx="199548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pínɡ chánɡ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 平  常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395288" y="5492750"/>
            <a:ext cx="1081087" cy="5730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1327150" y="5507038"/>
            <a:ext cx="6794500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这条道路十分</a:t>
            </a:r>
            <a:r>
              <a:rPr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平坦</a:t>
            </a: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并且干净。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8938" y="468471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11277" name="Picture 13" descr="C:\Documents and Settings\Administrator\桌面\人一语大课堂（下）\人一语大课堂正文\平坦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485900"/>
            <a:ext cx="2212975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Picture 15" descr="C:\Documents and Settings\Administrator\桌面\人一语大课堂（下）\人一语大课堂正文\平a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2900" y="4902200"/>
            <a:ext cx="28543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052" name="Picture 3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图片 4" descr="10968-把别人的学习用品撞到地上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1" name="图片 1" descr="无标题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035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3908425" y="1668463"/>
            <a:ext cx="1887538" cy="2625725"/>
            <a:chOff x="317986" y="1665630"/>
            <a:chExt cx="1887537" cy="1970088"/>
          </a:xfrm>
        </p:grpSpPr>
        <p:pic>
          <p:nvPicPr>
            <p:cNvPr id="34826" name="图片 2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27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>
                  <a:solidFill>
                    <a:srgbClr val="000000"/>
                  </a:solidFill>
                  <a:latin typeface="楷体_GB2312"/>
                  <a:ea typeface="楷体_GB2312"/>
                  <a:cs typeface="楷体_GB2312"/>
                </a:rPr>
                <a:t>办</a:t>
              </a:r>
              <a:endParaRPr lang="zh-CN" altLang="en-US" sz="12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292600" y="715963"/>
            <a:ext cx="11176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3300"/>
                </a:solidFill>
                <a:latin typeface="宋体" panose="02010600030101010101" pitchFamily="2" charset="-122"/>
              </a:rPr>
              <a:t>bàn</a:t>
            </a:r>
            <a:endParaRPr lang="en-US" altLang="zh-CN" sz="4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07163" y="1509713"/>
            <a:ext cx="13430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bàn fǎ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办 法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507163" y="2825750"/>
            <a:ext cx="171132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bàn shì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 办 事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395288" y="5492750"/>
            <a:ext cx="1081087" cy="5730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1327150" y="5507038"/>
            <a:ext cx="7200900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他的</a:t>
            </a:r>
            <a:r>
              <a:rPr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办法</a:t>
            </a: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真多，做起事来都不费劲。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8938" y="468471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12301" name="Picture 13" descr="C:\Documents and Settings\Administrator\桌面\人一语大课堂（下）\人一语大课堂正文\办法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270000"/>
            <a:ext cx="2100262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2" name="Picture 14" descr="C:\Documents and Settings\Administrator\桌面\人一语大课堂（下）\人一语大课堂正文\办a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97013" y="4776788"/>
            <a:ext cx="2517775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3908425" y="1668463"/>
            <a:ext cx="1887538" cy="2625725"/>
            <a:chOff x="317986" y="1665630"/>
            <a:chExt cx="1887537" cy="1970088"/>
          </a:xfrm>
        </p:grpSpPr>
        <p:pic>
          <p:nvPicPr>
            <p:cNvPr id="35850" name="图片 2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51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>
                  <a:solidFill>
                    <a:srgbClr val="000000"/>
                  </a:solidFill>
                  <a:latin typeface="楷体_GB2312"/>
                  <a:ea typeface="楷体_GB2312"/>
                  <a:cs typeface="楷体_GB2312"/>
                </a:rPr>
                <a:t>让</a:t>
              </a:r>
              <a:endParaRPr lang="zh-CN" altLang="en-US" sz="12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138613" y="646113"/>
            <a:ext cx="142875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3300"/>
                </a:solidFill>
                <a:latin typeface="宋体" panose="02010600030101010101" pitchFamily="2" charset="-122"/>
              </a:rPr>
              <a:t>rànɡ</a:t>
            </a:r>
            <a:endParaRPr lang="en-US" altLang="zh-CN" sz="4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472238" y="1600200"/>
            <a:ext cx="1633537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rànɡ zuò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 让 座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588125" y="2913063"/>
            <a:ext cx="1709738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rànɡ bù   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让 步</a:t>
            </a:r>
            <a:endParaRPr lang="zh-CN" altLang="en-US" sz="4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395288" y="5492750"/>
            <a:ext cx="1081087" cy="5730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1327150" y="5507038"/>
            <a:ext cx="7200900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在公交车上，小明主动给老人</a:t>
            </a:r>
            <a:r>
              <a:rPr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让座</a:t>
            </a: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8938" y="468471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13325" name="Picture 13" descr="C:\Documents and Settings\Administrator\桌面\人一语大课堂（下）\人一语大课堂正文\让座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460500"/>
            <a:ext cx="2732087" cy="322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6" name="Picture 14" descr="C:\Documents and Settings\Administrator\桌面\人一语大课堂（下）\人一语大课堂正文\让a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1775" y="4826000"/>
            <a:ext cx="3179763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3908425" y="1668463"/>
            <a:ext cx="1887538" cy="2625725"/>
            <a:chOff x="317986" y="1665630"/>
            <a:chExt cx="1887537" cy="1970088"/>
          </a:xfrm>
        </p:grpSpPr>
        <p:pic>
          <p:nvPicPr>
            <p:cNvPr id="36874" name="图片 2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5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4542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>
                  <a:solidFill>
                    <a:srgbClr val="000000"/>
                  </a:solidFill>
                  <a:latin typeface="楷体_GB2312"/>
                  <a:ea typeface="楷体_GB2312"/>
                  <a:cs typeface="楷体_GB2312"/>
                </a:rPr>
                <a:t>包</a:t>
              </a:r>
              <a:endParaRPr lang="zh-CN" altLang="en-US" sz="12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292600" y="715963"/>
            <a:ext cx="11176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800" b="1">
                <a:solidFill>
                  <a:srgbClr val="FF3300"/>
                </a:solidFill>
                <a:latin typeface="宋体" panose="02010600030101010101" pitchFamily="2" charset="-122"/>
              </a:rPr>
              <a:t>bāo</a:t>
            </a:r>
            <a:endParaRPr lang="en-US" altLang="zh-CN" sz="4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507163" y="1509713"/>
            <a:ext cx="1452562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shū bāo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书 包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500813" y="2916238"/>
            <a:ext cx="1711325" cy="1077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bāo hán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包 含</a:t>
            </a:r>
            <a:endParaRPr lang="zh-CN" altLang="en-US" sz="4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395288" y="5492750"/>
            <a:ext cx="1081087" cy="573088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1327150" y="5507038"/>
            <a:ext cx="7200900" cy="573087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书包</a:t>
            </a:r>
            <a:r>
              <a:rPr lang="zh-CN" altLang="en-US" sz="2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里面装有各种颜色的水彩笔。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8938" y="4684713"/>
            <a:ext cx="1081087" cy="571500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笔顺：</a:t>
            </a:r>
            <a:endParaRPr lang="zh-CN" altLang="en-US" sz="2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48130" name="Picture 2" descr="C:\Documents and Settings\Administrator\桌面\人一语大课堂（下）\人一语大课堂正文\入a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7638" y="4887913"/>
            <a:ext cx="1138237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3" descr="C:\Documents and Settings\Administrator\桌面\人一语大课堂（下）\人一语大课堂正文\书包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200" y="1423988"/>
            <a:ext cx="2805113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20091812345480_2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59113" y="2349500"/>
            <a:ext cx="4464050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我有一个家  2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0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42988" y="0"/>
            <a:ext cx="7772400" cy="264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6600" b="1">
                <a:latin typeface="Calibri" panose="020F0502020204030204" pitchFamily="34" charset="0"/>
                <a:ea typeface="华文楷体"/>
                <a:cs typeface="华文楷体"/>
              </a:rPr>
              <a:t>15 </a:t>
            </a:r>
            <a:r>
              <a:rPr lang="zh-CN" altLang="en-US" sz="6600" b="1">
                <a:latin typeface="Calibri" panose="020F0502020204030204" pitchFamily="34" charset="0"/>
                <a:ea typeface="华文楷体"/>
                <a:cs typeface="华文楷体"/>
              </a:rPr>
              <a:t>文 具的家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pic>
        <p:nvPicPr>
          <p:cNvPr id="17413" name="Picture 5" descr="0000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692150"/>
            <a:ext cx="1641475" cy="2232025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03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370" y="0"/>
            <a:ext cx="8460432" cy="3560822"/>
            <a:chOff x="0" y="144016"/>
            <a:chExt cx="8460432" cy="3560822"/>
          </a:xfrm>
        </p:grpSpPr>
        <p:pic>
          <p:nvPicPr>
            <p:cNvPr id="3" name="图片 1" descr="20091812345480_2.jpg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144016"/>
              <a:ext cx="3432181" cy="2376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TextBox 1"/>
            <p:cNvSpPr txBox="1"/>
            <p:nvPr/>
          </p:nvSpPr>
          <p:spPr>
            <a:xfrm>
              <a:off x="2987824" y="2996952"/>
              <a:ext cx="54726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/>
                <a:t>第 一 课 时</a:t>
              </a:r>
              <a:endParaRPr lang="zh-CN" altLang="en-US" sz="4000" dirty="0"/>
            </a:p>
          </p:txBody>
        </p:sp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7" descr="2012030708125769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8000" b="1" dirty="0" smtClean="0">
                <a:ea typeface="华文楷体" pitchFamily="2" charset="-122"/>
              </a:rPr>
              <a:t>比比谁听得认真</a:t>
            </a:r>
            <a:endParaRPr lang="zh-CN" altLang="en-US" sz="8000" b="1" dirty="0">
              <a:ea typeface="华文楷体" pitchFamily="2" charset="-122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772816"/>
            <a:ext cx="8856984" cy="1601019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4800" b="1" dirty="0" smtClean="0">
                <a:solidFill>
                  <a:srgbClr val="6666FF"/>
                </a:solidFill>
                <a:latin typeface="华文楷体"/>
                <a:ea typeface="华文楷体"/>
                <a:cs typeface="华文楷体"/>
              </a:rPr>
              <a:t>一边听一边想，课文写了什么</a:t>
            </a:r>
            <a:r>
              <a:rPr lang="en-US" altLang="zh-CN" sz="4800" b="1" dirty="0" smtClean="0">
                <a:solidFill>
                  <a:srgbClr val="6666FF"/>
                </a:solidFill>
                <a:latin typeface="华文楷体"/>
                <a:ea typeface="华文楷体"/>
                <a:cs typeface="华文楷体"/>
              </a:rPr>
              <a:t>?</a:t>
            </a:r>
            <a:r>
              <a:rPr lang="zh-CN" altLang="en-US" sz="4800" b="1" dirty="0" smtClean="0">
                <a:solidFill>
                  <a:srgbClr val="6666FF"/>
                </a:solidFill>
                <a:latin typeface="华文楷体"/>
                <a:ea typeface="华文楷体"/>
                <a:cs typeface="华文楷体"/>
              </a:rPr>
              <a:t> </a:t>
            </a:r>
            <a:endParaRPr lang="zh-CN" altLang="en-US" sz="4800" b="1" dirty="0" smtClean="0">
              <a:solidFill>
                <a:srgbClr val="6666FF"/>
              </a:solidFill>
              <a:latin typeface="华文楷体"/>
              <a:ea typeface="华文楷体"/>
              <a:cs typeface="华文楷体"/>
            </a:endParaRPr>
          </a:p>
        </p:txBody>
      </p:sp>
      <p:pic>
        <p:nvPicPr>
          <p:cNvPr id="7" name="6文具的家(前半部分）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4" y="5786437"/>
            <a:ext cx="545257" cy="54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19672" y="2924944"/>
            <a:ext cx="58326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课文讲了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______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乱丢文具，在妈妈的教导下，贝贝学会了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______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文具。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3848" y="350100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贝 贝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364088" y="4725144"/>
            <a:ext cx="1002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爱 护</a:t>
            </a:r>
            <a:endParaRPr lang="zh-CN" altLang="en-US" sz="28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146" grpId="0"/>
      <p:bldP spid="27651" grpId="0" build="p"/>
      <p:bldP spid="6" grpId="0"/>
      <p:bldP spid="8" grpId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自读课文，识记生字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692696"/>
            <a:ext cx="8229600" cy="4857403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/>
              <a:t>要求：</a:t>
            </a:r>
            <a:endParaRPr lang="en-US" altLang="zh-CN" sz="2800" dirty="0" smtClean="0"/>
          </a:p>
          <a:p>
            <a:pPr lvl="0">
              <a:lnSpc>
                <a:spcPct val="150000"/>
              </a:lnSpc>
              <a:buNone/>
            </a:pPr>
            <a:r>
              <a:rPr lang="en-US" altLang="zh-CN" sz="2800" dirty="0" smtClean="0"/>
              <a:t>1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借助拼音用自己喜欢的方式读课文，遇到不认识的生字多读两遍；</a:t>
            </a:r>
            <a:endParaRPr lang="zh-CN" altLang="zh-CN" sz="2800" dirty="0" smtClean="0"/>
          </a:p>
          <a:p>
            <a:pPr lvl="0">
              <a:lnSpc>
                <a:spcPct val="150000"/>
              </a:lnSpc>
              <a:buNone/>
            </a:pPr>
            <a:r>
              <a:rPr lang="en-US" altLang="zh-CN" sz="2800" dirty="0" smtClean="0"/>
              <a:t>2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为课文划分自然段；</a:t>
            </a:r>
            <a:endParaRPr lang="zh-CN" altLang="zh-CN" sz="2800" dirty="0" smtClean="0"/>
          </a:p>
          <a:p>
            <a:pPr lvl="0">
              <a:lnSpc>
                <a:spcPct val="150000"/>
              </a:lnSpc>
              <a:buNone/>
            </a:pPr>
            <a:r>
              <a:rPr lang="en-US" altLang="zh-CN" sz="2800" dirty="0" smtClean="0"/>
              <a:t>3</a:t>
            </a:r>
            <a:r>
              <a:rPr lang="zh-CN" altLang="en-US" sz="2800" dirty="0" smtClean="0"/>
              <a:t>、</a:t>
            </a:r>
            <a:r>
              <a:rPr lang="zh-CN" altLang="zh-CN" sz="2800" dirty="0" smtClean="0"/>
              <a:t>圈出本课要求会认、会写的生字，然后与同桌合作认读生字。</a:t>
            </a:r>
            <a:endParaRPr lang="zh-CN" altLang="zh-CN" sz="2800" dirty="0" smtClean="0"/>
          </a:p>
          <a:p>
            <a:pPr>
              <a:lnSpc>
                <a:spcPct val="150000"/>
              </a:lnSpc>
            </a:pPr>
            <a:r>
              <a:rPr lang="zh-CN" altLang="zh-CN" sz="2800" dirty="0" smtClean="0"/>
              <a:t>同桌有困难，请你帮帮他；同桌读得好，请你夸夸他。</a:t>
            </a:r>
            <a:endParaRPr lang="zh-CN" altLang="zh-CN" sz="28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1605" y="488950"/>
            <a:ext cx="9098280" cy="4418330"/>
          </a:xfrm>
        </p:spPr>
        <p:txBody>
          <a:bodyPr/>
          <a:p>
            <a:pPr indent="457200" algn="l" latinLnBrk="0">
              <a:lnSpc>
                <a:spcPct val="150000"/>
              </a:lnSpc>
            </a:pP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</a:rPr>
              <a:t>铅笔，只用了一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次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</a:rPr>
              <a:t>，不知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丢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</a:rPr>
              <a:t>到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哪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</a:rPr>
              <a:t>里去了。</a:t>
            </a:r>
            <a:br>
              <a:rPr lang="zh-CN" altLang="zh-CN" sz="32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zh-CN" sz="3200">
                <a:latin typeface="楷体" panose="02010609060101010101" charset="-122"/>
                <a:ea typeface="楷体" panose="02010609060101010101" charset="-122"/>
              </a:rPr>
              <a:t>   橡皮，只擦了一回，再想擦，就找不着了。</a:t>
            </a:r>
            <a:br>
              <a:rPr lang="zh-CN" altLang="zh-CN" sz="32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zh-CN" sz="3200">
                <a:latin typeface="楷体" panose="02010609060101010101" charset="-122"/>
                <a:ea typeface="楷体" panose="02010609060101010101" charset="-122"/>
              </a:rPr>
              <a:t>   贝贝一回到家，就向妈妈要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新</a:t>
            </a:r>
            <a:r>
              <a:rPr lang="zh-CN" altLang="zh-CN" sz="3200">
                <a:latin typeface="楷体" panose="02010609060101010101" charset="-122"/>
                <a:ea typeface="楷体" panose="02010609060101010101" charset="-122"/>
              </a:rPr>
              <a:t>的铅笔，新的橡皮。妈妈说：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你怎么天天丢东西呢？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贝贝眨着一双大眼睛，对妈妈说：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我也不知道。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”</a:t>
            </a:r>
            <a:br>
              <a:rPr lang="zh-CN" altLang="zh-CN" sz="3200"/>
            </a:br>
            <a:endParaRPr lang="zh-CN" altLang="zh-CN" sz="3200"/>
          </a:p>
        </p:txBody>
      </p:sp>
      <p:sp>
        <p:nvSpPr>
          <p:cNvPr id="4" name="文本框 3"/>
          <p:cNvSpPr txBox="1"/>
          <p:nvPr/>
        </p:nvSpPr>
        <p:spPr>
          <a:xfrm>
            <a:off x="1473200" y="4369435"/>
            <a:ext cx="8150860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次</a:t>
            </a:r>
            <a:r>
              <a:rPr lang="zh-CN" altLang="en-US" sz="3600">
                <a:solidFill>
                  <a:srgbClr val="FF0000"/>
                </a:solidFill>
                <a:latin typeface="+mn-ea"/>
                <a:ea typeface="仿宋" panose="02010609060101010101" charset="-122"/>
              </a:rPr>
              <a:t>（</a:t>
            </a:r>
            <a:r>
              <a:rPr lang="en-US" altLang="zh-CN" sz="3600">
                <a:solidFill>
                  <a:srgbClr val="FF0000"/>
                </a:solidFill>
                <a:latin typeface="+mn-ea"/>
                <a:ea typeface="仿宋" panose="02010609060101010101" charset="-122"/>
              </a:rPr>
              <a:t>cì</a:t>
            </a:r>
            <a:r>
              <a:rPr lang="zh-CN" altLang="en-US" sz="3600">
                <a:solidFill>
                  <a:srgbClr val="FF0000"/>
                </a:solidFill>
                <a:latin typeface="+mn-ea"/>
                <a:ea typeface="仿宋" panose="02010609060101010101" charset="-122"/>
              </a:rPr>
              <a:t>）   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次数    几次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丢</a:t>
            </a:r>
            <a:r>
              <a:rPr lang="zh-CN" altLang="en-US" sz="3600">
                <a:solidFill>
                  <a:srgbClr val="FF0000"/>
                </a:solidFill>
                <a:latin typeface="+mn-ea"/>
                <a:ea typeface="仿宋" panose="02010609060101010101" charset="-122"/>
              </a:rPr>
              <a:t>（</a:t>
            </a:r>
            <a:r>
              <a:rPr lang="en-US" altLang="zh-CN" sz="3600">
                <a:solidFill>
                  <a:srgbClr val="FF0000"/>
                </a:solidFill>
                <a:latin typeface="+mn-ea"/>
                <a:ea typeface="仿宋" panose="02010609060101010101" charset="-122"/>
              </a:rPr>
              <a:t>diū</a:t>
            </a:r>
            <a:r>
              <a:rPr lang="zh-CN" altLang="en-US" sz="3600">
                <a:solidFill>
                  <a:srgbClr val="FF0000"/>
                </a:solidFill>
                <a:latin typeface="+mn-ea"/>
                <a:ea typeface="仿宋" panose="02010609060101010101" charset="-122"/>
              </a:rPr>
              <a:t>）  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丢失    丢人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哪</a:t>
            </a:r>
            <a:r>
              <a:rPr lang="zh-CN" altLang="en-US" sz="3600">
                <a:solidFill>
                  <a:srgbClr val="FF0000"/>
                </a:solidFill>
                <a:latin typeface="+mn-ea"/>
                <a:ea typeface="仿宋" panose="02010609060101010101" charset="-122"/>
              </a:rPr>
              <a:t>（</a:t>
            </a:r>
            <a:r>
              <a:rPr lang="en-US" altLang="zh-CN" sz="3600">
                <a:solidFill>
                  <a:srgbClr val="FF0000"/>
                </a:solidFill>
                <a:latin typeface="+mn-ea"/>
                <a:ea typeface="仿宋" panose="02010609060101010101" charset="-122"/>
              </a:rPr>
              <a:t>nǎ</a:t>
            </a:r>
            <a:r>
              <a:rPr lang="zh-CN" altLang="en-US" sz="3600">
                <a:solidFill>
                  <a:srgbClr val="FF0000"/>
                </a:solidFill>
                <a:latin typeface="+mn-ea"/>
                <a:ea typeface="仿宋" panose="02010609060101010101" charset="-122"/>
              </a:rPr>
              <a:t>）  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哪里    哪儿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新</a:t>
            </a:r>
            <a:r>
              <a:rPr lang="zh-CN" altLang="en-US" sz="3600">
                <a:solidFill>
                  <a:srgbClr val="FF0000"/>
                </a:solidFill>
                <a:latin typeface="+mn-ea"/>
                <a:ea typeface="仿宋" panose="02010609060101010101" charset="-122"/>
              </a:rPr>
              <a:t>（</a:t>
            </a:r>
            <a:r>
              <a:rPr lang="en-US" altLang="zh-CN" sz="3600">
                <a:solidFill>
                  <a:srgbClr val="FF0000"/>
                </a:solidFill>
                <a:latin typeface="+mn-ea"/>
                <a:ea typeface="仿宋" panose="02010609060101010101" charset="-122"/>
              </a:rPr>
              <a:t>xīn</a:t>
            </a:r>
            <a:r>
              <a:rPr lang="zh-CN" altLang="en-US" sz="3600">
                <a:solidFill>
                  <a:srgbClr val="FF0000"/>
                </a:solidFill>
                <a:latin typeface="+mn-ea"/>
                <a:ea typeface="仿宋" panose="02010609060101010101" charset="-122"/>
              </a:rPr>
              <a:t>）  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新闻    新年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7825" y="314325"/>
            <a:ext cx="8216900" cy="4301490"/>
          </a:xfrm>
        </p:spPr>
        <p:txBody>
          <a:bodyPr/>
          <a:p>
            <a:pPr indent="457200" algn="l" latinLnBrk="0"/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妈妈说：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贝贝，你有一个家，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每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天放学后，你都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平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平安安地回家。你要想想办法，让你的办法，让你的铅笔、橡皮和转笔刀，也有自己的家呀。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”</a:t>
            </a:r>
            <a:br>
              <a:rPr lang="en-US" altLang="zh-CN" sz="3200">
                <a:latin typeface="楷体" panose="02010609060101010101" charset="-122"/>
                <a:ea typeface="楷体" panose="02010609060101010101" charset="-122"/>
              </a:rPr>
            </a:br>
            <a:r>
              <a:rPr lang="en-US" altLang="zh-CN" sz="32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贝贝想起来了，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她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书包里的文具盒，就是这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些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文具的家。</a:t>
            </a:r>
            <a:br>
              <a:rPr lang="zh-CN" altLang="en-US" sz="3200"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    从此，每天放学的时候，贝贝都要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仔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细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检查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，铅笔呀，橡皮呀，转笔刀哇，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所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有的小伙伴是不是都回家了。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150" y="4817110"/>
            <a:ext cx="8831580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每（</a:t>
            </a:r>
            <a:r>
              <a:rPr lang="en-US" altLang="zh-CN" sz="2800">
                <a:solidFill>
                  <a:srgbClr val="FF0000"/>
                </a:solidFill>
              </a:rPr>
              <a:t>měi</a:t>
            </a:r>
            <a:r>
              <a:rPr lang="zh-CN" altLang="en-US" sz="2800">
                <a:solidFill>
                  <a:srgbClr val="FF0000"/>
                </a:solidFill>
              </a:rPr>
              <a:t>）  每天    每次      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平（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píng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）   平安     公平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仔（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zǐ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）     仔细    仔           检（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jiǎn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）    检查     体检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她（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tā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）     她们                  查（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chá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）    查找     检查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些（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xiē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）   一些   有些         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  <a:p>
            <a:r>
              <a:rPr lang="zh-CN" altLang="en-US" sz="2800"/>
              <a:t>                                               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</p:spTree>
  </p:cSld>
  <p:clrMapOvr>
    <a:masterClrMapping/>
  </p:clrMapOvr>
  <p:transition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41338" y="-387350"/>
            <a:ext cx="95726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5"/>
          <p:cNvSpPr txBox="1">
            <a:spLocks noChangeArrowheads="1"/>
          </p:cNvSpPr>
          <p:nvPr/>
        </p:nvSpPr>
        <p:spPr bwMode="auto">
          <a:xfrm>
            <a:off x="0" y="0"/>
            <a:ext cx="1708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3333CC"/>
                </a:solidFill>
              </a:rPr>
              <a:t>摘苹果</a:t>
            </a:r>
            <a:endParaRPr lang="zh-CN" altLang="en-US" sz="4000">
              <a:solidFill>
                <a:srgbClr val="3333CC"/>
              </a:solidFill>
            </a:endParaRPr>
          </a:p>
        </p:txBody>
      </p:sp>
      <p:grpSp>
        <p:nvGrpSpPr>
          <p:cNvPr id="2" name="Group 38"/>
          <p:cNvGrpSpPr/>
          <p:nvPr/>
        </p:nvGrpSpPr>
        <p:grpSpPr bwMode="auto">
          <a:xfrm>
            <a:off x="755650" y="1844675"/>
            <a:ext cx="1284288" cy="1295400"/>
            <a:chOff x="1056" y="2496"/>
            <a:chExt cx="809" cy="816"/>
          </a:xfrm>
        </p:grpSpPr>
        <p:pic>
          <p:nvPicPr>
            <p:cNvPr id="7210" name="Picture 10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1056" y="2496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11" name="Text Box 24"/>
            <p:cNvSpPr txBox="1">
              <a:spLocks noChangeArrowheads="1"/>
            </p:cNvSpPr>
            <p:nvPr/>
          </p:nvSpPr>
          <p:spPr bwMode="auto">
            <a:xfrm>
              <a:off x="1283" y="2768"/>
              <a:ext cx="492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CC"/>
                  </a:solidFill>
                  <a:ea typeface="楷体_GB2312" pitchFamily="1" charset="-122"/>
                </a:rPr>
                <a:t>具</a:t>
              </a:r>
              <a:endParaRPr lang="zh-CN" altLang="en-US" sz="3200">
                <a:solidFill>
                  <a:srgbClr val="0000CC"/>
                </a:solidFill>
                <a:ea typeface="楷体_GB2312" pitchFamily="1" charset="-122"/>
              </a:endParaRPr>
            </a:p>
          </p:txBody>
        </p:sp>
      </p:grpSp>
      <p:grpSp>
        <p:nvGrpSpPr>
          <p:cNvPr id="3" name="Group 40"/>
          <p:cNvGrpSpPr/>
          <p:nvPr/>
        </p:nvGrpSpPr>
        <p:grpSpPr bwMode="auto">
          <a:xfrm>
            <a:off x="2143125" y="928688"/>
            <a:ext cx="1143000" cy="1066800"/>
            <a:chOff x="841" y="1038"/>
            <a:chExt cx="809" cy="816"/>
          </a:xfrm>
        </p:grpSpPr>
        <p:pic>
          <p:nvPicPr>
            <p:cNvPr id="7208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841" y="1038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9" name="Text Box 17"/>
            <p:cNvSpPr txBox="1">
              <a:spLocks noChangeArrowheads="1"/>
            </p:cNvSpPr>
            <p:nvPr/>
          </p:nvSpPr>
          <p:spPr bwMode="auto">
            <a:xfrm>
              <a:off x="1041" y="1307"/>
              <a:ext cx="371" cy="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CC"/>
                  </a:solidFill>
                  <a:ea typeface="楷体_GB2312" pitchFamily="1" charset="-122"/>
                </a:rPr>
                <a:t>次</a:t>
              </a:r>
              <a:endParaRPr lang="zh-CN" altLang="en-US" sz="3200">
                <a:solidFill>
                  <a:srgbClr val="0000CC"/>
                </a:solidFill>
                <a:ea typeface="楷体_GB2312" pitchFamily="1" charset="-122"/>
              </a:endParaRPr>
            </a:p>
          </p:txBody>
        </p:sp>
      </p:grpSp>
      <p:grpSp>
        <p:nvGrpSpPr>
          <p:cNvPr id="4" name="Group 41"/>
          <p:cNvGrpSpPr/>
          <p:nvPr/>
        </p:nvGrpSpPr>
        <p:grpSpPr bwMode="auto">
          <a:xfrm>
            <a:off x="2692400" y="3155950"/>
            <a:ext cx="1154113" cy="1143000"/>
            <a:chOff x="432" y="1632"/>
            <a:chExt cx="809" cy="816"/>
          </a:xfrm>
        </p:grpSpPr>
        <p:pic>
          <p:nvPicPr>
            <p:cNvPr id="7206" name="Picture 1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432" y="1632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7" name="Text Box 23"/>
            <p:cNvSpPr txBox="1">
              <a:spLocks noChangeArrowheads="1"/>
            </p:cNvSpPr>
            <p:nvPr/>
          </p:nvSpPr>
          <p:spPr bwMode="auto">
            <a:xfrm>
              <a:off x="613" y="1900"/>
              <a:ext cx="371" cy="4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CC"/>
                  </a:solidFill>
                  <a:ea typeface="楷体_GB2312" pitchFamily="1" charset="-122"/>
                </a:rPr>
                <a:t>仔</a:t>
              </a:r>
              <a:endParaRPr lang="zh-CN" altLang="en-US" sz="3200">
                <a:solidFill>
                  <a:srgbClr val="0000CC"/>
                </a:solidFill>
                <a:ea typeface="楷体_GB2312" pitchFamily="1" charset="-122"/>
              </a:endParaRPr>
            </a:p>
          </p:txBody>
        </p:sp>
      </p:grpSp>
      <p:grpSp>
        <p:nvGrpSpPr>
          <p:cNvPr id="5" name="Group 26"/>
          <p:cNvGrpSpPr/>
          <p:nvPr/>
        </p:nvGrpSpPr>
        <p:grpSpPr bwMode="auto">
          <a:xfrm>
            <a:off x="3225800" y="1449388"/>
            <a:ext cx="1195388" cy="1108075"/>
            <a:chOff x="3615" y="1530"/>
            <a:chExt cx="666" cy="672"/>
          </a:xfrm>
        </p:grpSpPr>
        <p:pic>
          <p:nvPicPr>
            <p:cNvPr id="7204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3615" y="1530"/>
              <a:ext cx="666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5" name="Text Box 21"/>
            <p:cNvSpPr txBox="1">
              <a:spLocks noChangeArrowheads="1"/>
            </p:cNvSpPr>
            <p:nvPr/>
          </p:nvSpPr>
          <p:spPr bwMode="auto">
            <a:xfrm>
              <a:off x="3781" y="1791"/>
              <a:ext cx="267" cy="3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CC"/>
                  </a:solidFill>
                  <a:ea typeface="楷体_GB2312" pitchFamily="1" charset="-122"/>
                </a:rPr>
                <a:t>她</a:t>
              </a:r>
              <a:endParaRPr lang="zh-CN" altLang="en-US" sz="3200">
                <a:solidFill>
                  <a:srgbClr val="0000CC"/>
                </a:solidFill>
                <a:ea typeface="楷体_GB2312" pitchFamily="1" charset="-122"/>
              </a:endParaRPr>
            </a:p>
          </p:txBody>
        </p:sp>
      </p:grpSp>
      <p:grpSp>
        <p:nvGrpSpPr>
          <p:cNvPr id="6" name="Group 37"/>
          <p:cNvGrpSpPr/>
          <p:nvPr/>
        </p:nvGrpSpPr>
        <p:grpSpPr bwMode="auto">
          <a:xfrm>
            <a:off x="4481513" y="412750"/>
            <a:ext cx="1117600" cy="1466850"/>
            <a:chOff x="2784" y="624"/>
            <a:chExt cx="809" cy="1024"/>
          </a:xfrm>
        </p:grpSpPr>
        <p:pic>
          <p:nvPicPr>
            <p:cNvPr id="7202" name="Picture 9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2784" y="624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3" name="Text Box 18"/>
            <p:cNvSpPr txBox="1">
              <a:spLocks noChangeArrowheads="1"/>
            </p:cNvSpPr>
            <p:nvPr/>
          </p:nvSpPr>
          <p:spPr bwMode="auto">
            <a:xfrm>
              <a:off x="2940" y="903"/>
              <a:ext cx="371" cy="7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CC"/>
                  </a:solidFill>
                  <a:ea typeface="楷体_GB2312" pitchFamily="1" charset="-122"/>
                </a:rPr>
                <a:t>丢</a:t>
              </a:r>
              <a:endParaRPr lang="zh-CN" altLang="en-US" sz="3200">
                <a:solidFill>
                  <a:srgbClr val="0000CC"/>
                </a:solidFill>
                <a:ea typeface="楷体_GB2312" pitchFamily="1" charset="-122"/>
              </a:endParaRPr>
            </a:p>
            <a:p>
              <a:endParaRPr lang="en-US" altLang="zh-CN" sz="3200">
                <a:solidFill>
                  <a:srgbClr val="0000CC"/>
                </a:solidFill>
                <a:ea typeface="楷体_GB2312" pitchFamily="1" charset="-122"/>
              </a:endParaRPr>
            </a:p>
          </p:txBody>
        </p:sp>
      </p:grpSp>
      <p:grpSp>
        <p:nvGrpSpPr>
          <p:cNvPr id="7" name="Group 39"/>
          <p:cNvGrpSpPr/>
          <p:nvPr/>
        </p:nvGrpSpPr>
        <p:grpSpPr bwMode="auto">
          <a:xfrm>
            <a:off x="5210175" y="1323975"/>
            <a:ext cx="1184275" cy="1123950"/>
            <a:chOff x="1296" y="1440"/>
            <a:chExt cx="1056" cy="912"/>
          </a:xfrm>
        </p:grpSpPr>
        <p:pic>
          <p:nvPicPr>
            <p:cNvPr id="7200" name="Picture 1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1296" y="1440"/>
              <a:ext cx="1056" cy="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01" name="Text Box 22"/>
            <p:cNvSpPr txBox="1">
              <a:spLocks noChangeArrowheads="1"/>
            </p:cNvSpPr>
            <p:nvPr/>
          </p:nvSpPr>
          <p:spPr bwMode="auto">
            <a:xfrm>
              <a:off x="1540" y="1806"/>
              <a:ext cx="307" cy="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0000CC"/>
                  </a:solidFill>
                  <a:ea typeface="楷体_GB2312" pitchFamily="1" charset="-122"/>
                </a:rPr>
                <a:t>些</a:t>
              </a:r>
              <a:endParaRPr lang="zh-CN" altLang="en-US" sz="3600">
                <a:solidFill>
                  <a:srgbClr val="0000CC"/>
                </a:solidFill>
                <a:ea typeface="楷体_GB2312" pitchFamily="1" charset="-122"/>
              </a:endParaRPr>
            </a:p>
          </p:txBody>
        </p:sp>
      </p:grpSp>
      <p:pic>
        <p:nvPicPr>
          <p:cNvPr id="7179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5975350" y="330200"/>
            <a:ext cx="1152525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0" name="Text Box 16"/>
          <p:cNvSpPr txBox="1">
            <a:spLocks noChangeArrowheads="1"/>
          </p:cNvSpPr>
          <p:nvPr/>
        </p:nvSpPr>
        <p:spPr bwMode="auto">
          <a:xfrm>
            <a:off x="6262688" y="812800"/>
            <a:ext cx="592137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CC"/>
                </a:solidFill>
                <a:ea typeface="楷体_GB2312" pitchFamily="1" charset="-122"/>
              </a:rPr>
              <a:t>哪</a:t>
            </a:r>
            <a:endParaRPr lang="zh-CN" altLang="en-US" sz="3200">
              <a:solidFill>
                <a:srgbClr val="0000CC"/>
              </a:solidFill>
              <a:ea typeface="楷体_GB2312" pitchFamily="1" charset="-122"/>
            </a:endParaRPr>
          </a:p>
        </p:txBody>
      </p:sp>
      <p:grpSp>
        <p:nvGrpSpPr>
          <p:cNvPr id="8" name="Group 29"/>
          <p:cNvGrpSpPr/>
          <p:nvPr/>
        </p:nvGrpSpPr>
        <p:grpSpPr bwMode="auto">
          <a:xfrm>
            <a:off x="6724650" y="1416050"/>
            <a:ext cx="1077913" cy="1173163"/>
            <a:chOff x="3251" y="1496"/>
            <a:chExt cx="809" cy="816"/>
          </a:xfrm>
        </p:grpSpPr>
        <p:pic>
          <p:nvPicPr>
            <p:cNvPr id="7198" name="Picture 1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3251" y="1496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9" name="Text Box 20"/>
            <p:cNvSpPr txBox="1">
              <a:spLocks noChangeArrowheads="1"/>
            </p:cNvSpPr>
            <p:nvPr/>
          </p:nvSpPr>
          <p:spPr bwMode="auto">
            <a:xfrm>
              <a:off x="3470" y="1811"/>
              <a:ext cx="371" cy="4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CC"/>
                  </a:solidFill>
                  <a:ea typeface="楷体_GB2312" pitchFamily="1" charset="-122"/>
                </a:rPr>
                <a:t>新</a:t>
              </a:r>
              <a:endParaRPr lang="zh-CN" altLang="en-US" sz="3200">
                <a:solidFill>
                  <a:srgbClr val="0000CC"/>
                </a:solidFill>
                <a:ea typeface="楷体_GB2312" pitchFamily="1" charset="-122"/>
              </a:endParaRPr>
            </a:p>
          </p:txBody>
        </p:sp>
      </p:grpSp>
      <p:grpSp>
        <p:nvGrpSpPr>
          <p:cNvPr id="9" name="Group 34"/>
          <p:cNvGrpSpPr/>
          <p:nvPr/>
        </p:nvGrpSpPr>
        <p:grpSpPr bwMode="auto">
          <a:xfrm>
            <a:off x="7164388" y="2781300"/>
            <a:ext cx="1882775" cy="1149350"/>
            <a:chOff x="2444" y="2289"/>
            <a:chExt cx="1000" cy="672"/>
          </a:xfrm>
        </p:grpSpPr>
        <p:pic>
          <p:nvPicPr>
            <p:cNvPr id="7196" name="Picture 1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2444" y="2289"/>
              <a:ext cx="666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7" name="Text Box 25"/>
            <p:cNvSpPr txBox="1">
              <a:spLocks noChangeArrowheads="1"/>
            </p:cNvSpPr>
            <p:nvPr/>
          </p:nvSpPr>
          <p:spPr bwMode="auto">
            <a:xfrm rot="10648956" flipV="1">
              <a:off x="2642" y="2519"/>
              <a:ext cx="802" cy="3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CC"/>
                  </a:solidFill>
                  <a:ea typeface="楷体_GB2312" pitchFamily="1" charset="-122"/>
                </a:rPr>
                <a:t>每</a:t>
              </a:r>
              <a:endParaRPr lang="zh-CN" altLang="en-US" sz="3200">
                <a:solidFill>
                  <a:srgbClr val="0000CC"/>
                </a:solidFill>
                <a:ea typeface="楷体_GB2312" pitchFamily="1" charset="-122"/>
              </a:endParaRPr>
            </a:p>
          </p:txBody>
        </p:sp>
      </p:grpSp>
      <p:grpSp>
        <p:nvGrpSpPr>
          <p:cNvPr id="10" name="Group 36"/>
          <p:cNvGrpSpPr/>
          <p:nvPr/>
        </p:nvGrpSpPr>
        <p:grpSpPr bwMode="auto">
          <a:xfrm>
            <a:off x="5783263" y="2703513"/>
            <a:ext cx="1152525" cy="1223962"/>
            <a:chOff x="1622" y="1572"/>
            <a:chExt cx="809" cy="816"/>
          </a:xfrm>
        </p:grpSpPr>
        <p:pic>
          <p:nvPicPr>
            <p:cNvPr id="7194" name="Picture 8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24000"/>
            </a:blip>
            <a:srcRect/>
            <a:stretch>
              <a:fillRect/>
            </a:stretch>
          </p:blipFill>
          <p:spPr bwMode="auto">
            <a:xfrm>
              <a:off x="1622" y="1572"/>
              <a:ext cx="809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5" name="Text Box 19"/>
            <p:cNvSpPr txBox="1">
              <a:spLocks noChangeArrowheads="1"/>
            </p:cNvSpPr>
            <p:nvPr/>
          </p:nvSpPr>
          <p:spPr bwMode="auto">
            <a:xfrm>
              <a:off x="1757" y="1887"/>
              <a:ext cx="371" cy="3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rgbClr val="0000CC"/>
                  </a:solidFill>
                  <a:ea typeface="楷体_GB2312" pitchFamily="1" charset="-122"/>
                </a:rPr>
                <a:t>平</a:t>
              </a:r>
              <a:endParaRPr lang="zh-CN" altLang="en-US" sz="3200" dirty="0">
                <a:solidFill>
                  <a:srgbClr val="0000CC"/>
                </a:solidFill>
                <a:ea typeface="楷体_GB2312" pitchFamily="1" charset="-122"/>
              </a:endParaRPr>
            </a:p>
          </p:txBody>
        </p:sp>
      </p:grpSp>
      <p:grpSp>
        <p:nvGrpSpPr>
          <p:cNvPr id="11" name="组合 16"/>
          <p:cNvGrpSpPr/>
          <p:nvPr/>
        </p:nvGrpSpPr>
        <p:grpSpPr bwMode="auto">
          <a:xfrm>
            <a:off x="3286125" y="274638"/>
            <a:ext cx="1076325" cy="1141412"/>
            <a:chOff x="3820" y="2249"/>
            <a:chExt cx="2022" cy="2040"/>
          </a:xfrm>
        </p:grpSpPr>
        <p:pic>
          <p:nvPicPr>
            <p:cNvPr id="7192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0000"/>
            </a:blip>
            <a:srcRect/>
            <a:stretch>
              <a:fillRect/>
            </a:stretch>
          </p:blipFill>
          <p:spPr bwMode="auto">
            <a:xfrm>
              <a:off x="3820" y="2249"/>
              <a:ext cx="2022" cy="2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93" name="Text Box 24"/>
            <p:cNvSpPr txBox="1">
              <a:spLocks noChangeArrowheads="1"/>
            </p:cNvSpPr>
            <p:nvPr/>
          </p:nvSpPr>
          <p:spPr bwMode="auto">
            <a:xfrm>
              <a:off x="4222" y="3013"/>
              <a:ext cx="1230" cy="10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CC"/>
                  </a:solidFill>
                  <a:ea typeface="楷体_GB2312" pitchFamily="1" charset="-122"/>
                </a:rPr>
                <a:t>检</a:t>
              </a:r>
              <a:endParaRPr lang="zh-CN" altLang="en-US" sz="3200">
                <a:solidFill>
                  <a:srgbClr val="0000CC"/>
                </a:solidFill>
                <a:ea typeface="楷体_GB2312" pitchFamily="1" charset="-122"/>
              </a:endParaRPr>
            </a:p>
          </p:txBody>
        </p:sp>
      </p:grpSp>
      <p:grpSp>
        <p:nvGrpSpPr>
          <p:cNvPr id="12" name="组合 26"/>
          <p:cNvGrpSpPr/>
          <p:nvPr/>
        </p:nvGrpSpPr>
        <p:grpSpPr bwMode="auto">
          <a:xfrm>
            <a:off x="1403648" y="1988840"/>
            <a:ext cx="1936750" cy="2538412"/>
            <a:chOff x="2622" y="3166"/>
            <a:chExt cx="3052" cy="4000"/>
          </a:xfrm>
        </p:grpSpPr>
        <p:grpSp>
          <p:nvGrpSpPr>
            <p:cNvPr id="13" name="Group 41"/>
            <p:cNvGrpSpPr/>
            <p:nvPr/>
          </p:nvGrpSpPr>
          <p:grpSpPr bwMode="auto">
            <a:xfrm>
              <a:off x="3821" y="3166"/>
              <a:ext cx="1853" cy="1803"/>
              <a:chOff x="157" y="1436"/>
              <a:chExt cx="809" cy="816"/>
            </a:xfrm>
          </p:grpSpPr>
          <p:pic>
            <p:nvPicPr>
              <p:cNvPr id="7190" name="Picture 14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157" y="1436"/>
                <a:ext cx="809" cy="8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191" name="Text Box 23"/>
              <p:cNvSpPr txBox="1">
                <a:spLocks noChangeArrowheads="1"/>
              </p:cNvSpPr>
              <p:nvPr/>
            </p:nvSpPr>
            <p:spPr bwMode="auto">
              <a:xfrm>
                <a:off x="355" y="1754"/>
                <a:ext cx="413" cy="41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200" dirty="0">
                    <a:solidFill>
                      <a:srgbClr val="0000CC"/>
                    </a:solidFill>
                    <a:ea typeface="楷体_GB2312" pitchFamily="1" charset="-122"/>
                  </a:rPr>
                  <a:t>查</a:t>
                </a:r>
                <a:endParaRPr lang="zh-CN" altLang="en-US" sz="3200" dirty="0">
                  <a:solidFill>
                    <a:srgbClr val="0000CC"/>
                  </a:solidFill>
                  <a:ea typeface="楷体_GB2312" pitchFamily="1" charset="-122"/>
                </a:endParaRPr>
              </a:p>
            </p:txBody>
          </p:sp>
        </p:grpSp>
        <p:grpSp>
          <p:nvGrpSpPr>
            <p:cNvPr id="14" name="Group 41"/>
            <p:cNvGrpSpPr/>
            <p:nvPr/>
          </p:nvGrpSpPr>
          <p:grpSpPr bwMode="auto">
            <a:xfrm>
              <a:off x="2622" y="5189"/>
              <a:ext cx="1878" cy="1977"/>
              <a:chOff x="432" y="1632"/>
              <a:chExt cx="809" cy="816"/>
            </a:xfrm>
          </p:grpSpPr>
          <p:pic>
            <p:nvPicPr>
              <p:cNvPr id="7188" name="Picture 14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18000" contrast="-12000"/>
              </a:blip>
              <a:srcRect/>
              <a:stretch>
                <a:fillRect/>
              </a:stretch>
            </p:blipFill>
            <p:spPr bwMode="auto">
              <a:xfrm>
                <a:off x="432" y="1632"/>
                <a:ext cx="809" cy="8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189" name="Text Box 23"/>
              <p:cNvSpPr txBox="1">
                <a:spLocks noChangeArrowheads="1"/>
              </p:cNvSpPr>
              <p:nvPr/>
            </p:nvSpPr>
            <p:spPr bwMode="auto">
              <a:xfrm>
                <a:off x="577" y="1953"/>
                <a:ext cx="371" cy="37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200">
                    <a:solidFill>
                      <a:srgbClr val="0000CC"/>
                    </a:solidFill>
                    <a:ea typeface="楷体_GB2312" pitchFamily="1" charset="-122"/>
                  </a:rPr>
                  <a:t>所</a:t>
                </a:r>
                <a:endParaRPr lang="zh-CN" altLang="en-US" sz="3200">
                  <a:solidFill>
                    <a:srgbClr val="0000CC"/>
                  </a:solidFill>
                  <a:ea typeface="楷体_GB2312" pitchFamily="1" charset="-122"/>
                </a:endParaRPr>
              </a:p>
            </p:txBody>
          </p:sp>
        </p:grpSp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3.75723E-6 L -0.08576 0.4300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2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67 0.06289 L -0.12517 0.50335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" y="22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61 -0.03121 L -0.12517 0.30451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1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02 -0.00416 L 0.01302 0.32879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46821E-7 L -0.10174 0.6501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" y="3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33526E-6 L -0.06805 0.5133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2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5.20231E-7 L -0.0151 0.49295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24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5087E-6 L -0.07361 0.31052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" y="1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87283E-6 L 0.07951 0.32531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" y="16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1491</Words>
  <Application>WPS 演示</Application>
  <PresentationFormat>全屏显示(4:3)</PresentationFormat>
  <Paragraphs>230</Paragraphs>
  <Slides>22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华文楷体</vt:lpstr>
      <vt:lpstr>华文楷体</vt:lpstr>
      <vt:lpstr>楷体</vt:lpstr>
      <vt:lpstr>仿宋</vt:lpstr>
      <vt:lpstr>楷体_GB2312</vt:lpstr>
      <vt:lpstr>微软雅黑</vt:lpstr>
      <vt:lpstr>Tahoma</vt:lpstr>
      <vt:lpstr>黑体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比比谁听得认真</vt:lpstr>
      <vt:lpstr>自读课文，识记生字</vt:lpstr>
      <vt:lpstr> 铅笔，只用了一次，不知丢到哪里去了。    橡皮，只擦了一回，再想擦，就找不着了。    贝贝一回到家，就向妈妈要新的铅笔，新的橡皮。妈妈说：“你怎么天天丢东西呢？”贝贝眨着一双大眼睛，对妈妈说：“我也不知道。” </vt:lpstr>
      <vt:lpstr>  妈妈说：“贝贝，你有一个家，每天放学后，你都平平安安地回家。你要想想办法，让你的办法，让你的铅笔、橡皮和转笔刀，也有自己的家呀。”     贝贝想起来了，她书包里的文具盒，就是这些文具的家。     从此，每天放学的时候，贝贝都要仔细检查，铅笔呀，橡皮呀，转笔刀哇，所有的小伙伴是不是都回家了。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说一说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教客网_www.jiaokedu.com</Company>
  <LinksUpToDate>false</LinksUpToDate>
  <SharedDoc>false</SharedDoc>
  <HyperlinksChanged>false</HyperlinksChanged>
  <AppVersion>14.0000</AppVersion>
  <Manager>教客网_www.jiaokedu.com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教客网_www.jiaokedu.com</dc:title>
  <dc:creator>教客网_www.jiaokedu.com;warsc</dc:creator>
  <cp:keywords>教客网_www.jiaokedu.com</cp:keywords>
  <dc:description>教客网_www.jiaokedu.com</dc:description>
  <dc:subject>教客网_www.jiaokedu.com</dc:subject>
  <cp:category>教客网_www.jiaokedu.com</cp:category>
  <cp:lastModifiedBy>Administrator</cp:lastModifiedBy>
  <cp:revision>40</cp:revision>
  <dcterms:created xsi:type="dcterms:W3CDTF">2009-04-21T00:44:00Z</dcterms:created>
  <dcterms:modified xsi:type="dcterms:W3CDTF">2017-04-14T07:50:57Z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2052-10.1.0.6382</vt:lpwstr>
  </property>
</Properties>
</file>