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285" r:id="rId3"/>
    <p:sldId id="268" r:id="rId4"/>
    <p:sldId id="266" r:id="rId5"/>
    <p:sldId id="269" r:id="rId6"/>
    <p:sldId id="270" r:id="rId7"/>
    <p:sldId id="271" r:id="rId8"/>
    <p:sldId id="272" r:id="rId9"/>
    <p:sldId id="273" r:id="rId10"/>
    <p:sldId id="286" r:id="rId11"/>
    <p:sldId id="287" r:id="rId12"/>
    <p:sldId id="288" r:id="rId13"/>
    <p:sldId id="289" r:id="rId14"/>
    <p:sldId id="290" r:id="rId15"/>
    <p:sldId id="291" r:id="rId16"/>
    <p:sldId id="292" r:id="rId17"/>
    <p:sldId id="293" r:id="rId18"/>
    <p:sldId id="294" r:id="rId19"/>
    <p:sldId id="295" r:id="rId20"/>
    <p:sldId id="296" r:id="rId21"/>
    <p:sldId id="297" r:id="rId22"/>
    <p:sldId id="298" r:id="rId23"/>
    <p:sldId id="299" r:id="rId24"/>
    <p:sldId id="300" r:id="rId25"/>
    <p:sldId id="301" r:id="rId26"/>
    <p:sldId id="302" r:id="rId2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sz="9600" kern="1200">
        <a:solidFill>
          <a:schemeClr val="tx1"/>
        </a:solidFill>
        <a:latin typeface="Arial" pitchFamily="34" charset="0"/>
        <a:ea typeface="楷体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sz="9600" kern="1200">
        <a:solidFill>
          <a:schemeClr val="tx1"/>
        </a:solidFill>
        <a:latin typeface="Arial" pitchFamily="34" charset="0"/>
        <a:ea typeface="楷体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sz="9600" kern="1200">
        <a:solidFill>
          <a:schemeClr val="tx1"/>
        </a:solidFill>
        <a:latin typeface="Arial" pitchFamily="34" charset="0"/>
        <a:ea typeface="楷体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sz="9600" kern="1200">
        <a:solidFill>
          <a:schemeClr val="tx1"/>
        </a:solidFill>
        <a:latin typeface="Arial" pitchFamily="34" charset="0"/>
        <a:ea typeface="楷体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sz="9600" kern="1200">
        <a:solidFill>
          <a:schemeClr val="tx1"/>
        </a:solidFill>
        <a:latin typeface="Arial" pitchFamily="34" charset="0"/>
        <a:ea typeface="楷体" pitchFamily="49" charset="-122"/>
        <a:cs typeface="+mn-cs"/>
      </a:defRPr>
    </a:lvl5pPr>
    <a:lvl6pPr marL="2286000" algn="l" defTabSz="914400" rtl="0" eaLnBrk="1" latinLnBrk="0" hangingPunct="1">
      <a:defRPr sz="9600" kern="1200">
        <a:solidFill>
          <a:schemeClr val="tx1"/>
        </a:solidFill>
        <a:latin typeface="Arial" pitchFamily="34" charset="0"/>
        <a:ea typeface="楷体" pitchFamily="49" charset="-122"/>
        <a:cs typeface="+mn-cs"/>
      </a:defRPr>
    </a:lvl6pPr>
    <a:lvl7pPr marL="2743200" algn="l" defTabSz="914400" rtl="0" eaLnBrk="1" latinLnBrk="0" hangingPunct="1">
      <a:defRPr sz="9600" kern="1200">
        <a:solidFill>
          <a:schemeClr val="tx1"/>
        </a:solidFill>
        <a:latin typeface="Arial" pitchFamily="34" charset="0"/>
        <a:ea typeface="楷体" pitchFamily="49" charset="-122"/>
        <a:cs typeface="+mn-cs"/>
      </a:defRPr>
    </a:lvl7pPr>
    <a:lvl8pPr marL="3200400" algn="l" defTabSz="914400" rtl="0" eaLnBrk="1" latinLnBrk="0" hangingPunct="1">
      <a:defRPr sz="9600" kern="1200">
        <a:solidFill>
          <a:schemeClr val="tx1"/>
        </a:solidFill>
        <a:latin typeface="Arial" pitchFamily="34" charset="0"/>
        <a:ea typeface="楷体" pitchFamily="49" charset="-122"/>
        <a:cs typeface="+mn-cs"/>
      </a:defRPr>
    </a:lvl8pPr>
    <a:lvl9pPr marL="3657600" algn="l" defTabSz="914400" rtl="0" eaLnBrk="1" latinLnBrk="0" hangingPunct="1">
      <a:defRPr sz="9600" kern="1200">
        <a:solidFill>
          <a:schemeClr val="tx1"/>
        </a:solidFill>
        <a:latin typeface="Arial" pitchFamily="34" charset="0"/>
        <a:ea typeface="楷体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6" d="100"/>
          <a:sy n="86" d="100"/>
        </p:scale>
        <p:origin x="1524" y="84"/>
      </p:cViewPr>
      <p:guideLst>
        <p:guide orient="horz" pos="217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54F2D8-2F34-440A-9551-B680D74560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0604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5059DC-E567-4986-82CA-4B28442C21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1685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B02153-E75B-40AA-B89F-9B9C8D5273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4768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687E82-12ED-49F8-A66A-2BE0CAC7450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65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EAAB426D-AE70-4B79-B7CD-71CF0F767A9F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‹#›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83339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FE5FC453-E4F9-4C9A-A0C2-052078BBA53D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‹#›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69893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8A9471F7-0BA6-4485-A424-FE066500D649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‹#›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17705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A3EE6BDC-3361-4907-B24D-FAB85A28EB34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‹#›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1691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096A3E3C-EB9A-49C9-A486-304E39D79376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‹#›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866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FFFDF92A-620B-4525-8B18-BFB5082B3DB1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‹#›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18590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27C75D55-24E8-4F8C-8AC6-59D97348CFFE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‹#›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09224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765023-B2F6-457B-BE99-E4F1682816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6910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96B65AE7-64A9-4876-9365-69B217AE4659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‹#›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18245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B63A97EB-53DB-4A3A-9C1A-9AD1BA2782EF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‹#›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62833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A5C5C3F7-A7EC-4A27-8D8C-E33EF7F27879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‹#›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31848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AE66B612-5ED0-40AE-90F8-C2AE0135D880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‹#›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744302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59080E05-CD28-4F32-90DF-E89289143AEF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‹#›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1710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2189BF-99B9-44B8-B9A3-0F2400B764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1521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77091C-BAA1-47DF-8897-32072D1653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810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531913-34B6-49D7-B0B7-76A69252E6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509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D88F67-883B-4D5F-A161-253181B42D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731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3C7E59-EE7A-4EEB-B0DA-CB237C18E4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844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D4DADA-1F78-4941-B4F0-C40D09F5C8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63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713C8C-6A7B-489A-AE76-96CC42570D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815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buFont typeface="Arial" pitchFamily="34" charset="0"/>
              <a:buNone/>
              <a:defRPr sz="1400" noProof="1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buFont typeface="Arial" pitchFamily="34" charset="0"/>
              <a:buNone/>
              <a:defRPr sz="1400" noProof="1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4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8DF9C12-6AE8-4E02-AEBA-B21F04C6BD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楷体" panose="0201060906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楷体" panose="0201060906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楷体" panose="0201060906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楷体" panose="0201060906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楷体" panose="0201060906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楷体" panose="0201060906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楷体" panose="0201060906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楷体" panose="02010609060101010101" pitchFamily="49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buFont typeface="Arial" pitchFamily="34" charset="0"/>
              <a:buNone/>
              <a:defRPr sz="1400" noProof="1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buFont typeface="Arial" pitchFamily="34" charset="0"/>
              <a:buNone/>
              <a:defRPr sz="1400" noProof="1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400">
                <a:latin typeface="Arial" pitchFamily="34" charset="0"/>
                <a:ea typeface="宋体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2A902429-76E2-4E07-A734-A7BC8FAC9F74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‹#›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1760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楷体" panose="0201060906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楷体" panose="0201060906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楷体" panose="0201060906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楷体" panose="0201060906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楷体" panose="0201060906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楷体" panose="0201060906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楷体" panose="0201060906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600" b="0" i="0" u="none" kern="1200" baseline="0">
          <a:solidFill>
            <a:schemeClr val="tx1"/>
          </a:solidFill>
          <a:latin typeface="Arial" panose="020B0604020202020204" pitchFamily="34" charset="0"/>
          <a:ea typeface="楷体" panose="02010609060101010101" pitchFamily="49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4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7" Type="http://schemas.openxmlformats.org/officeDocument/2006/relationships/image" Target="../media/image27.pn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26.jpeg"/><Relationship Id="rId5" Type="http://schemas.openxmlformats.org/officeDocument/2006/relationships/hyperlink" Target="1&#20998;&#38047;%20%20%20(&#22768;&#25928;2&#65289;%20.wmv" TargetMode="Externa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31.png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3.gi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4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32772" descr="图片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8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文本框 32769"/>
          <p:cNvSpPr txBox="1">
            <a:spLocks noChangeArrowheads="1"/>
          </p:cNvSpPr>
          <p:nvPr/>
        </p:nvSpPr>
        <p:spPr bwMode="auto">
          <a:xfrm>
            <a:off x="1476375" y="1268413"/>
            <a:ext cx="4535488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4800" b="1">
                <a:latin typeface="楷体" pitchFamily="49" charset="-122"/>
                <a:ea typeface="楷体" pitchFamily="49" charset="-122"/>
              </a:rPr>
              <a:t>16  </a:t>
            </a:r>
            <a:r>
              <a:rPr lang="zh-CN" altLang="en-US" sz="4800" b="1">
                <a:latin typeface="楷体" pitchFamily="49" charset="-122"/>
                <a:ea typeface="楷体" pitchFamily="49" charset="-122"/>
              </a:rPr>
              <a:t>一 分 钟</a:t>
            </a:r>
          </a:p>
        </p:txBody>
      </p:sp>
      <p:sp>
        <p:nvSpPr>
          <p:cNvPr id="2052" name="TextBox 1"/>
          <p:cNvSpPr txBox="1">
            <a:spLocks noChangeArrowheads="1"/>
          </p:cNvSpPr>
          <p:nvPr/>
        </p:nvSpPr>
        <p:spPr bwMode="auto">
          <a:xfrm>
            <a:off x="1547813" y="107950"/>
            <a:ext cx="79930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zh-CN" altLang="en-US">
                <a:ea typeface="楷体" pitchFamily="49" charset="-122"/>
              </a:rPr>
              <a:t>统编教材一年级下册第</a:t>
            </a:r>
            <a:r>
              <a:rPr lang="en-US" altLang="zh-CN">
                <a:ea typeface="楷体" pitchFamily="49" charset="-122"/>
              </a:rPr>
              <a:t>16</a:t>
            </a:r>
            <a:r>
              <a:rPr lang="zh-CN" altLang="en-US">
                <a:ea typeface="楷体" pitchFamily="49" charset="-122"/>
              </a:rPr>
              <a:t>课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20481" descr="u=2516200658,2611991424&amp;fm=27&amp;gp=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0" t="8926" r="3326" b="4025"/>
          <a:stretch>
            <a:fillRect/>
          </a:stretch>
        </p:blipFill>
        <p:spPr bwMode="auto">
          <a:xfrm>
            <a:off x="0" y="-242888"/>
            <a:ext cx="9144000" cy="691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矩形 20482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en-US" sz="9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楷体" pitchFamily="49" charset="-122"/>
              <a:cs typeface="+mn-cs"/>
            </a:endParaRPr>
          </a:p>
        </p:txBody>
      </p:sp>
      <p:sp>
        <p:nvSpPr>
          <p:cNvPr id="9220" name="矩形 20483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en-US" sz="9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楷体" pitchFamily="49" charset="-122"/>
              <a:cs typeface="+mn-cs"/>
            </a:endParaRPr>
          </a:p>
        </p:txBody>
      </p:sp>
      <p:sp>
        <p:nvSpPr>
          <p:cNvPr id="9221" name="矩形 20484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en-US" sz="9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楷体" pitchFamily="49" charset="-122"/>
              <a:cs typeface="+mn-cs"/>
            </a:endParaRPr>
          </a:p>
        </p:txBody>
      </p:sp>
      <p:sp>
        <p:nvSpPr>
          <p:cNvPr id="9222" name="矩形 20485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en-US" sz="9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楷体" pitchFamily="49" charset="-122"/>
              <a:cs typeface="+mn-cs"/>
            </a:endParaRPr>
          </a:p>
        </p:txBody>
      </p:sp>
      <p:sp>
        <p:nvSpPr>
          <p:cNvPr id="9223" name="矩形 20487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en-US" sz="9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楷体" pitchFamily="49" charset="-122"/>
              <a:cs typeface="+mn-cs"/>
            </a:endParaRPr>
          </a:p>
        </p:txBody>
      </p:sp>
      <p:grpSp>
        <p:nvGrpSpPr>
          <p:cNvPr id="9224" name="组合 20517"/>
          <p:cNvGrpSpPr>
            <a:grpSpLocks/>
          </p:cNvGrpSpPr>
          <p:nvPr/>
        </p:nvGrpSpPr>
        <p:grpSpPr bwMode="auto">
          <a:xfrm>
            <a:off x="0" y="0"/>
            <a:ext cx="2916238" cy="2478088"/>
            <a:chOff x="0" y="0"/>
            <a:chExt cx="1837" cy="1561"/>
          </a:xfrm>
        </p:grpSpPr>
        <p:pic>
          <p:nvPicPr>
            <p:cNvPr id="9232" name="图片 20518" descr="81abaf1ccc17552707220868?pn=25&amp;o=jpg_6&amp;md5sum=5f492db91cd6be821e4f5e79c176a8cb&amp;sign=906e615e01&amp;png=797470-836072&amp;jpg=5429688-5651864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CFCFC"/>
                </a:clrFrom>
                <a:clrTo>
                  <a:srgbClr val="FCFCFC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7210" r="82161"/>
            <a:stretch>
              <a:fillRect/>
            </a:stretch>
          </p:blipFill>
          <p:spPr bwMode="auto">
            <a:xfrm>
              <a:off x="0" y="0"/>
              <a:ext cx="1156" cy="15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33" name="矩形 20519"/>
            <p:cNvSpPr>
              <a:spLocks noChangeArrowheads="1"/>
            </p:cNvSpPr>
            <p:nvPr/>
          </p:nvSpPr>
          <p:spPr bwMode="auto">
            <a:xfrm>
              <a:off x="1021" y="73"/>
              <a:ext cx="816" cy="499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  <a:defRPr/>
              </a:pPr>
              <a:endPara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endParaRPr>
            </a:p>
          </p:txBody>
        </p:sp>
      </p:grpSp>
      <p:sp>
        <p:nvSpPr>
          <p:cNvPr id="9225" name="文本框 20486"/>
          <p:cNvSpPr txBox="1">
            <a:spLocks noChangeArrowheads="1"/>
          </p:cNvSpPr>
          <p:nvPr/>
        </p:nvSpPr>
        <p:spPr bwMode="auto">
          <a:xfrm>
            <a:off x="1668463" y="0"/>
            <a:ext cx="3840162" cy="852488"/>
          </a:xfrm>
          <a:prstGeom prst="rect">
            <a:avLst/>
          </a:prstGeom>
          <a:solidFill>
            <a:srgbClr val="99CCFF"/>
          </a:solidFill>
          <a:ln w="28575">
            <a:solidFill>
              <a:srgbClr val="FF99CC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   </a:t>
            </a:r>
            <a:r>
              <a: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选词填空    </a:t>
            </a:r>
          </a:p>
        </p:txBody>
      </p:sp>
      <p:sp>
        <p:nvSpPr>
          <p:cNvPr id="9226" name="文本框 20520"/>
          <p:cNvSpPr txBox="1">
            <a:spLocks noChangeArrowheads="1"/>
          </p:cNvSpPr>
          <p:nvPr/>
        </p:nvSpPr>
        <p:spPr bwMode="auto">
          <a:xfrm>
            <a:off x="0" y="2409825"/>
            <a:ext cx="9144000" cy="4448175"/>
          </a:xfrm>
          <a:prstGeom prst="rect">
            <a:avLst/>
          </a:prstGeom>
          <a:solidFill>
            <a:srgbClr val="FFFFFF"/>
          </a:solidFill>
          <a:ln w="28575">
            <a:solidFill>
              <a:srgbClr val="99CC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               </a:t>
            </a: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元元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    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闹钟响了，元元没有起床，他多睡了（     ）。因为晚了一分钟，他没有赶上红绿灯，接着也没有赶（     ），便（   ）走到学校，当他到学校时，他（   ）迟到了</a:t>
            </a:r>
            <a:r>
              <a:rPr kumimoji="0" lang="en-US" altLang="zh-CN" sz="4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20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分钟，他非常（  ）。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20522" name="矩形 20521"/>
          <p:cNvSpPr>
            <a:spLocks noChangeArrowheads="1"/>
          </p:cNvSpPr>
          <p:nvPr/>
        </p:nvSpPr>
        <p:spPr bwMode="auto">
          <a:xfrm>
            <a:off x="4787900" y="1628775"/>
            <a:ext cx="1736725" cy="730250"/>
          </a:xfrm>
          <a:prstGeom prst="rect">
            <a:avLst/>
          </a:prstGeom>
          <a:solidFill>
            <a:srgbClr val="99CCFF">
              <a:alpha val="81175"/>
            </a:srgbClr>
          </a:solidFill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一分钟</a:t>
            </a:r>
          </a:p>
        </p:txBody>
      </p:sp>
      <p:sp>
        <p:nvSpPr>
          <p:cNvPr id="20523" name="矩形 20522"/>
          <p:cNvSpPr>
            <a:spLocks noChangeArrowheads="1"/>
          </p:cNvSpPr>
          <p:nvPr/>
        </p:nvSpPr>
        <p:spPr bwMode="auto">
          <a:xfrm>
            <a:off x="6899275" y="1628775"/>
            <a:ext cx="2244725" cy="730250"/>
          </a:xfrm>
          <a:prstGeom prst="rect">
            <a:avLst/>
          </a:prstGeom>
          <a:solidFill>
            <a:srgbClr val="99CCFF">
              <a:alpha val="81175"/>
            </a:srgbClr>
          </a:solidFill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公共汽车</a:t>
            </a:r>
          </a:p>
        </p:txBody>
      </p:sp>
      <p:sp>
        <p:nvSpPr>
          <p:cNvPr id="20524" name="矩形 20523"/>
          <p:cNvSpPr>
            <a:spLocks noChangeArrowheads="1"/>
          </p:cNvSpPr>
          <p:nvPr/>
        </p:nvSpPr>
        <p:spPr bwMode="auto">
          <a:xfrm>
            <a:off x="1619250" y="1700213"/>
            <a:ext cx="1228725" cy="730250"/>
          </a:xfrm>
          <a:prstGeom prst="rect">
            <a:avLst/>
          </a:prstGeom>
          <a:solidFill>
            <a:srgbClr val="99CCFF">
              <a:alpha val="81175"/>
            </a:srgbClr>
          </a:solidFill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决定</a:t>
            </a:r>
          </a:p>
        </p:txBody>
      </p:sp>
      <p:sp>
        <p:nvSpPr>
          <p:cNvPr id="20525" name="矩形 20524"/>
          <p:cNvSpPr>
            <a:spLocks noChangeArrowheads="1"/>
          </p:cNvSpPr>
          <p:nvPr/>
        </p:nvSpPr>
        <p:spPr bwMode="auto">
          <a:xfrm>
            <a:off x="0" y="1700213"/>
            <a:ext cx="1228725" cy="730250"/>
          </a:xfrm>
          <a:prstGeom prst="rect">
            <a:avLst/>
          </a:prstGeom>
          <a:solidFill>
            <a:srgbClr val="99CCFF">
              <a:alpha val="81175"/>
            </a:srgbClr>
          </a:solidFill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已经</a:t>
            </a:r>
          </a:p>
        </p:txBody>
      </p:sp>
      <p:sp>
        <p:nvSpPr>
          <p:cNvPr id="20526" name="矩形 20525"/>
          <p:cNvSpPr>
            <a:spLocks noChangeArrowheads="1"/>
          </p:cNvSpPr>
          <p:nvPr/>
        </p:nvSpPr>
        <p:spPr bwMode="auto">
          <a:xfrm>
            <a:off x="3203575" y="1700213"/>
            <a:ext cx="1228725" cy="730250"/>
          </a:xfrm>
          <a:prstGeom prst="rect">
            <a:avLst/>
          </a:prstGeom>
          <a:solidFill>
            <a:srgbClr val="99CCFF">
              <a:alpha val="81175"/>
            </a:srgbClr>
          </a:solidFill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后悔</a:t>
            </a:r>
          </a:p>
        </p:txBody>
      </p:sp>
    </p:spTree>
    <p:extLst>
      <p:ext uri="{BB962C8B-B14F-4D97-AF65-F5344CB8AC3E}">
        <p14:creationId xmlns:p14="http://schemas.microsoft.com/office/powerpoint/2010/main" val="2251513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278 0.07261 L -0.43351 0.2929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52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6500" y="1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9 0.07261 L -0.07014 0.3976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052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98 0.0622 L -0.075 0.4712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052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200" y="20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16 0.0622 L 0.03125 0.5761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052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000" y="25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7.51445E-7 L 0.429 0.5551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052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1400" y="27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2" grpId="0" animBg="1"/>
      <p:bldP spid="20523" grpId="0" animBg="1"/>
      <p:bldP spid="20524" grpId="0" animBg="1"/>
      <p:bldP spid="20525" grpId="0" animBg="1"/>
      <p:bldP spid="205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4122" descr="图片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12"/>
          <a:stretch>
            <a:fillRect/>
          </a:stretch>
        </p:blipFill>
        <p:spPr bwMode="auto">
          <a:xfrm>
            <a:off x="0" y="981075"/>
            <a:ext cx="9144000" cy="587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9" name="图片 4108" descr="u=1893144527,4062950281&amp;fm=200&amp;gp=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897" b="4277"/>
          <a:stretch>
            <a:fillRect/>
          </a:stretch>
        </p:blipFill>
        <p:spPr bwMode="auto">
          <a:xfrm>
            <a:off x="0" y="3573463"/>
            <a:ext cx="2339975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1" name="图片 4110" descr="879-16101010113a0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89" t="20891" r="35663" b="29401"/>
          <a:stretch>
            <a:fillRect/>
          </a:stretch>
        </p:blipFill>
        <p:spPr bwMode="auto">
          <a:xfrm>
            <a:off x="3203575" y="3213100"/>
            <a:ext cx="1881188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3" name="图片 4112" descr="0df3d7ca7bcb0a463babd1106063f6246b60af0a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" b="11740"/>
          <a:stretch>
            <a:fillRect/>
          </a:stretch>
        </p:blipFill>
        <p:spPr bwMode="auto">
          <a:xfrm>
            <a:off x="6659563" y="3213100"/>
            <a:ext cx="2087562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6" name="直接连接符 4115"/>
          <p:cNvSpPr>
            <a:spLocks noChangeShapeType="1"/>
          </p:cNvSpPr>
          <p:nvPr/>
        </p:nvSpPr>
        <p:spPr bwMode="auto">
          <a:xfrm>
            <a:off x="1908175" y="4724400"/>
            <a:ext cx="1223963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en-US" sz="9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楷体" pitchFamily="49" charset="-122"/>
              <a:cs typeface="+mn-cs"/>
            </a:endParaRPr>
          </a:p>
        </p:txBody>
      </p:sp>
      <p:sp>
        <p:nvSpPr>
          <p:cNvPr id="4117" name="直接连接符 4116"/>
          <p:cNvSpPr>
            <a:spLocks noChangeShapeType="1"/>
          </p:cNvSpPr>
          <p:nvPr/>
        </p:nvSpPr>
        <p:spPr bwMode="auto">
          <a:xfrm>
            <a:off x="5219700" y="4795838"/>
            <a:ext cx="1368425" cy="1587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en-US" sz="9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楷体" pitchFamily="49" charset="-122"/>
              <a:cs typeface="+mn-cs"/>
            </a:endParaRPr>
          </a:p>
        </p:txBody>
      </p:sp>
      <p:grpSp>
        <p:nvGrpSpPr>
          <p:cNvPr id="10248" name="组合 4117"/>
          <p:cNvGrpSpPr>
            <a:grpSpLocks/>
          </p:cNvGrpSpPr>
          <p:nvPr/>
        </p:nvGrpSpPr>
        <p:grpSpPr bwMode="auto">
          <a:xfrm>
            <a:off x="250825" y="0"/>
            <a:ext cx="2916238" cy="2478088"/>
            <a:chOff x="0" y="0"/>
            <a:chExt cx="1837" cy="1561"/>
          </a:xfrm>
        </p:grpSpPr>
        <p:pic>
          <p:nvPicPr>
            <p:cNvPr id="10250" name="图片 4118" descr="81abaf1ccc17552707220868?pn=25&amp;o=jpg_6&amp;md5sum=5f492db91cd6be821e4f5e79c176a8cb&amp;sign=906e615e01&amp;png=797470-836072&amp;jpg=5429688-5651864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CFCFC"/>
                </a:clrFrom>
                <a:clrTo>
                  <a:srgbClr val="FCFCFC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7210" r="82161"/>
            <a:stretch>
              <a:fillRect/>
            </a:stretch>
          </p:blipFill>
          <p:spPr bwMode="auto">
            <a:xfrm>
              <a:off x="0" y="0"/>
              <a:ext cx="1156" cy="15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1" name="矩形 4119"/>
            <p:cNvSpPr>
              <a:spLocks noChangeArrowheads="1"/>
            </p:cNvSpPr>
            <p:nvPr/>
          </p:nvSpPr>
          <p:spPr bwMode="auto">
            <a:xfrm>
              <a:off x="1021" y="73"/>
              <a:ext cx="816" cy="499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  <a:defRPr/>
              </a:pPr>
              <a:endPara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endParaRPr>
            </a:p>
          </p:txBody>
        </p:sp>
      </p:grpSp>
      <p:sp>
        <p:nvSpPr>
          <p:cNvPr id="10249" name="文本框 4121"/>
          <p:cNvSpPr txBox="1">
            <a:spLocks noChangeArrowheads="1"/>
          </p:cNvSpPr>
          <p:nvPr/>
        </p:nvSpPr>
        <p:spPr bwMode="auto">
          <a:xfrm>
            <a:off x="0" y="1628775"/>
            <a:ext cx="9144000" cy="1349375"/>
          </a:xfrm>
          <a:prstGeom prst="rect">
            <a:avLst/>
          </a:prstGeom>
          <a:solidFill>
            <a:srgbClr val="CCFFCC">
              <a:alpha val="52156"/>
            </a:srgbClr>
          </a:solidFill>
          <a:ln w="38100">
            <a:solidFill>
              <a:srgbClr val="C0C0C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     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这天早上元元的心情经历了怎样的变化？</a:t>
            </a:r>
          </a:p>
        </p:txBody>
      </p:sp>
    </p:spTree>
    <p:extLst>
      <p:ext uri="{BB962C8B-B14F-4D97-AF65-F5344CB8AC3E}">
        <p14:creationId xmlns:p14="http://schemas.microsoft.com/office/powerpoint/2010/main" val="1800270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6" grpId="0" animBg="1"/>
      <p:bldP spid="41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3078" descr="1cfc121c90c69ec3d5bb755e?pn=9&amp;o=jpg_6&amp;md5sum=704258a0b8aa80710e1b1f6d50d841ff&amp;sign=ed9dd5b0fd&amp;png=247140-317716&amp;jpg=395518-5570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294"/>
          <a:stretch>
            <a:fillRect/>
          </a:stretch>
        </p:blipFill>
        <p:spPr bwMode="auto">
          <a:xfrm>
            <a:off x="0" y="2997200"/>
            <a:ext cx="9144000" cy="386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文本框 3081"/>
          <p:cNvSpPr txBox="1">
            <a:spLocks noChangeArrowheads="1"/>
          </p:cNvSpPr>
          <p:nvPr/>
        </p:nvSpPr>
        <p:spPr bwMode="auto">
          <a:xfrm>
            <a:off x="0" y="0"/>
            <a:ext cx="9144000" cy="3230563"/>
          </a:xfrm>
          <a:prstGeom prst="rect">
            <a:avLst/>
          </a:prstGeom>
          <a:solidFill>
            <a:srgbClr val="FFFF99">
              <a:alpha val="74117"/>
            </a:srgbClr>
          </a:solidFill>
          <a:ln w="28575">
            <a:solidFill>
              <a:srgbClr val="CCFFCC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黑体" pitchFamily="49" charset="-122"/>
                <a:cs typeface="+mn-cs"/>
              </a:rPr>
              <a:t>     dīng līng līng  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黑体" pitchFamily="49" charset="-122"/>
                <a:cs typeface="+mn-cs"/>
              </a:rPr>
              <a:t>o     xi</a:t>
            </a:r>
            <a:r>
              <a:rPr kumimoji="0" lang="en-US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黑体" pitchFamily="49" charset="-122"/>
                <a:cs typeface="+mn-cs"/>
              </a:rPr>
              <a:t>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黑体" pitchFamily="49" charset="-122"/>
                <a:cs typeface="+mn-cs"/>
              </a:rPr>
              <a:t>ng                               h</a:t>
            </a:r>
            <a:r>
              <a:rPr kumimoji="0" lang="en-US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黑体" pitchFamily="49" charset="-122"/>
                <a:cs typeface="+mn-cs"/>
              </a:rPr>
              <a:t>ā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黑体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      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丁零零，闹钟响了。元元打了个哈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qi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n   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黑体" pitchFamily="49" charset="-122"/>
                <a:cs typeface="+mn-cs"/>
              </a:rPr>
              <a:t>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欠，翻了个身，心想：再睡一分钟吧，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                          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chí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就睡一分钟，不会迟到的。</a:t>
            </a:r>
          </a:p>
        </p:txBody>
      </p:sp>
    </p:spTree>
    <p:extLst>
      <p:ext uri="{BB962C8B-B14F-4D97-AF65-F5344CB8AC3E}">
        <p14:creationId xmlns:p14="http://schemas.microsoft.com/office/powerpoint/2010/main" val="34096901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22529" descr="1cfc121c90c69ec3d5bb755e?pn=9&amp;o=jpg_6&amp;md5sum=704258a0b8aa80710e1b1f6d50d841ff&amp;sign=ed9dd5b0fd&amp;png=247140-317716&amp;jpg=395518-5570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294"/>
          <a:stretch>
            <a:fillRect/>
          </a:stretch>
        </p:blipFill>
        <p:spPr bwMode="auto">
          <a:xfrm>
            <a:off x="0" y="2997200"/>
            <a:ext cx="9144000" cy="386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文本框 22530"/>
          <p:cNvSpPr txBox="1">
            <a:spLocks noChangeArrowheads="1"/>
          </p:cNvSpPr>
          <p:nvPr/>
        </p:nvSpPr>
        <p:spPr bwMode="auto">
          <a:xfrm>
            <a:off x="0" y="0"/>
            <a:ext cx="9144000" cy="3230563"/>
          </a:xfrm>
          <a:prstGeom prst="rect">
            <a:avLst/>
          </a:prstGeom>
          <a:solidFill>
            <a:srgbClr val="FFFF99">
              <a:alpha val="74117"/>
            </a:srgbClr>
          </a:solidFill>
          <a:ln w="28575">
            <a:solidFill>
              <a:srgbClr val="CCFFCC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黑体" pitchFamily="49" charset="-122"/>
                <a:cs typeface="+mn-cs"/>
              </a:rPr>
              <a:t>     dīng līng līng  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黑体" pitchFamily="49" charset="-122"/>
                <a:cs typeface="+mn-cs"/>
              </a:rPr>
              <a:t>o     xi</a:t>
            </a:r>
            <a:r>
              <a:rPr kumimoji="0" lang="en-US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黑体" pitchFamily="49" charset="-122"/>
                <a:cs typeface="+mn-cs"/>
              </a:rPr>
              <a:t>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黑体" pitchFamily="49" charset="-122"/>
                <a:cs typeface="+mn-cs"/>
              </a:rPr>
              <a:t>ng                               h</a:t>
            </a:r>
            <a:r>
              <a:rPr kumimoji="0" lang="en-US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黑体" pitchFamily="49" charset="-122"/>
                <a:cs typeface="+mn-cs"/>
              </a:rPr>
              <a:t>ā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黑体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      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丁零零，闹钟响了。元元打了个哈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qi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n   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黑体" pitchFamily="49" charset="-122"/>
                <a:cs typeface="+mn-cs"/>
              </a:rPr>
              <a:t>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欠，翻了个身，心想：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再睡一分钟吧，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                          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chí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就睡一分钟，不会迟到的。</a:t>
            </a:r>
          </a:p>
        </p:txBody>
      </p:sp>
      <p:sp>
        <p:nvSpPr>
          <p:cNvPr id="22536" name="矩形 22535"/>
          <p:cNvSpPr>
            <a:spLocks noChangeArrowheads="1"/>
          </p:cNvSpPr>
          <p:nvPr/>
        </p:nvSpPr>
        <p:spPr bwMode="auto">
          <a:xfrm>
            <a:off x="1042988" y="2511425"/>
            <a:ext cx="20161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一分钟</a:t>
            </a:r>
          </a:p>
        </p:txBody>
      </p:sp>
    </p:spTree>
    <p:extLst>
      <p:ext uri="{BB962C8B-B14F-4D97-AF65-F5344CB8AC3E}">
        <p14:creationId xmlns:p14="http://schemas.microsoft.com/office/powerpoint/2010/main" val="615796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29697" descr="u=1056539914,3327431723&amp;fm=27&amp;gp=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41663"/>
            <a:ext cx="9144000" cy="3716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文本框 29698"/>
          <p:cNvSpPr txBox="1">
            <a:spLocks noChangeArrowheads="1"/>
          </p:cNvSpPr>
          <p:nvPr/>
        </p:nvSpPr>
        <p:spPr bwMode="auto">
          <a:xfrm>
            <a:off x="0" y="0"/>
            <a:ext cx="9396413" cy="4870450"/>
          </a:xfrm>
          <a:prstGeom prst="rect">
            <a:avLst/>
          </a:prstGeom>
          <a:solidFill>
            <a:srgbClr val="FFFF99">
              <a:alpha val="45882"/>
            </a:srgbClr>
          </a:solidFill>
          <a:ln w="28575">
            <a:solidFill>
              <a:srgbClr val="CCFFCC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    </a:t>
            </a: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过了一分钟，元元起来了。他很快地洗了脸，吃了早点，就背着书包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                                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lù</a:t>
            </a:r>
            <a:endParaRPr kumimoji="0" lang="en-US" altLang="zh-CN" sz="4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上学去了。到了十字路口，他看见前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                 ɡā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n</a:t>
            </a: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ɡ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               li</a:t>
            </a: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à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n</a:t>
            </a: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ɡ</a:t>
            </a:r>
            <a:endParaRPr kumimoji="0" lang="en-US" altLang="zh-CN" sz="4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面是绿灯，刚想走过去，红灯亮了。他叹了口气，说：“要是早一分钟就好了。”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7054809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40961" descr="u=1056539914,3327431723&amp;fm=27&amp;gp=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41663"/>
            <a:ext cx="9144000" cy="3716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文本框 40962"/>
          <p:cNvSpPr txBox="1">
            <a:spLocks noChangeArrowheads="1"/>
          </p:cNvSpPr>
          <p:nvPr/>
        </p:nvSpPr>
        <p:spPr bwMode="auto">
          <a:xfrm>
            <a:off x="0" y="0"/>
            <a:ext cx="9396413" cy="4870450"/>
          </a:xfrm>
          <a:prstGeom prst="rect">
            <a:avLst/>
          </a:prstGeom>
          <a:solidFill>
            <a:srgbClr val="FFFF99">
              <a:alpha val="45882"/>
            </a:srgbClr>
          </a:solidFill>
          <a:ln w="28575">
            <a:solidFill>
              <a:srgbClr val="CCFFCC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    </a:t>
            </a: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过了一分钟，元元起来了。他很快地洗了脸，吃了早点，就背着书包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                                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lù</a:t>
            </a:r>
            <a:endParaRPr kumimoji="0" lang="en-US" altLang="zh-CN" sz="4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上学去了。到了十字路口，他看见前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                 ɡā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n</a:t>
            </a: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ɡ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               li</a:t>
            </a: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à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n</a:t>
            </a: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ɡ</a:t>
            </a:r>
            <a:endParaRPr kumimoji="0" lang="en-US" altLang="zh-CN" sz="4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面是绿灯，</a:t>
            </a: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刚想走过去，红灯亮了。他叹了口气，说：“要是早一分钟就好了。”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     </a:t>
            </a:r>
          </a:p>
        </p:txBody>
      </p:sp>
      <p:sp>
        <p:nvSpPr>
          <p:cNvPr id="40964" name="矩形 40963"/>
          <p:cNvSpPr>
            <a:spLocks noChangeArrowheads="1"/>
          </p:cNvSpPr>
          <p:nvPr/>
        </p:nvSpPr>
        <p:spPr bwMode="auto">
          <a:xfrm>
            <a:off x="2781300" y="2738438"/>
            <a:ext cx="164623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刚想</a:t>
            </a:r>
          </a:p>
        </p:txBody>
      </p:sp>
      <p:sp>
        <p:nvSpPr>
          <p:cNvPr id="40965" name="矩形 40964"/>
          <p:cNvSpPr>
            <a:spLocks noChangeArrowheads="1"/>
          </p:cNvSpPr>
          <p:nvPr/>
        </p:nvSpPr>
        <p:spPr bwMode="auto">
          <a:xfrm>
            <a:off x="539750" y="3429000"/>
            <a:ext cx="29527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叹了口气</a:t>
            </a:r>
          </a:p>
        </p:txBody>
      </p:sp>
    </p:spTree>
    <p:extLst>
      <p:ext uri="{BB962C8B-B14F-4D97-AF65-F5344CB8AC3E}">
        <p14:creationId xmlns:p14="http://schemas.microsoft.com/office/powerpoint/2010/main" val="2654749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26625" descr="e6543bfe9b89680203d825e3?pn=41&amp;o=jpg_6&amp;md5sum=989a10f39b8e60e5b12547f6fafbe695&amp;sign=7d68043f1c&amp;png=3100388-3215205&amp;jpg=5535828-57594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1" t="39197" r="9691"/>
          <a:stretch>
            <a:fillRect/>
          </a:stretch>
        </p:blipFill>
        <p:spPr bwMode="auto">
          <a:xfrm>
            <a:off x="0" y="2997200"/>
            <a:ext cx="9144000" cy="388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文本框 26626"/>
          <p:cNvSpPr txBox="1">
            <a:spLocks noChangeArrowheads="1"/>
          </p:cNvSpPr>
          <p:nvPr/>
        </p:nvSpPr>
        <p:spPr bwMode="auto">
          <a:xfrm>
            <a:off x="-107950" y="-306388"/>
            <a:ext cx="9683750" cy="3806826"/>
          </a:xfrm>
          <a:prstGeom prst="rect">
            <a:avLst/>
          </a:prstGeom>
          <a:solidFill>
            <a:schemeClr val="bg1">
              <a:alpha val="4392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             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děnɡ </a:t>
            </a:r>
            <a:r>
              <a:rPr kumimoji="0" lang="en-US" altLang="zh-CN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      </a:t>
            </a: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他等了一会儿，才走过十字路口。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        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tínɡ       zhàn                 pǎo        yǎn</a:t>
            </a:r>
            <a:endParaRPr kumimoji="0" lang="en-US" altLang="zh-CN" sz="4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楷体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他向停在车站的公共汽车跑去，眼看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就要到了，车子开了。他又叹了口气，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说：</a:t>
            </a: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“</a:t>
            </a: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要是早一分钟就好了。</a:t>
            </a: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”</a:t>
            </a: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楷体" pitchFamily="49" charset="-122"/>
              <a:cs typeface="+mn-cs"/>
            </a:endParaRPr>
          </a:p>
        </p:txBody>
      </p:sp>
      <p:sp>
        <p:nvSpPr>
          <p:cNvPr id="26628" name="矩形 26627"/>
          <p:cNvSpPr>
            <a:spLocks noChangeArrowheads="1"/>
          </p:cNvSpPr>
          <p:nvPr/>
        </p:nvSpPr>
        <p:spPr bwMode="auto">
          <a:xfrm>
            <a:off x="6048375" y="2060575"/>
            <a:ext cx="320357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又叹了口气</a:t>
            </a:r>
          </a:p>
        </p:txBody>
      </p:sp>
    </p:spTree>
    <p:extLst>
      <p:ext uri="{BB962C8B-B14F-4D97-AF65-F5344CB8AC3E}">
        <p14:creationId xmlns:p14="http://schemas.microsoft.com/office/powerpoint/2010/main" val="1197076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41985" descr="e6543bfe9b89680203d825e3?pn=41&amp;o=jpg_6&amp;md5sum=989a10f39b8e60e5b12547f6fafbe695&amp;sign=7d68043f1c&amp;png=3100388-3215205&amp;jpg=5535828-57594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1" t="39197" r="9691"/>
          <a:stretch>
            <a:fillRect/>
          </a:stretch>
        </p:blipFill>
        <p:spPr bwMode="auto">
          <a:xfrm>
            <a:off x="0" y="2997200"/>
            <a:ext cx="9144000" cy="388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文本框 41986"/>
          <p:cNvSpPr txBox="1">
            <a:spLocks noChangeArrowheads="1"/>
          </p:cNvSpPr>
          <p:nvPr/>
        </p:nvSpPr>
        <p:spPr bwMode="auto">
          <a:xfrm>
            <a:off x="-107950" y="-306388"/>
            <a:ext cx="9683750" cy="3806826"/>
          </a:xfrm>
          <a:prstGeom prst="rect">
            <a:avLst/>
          </a:prstGeom>
          <a:solidFill>
            <a:schemeClr val="bg1">
              <a:alpha val="4392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             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děnɡ </a:t>
            </a:r>
            <a:r>
              <a:rPr kumimoji="0" lang="en-US" altLang="zh-CN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      </a:t>
            </a: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他等了一会儿，才走过十字路口。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        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tínɡ       zhàn                 pǎo        yǎn</a:t>
            </a:r>
            <a:endParaRPr kumimoji="0" lang="en-US" altLang="zh-CN" sz="4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楷体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他向停在车站的公共汽车跑去，</a:t>
            </a: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眼看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就要到了，车子开了。他又叹了口气，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说：</a:t>
            </a: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“</a:t>
            </a: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要是早一分钟就好了。</a:t>
            </a: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”</a:t>
            </a: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楷体" pitchFamily="49" charset="-122"/>
              <a:cs typeface="+mn-cs"/>
            </a:endParaRPr>
          </a:p>
        </p:txBody>
      </p:sp>
      <p:sp>
        <p:nvSpPr>
          <p:cNvPr id="41988" name="矩形 41987"/>
          <p:cNvSpPr>
            <a:spLocks noChangeArrowheads="1"/>
          </p:cNvSpPr>
          <p:nvPr/>
        </p:nvSpPr>
        <p:spPr bwMode="auto">
          <a:xfrm>
            <a:off x="7667625" y="1412875"/>
            <a:ext cx="194468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眼看</a:t>
            </a:r>
          </a:p>
        </p:txBody>
      </p:sp>
    </p:spTree>
    <p:extLst>
      <p:ext uri="{BB962C8B-B14F-4D97-AF65-F5344CB8AC3E}">
        <p14:creationId xmlns:p14="http://schemas.microsoft.com/office/powerpoint/2010/main" val="210672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31747" descr="图片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32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图片 31745" descr="半透明底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7" t="1437" r="3729" b="5815"/>
          <a:stretch>
            <a:fillRect/>
          </a:stretch>
        </p:blipFill>
        <p:spPr bwMode="auto">
          <a:xfrm>
            <a:off x="0" y="0"/>
            <a:ext cx="9144000" cy="202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矩形 31746"/>
          <p:cNvSpPr>
            <a:spLocks noChangeArrowheads="1"/>
          </p:cNvSpPr>
          <p:nvPr/>
        </p:nvSpPr>
        <p:spPr bwMode="auto">
          <a:xfrm>
            <a:off x="0" y="0"/>
            <a:ext cx="9072563" cy="223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楷体_GB2312" pitchFamily="49" charset="-122"/>
                <a:cs typeface="+mn-cs"/>
              </a:rPr>
              <a:t>        </a:t>
            </a: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楷体" pitchFamily="49" charset="-122"/>
                <a:cs typeface="+mn-cs"/>
              </a:rPr>
              <a:t>他等啊等，一直不见汽车的影子，元元决定走到学校去。</a:t>
            </a:r>
          </a:p>
        </p:txBody>
      </p:sp>
      <p:sp>
        <p:nvSpPr>
          <p:cNvPr id="17413" name="矩形 31749"/>
          <p:cNvSpPr>
            <a:spLocks noChangeArrowheads="1"/>
          </p:cNvSpPr>
          <p:nvPr/>
        </p:nvSpPr>
        <p:spPr bwMode="auto">
          <a:xfrm>
            <a:off x="6035675" y="-100013"/>
            <a:ext cx="12001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yǐnɡ</a:t>
            </a:r>
          </a:p>
        </p:txBody>
      </p:sp>
      <p:sp>
        <p:nvSpPr>
          <p:cNvPr id="31751" name="矩形 31750"/>
          <p:cNvSpPr>
            <a:spLocks noChangeArrowheads="1"/>
          </p:cNvSpPr>
          <p:nvPr/>
        </p:nvSpPr>
        <p:spPr bwMode="auto">
          <a:xfrm>
            <a:off x="1287463" y="333375"/>
            <a:ext cx="2132012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等啊等</a:t>
            </a:r>
          </a:p>
        </p:txBody>
      </p:sp>
    </p:spTree>
    <p:extLst>
      <p:ext uri="{BB962C8B-B14F-4D97-AF65-F5344CB8AC3E}">
        <p14:creationId xmlns:p14="http://schemas.microsoft.com/office/powerpoint/2010/main" val="54996897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28678" descr="7课-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" r="6442" b="1274"/>
          <a:stretch>
            <a:fillRect/>
          </a:stretch>
        </p:blipFill>
        <p:spPr bwMode="auto">
          <a:xfrm>
            <a:off x="0" y="3357563"/>
            <a:ext cx="9144000" cy="350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矩形 28679"/>
          <p:cNvSpPr>
            <a:spLocks noChangeArrowheads="1"/>
          </p:cNvSpPr>
          <p:nvPr/>
        </p:nvSpPr>
        <p:spPr bwMode="auto">
          <a:xfrm>
            <a:off x="-107950" y="0"/>
            <a:ext cx="9251950" cy="4811713"/>
          </a:xfrm>
          <a:prstGeom prst="rect">
            <a:avLst/>
          </a:prstGeom>
          <a:solidFill>
            <a:schemeClr val="bg1">
              <a:alpha val="47842"/>
            </a:schemeClr>
          </a:solidFill>
          <a:ln w="28575">
            <a:solidFill>
              <a:srgbClr val="FFFF99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   </a:t>
            </a: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到了学校，已经上课了。元元红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liǎn    dī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                           zuò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着脸，低着头，坐到了自己的座位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            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biǎo</a:t>
            </a:r>
            <a:endParaRPr kumimoji="0" lang="en-US" altLang="zh-CN" sz="4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上。李老师看了看手表，说</a:t>
            </a:r>
            <a:r>
              <a:rPr kumimoji="0" lang="en-US" altLang="zh-CN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: “</a:t>
            </a: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元元，今天你迟到了二十分钟。”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fēi chánɡ huǐ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  </a:t>
            </a: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元元非常后悔。</a:t>
            </a:r>
          </a:p>
        </p:txBody>
      </p:sp>
      <p:sp>
        <p:nvSpPr>
          <p:cNvPr id="28681" name="矩形 28680"/>
          <p:cNvSpPr>
            <a:spLocks noChangeArrowheads="1"/>
          </p:cNvSpPr>
          <p:nvPr/>
        </p:nvSpPr>
        <p:spPr bwMode="auto">
          <a:xfrm>
            <a:off x="1604963" y="4035425"/>
            <a:ext cx="253523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非常后悔</a:t>
            </a:r>
          </a:p>
        </p:txBody>
      </p:sp>
    </p:spTree>
    <p:extLst>
      <p:ext uri="{BB962C8B-B14F-4D97-AF65-F5344CB8AC3E}">
        <p14:creationId xmlns:p14="http://schemas.microsoft.com/office/powerpoint/2010/main" val="4185775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14342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en-US" sz="9600">
              <a:ea typeface="楷体" pitchFamily="49" charset="-122"/>
            </a:endParaRPr>
          </a:p>
        </p:txBody>
      </p:sp>
      <p:sp>
        <p:nvSpPr>
          <p:cNvPr id="3075" name="矩形 14344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en-US" sz="9600">
              <a:ea typeface="楷体" pitchFamily="49" charset="-122"/>
            </a:endParaRPr>
          </a:p>
        </p:txBody>
      </p:sp>
      <p:sp>
        <p:nvSpPr>
          <p:cNvPr id="3076" name="矩形 14346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en-US" sz="9600">
              <a:ea typeface="楷体" pitchFamily="49" charset="-122"/>
            </a:endParaRPr>
          </a:p>
        </p:txBody>
      </p:sp>
      <p:pic>
        <p:nvPicPr>
          <p:cNvPr id="3077" name="图片 14371" descr="图片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0800"/>
            <a:ext cx="9144000" cy="690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4370"/>
          <p:cNvGrpSpPr>
            <a:grpSpLocks/>
          </p:cNvGrpSpPr>
          <p:nvPr/>
        </p:nvGrpSpPr>
        <p:grpSpPr bwMode="auto">
          <a:xfrm>
            <a:off x="1116013" y="2632075"/>
            <a:ext cx="3455987" cy="2957513"/>
            <a:chOff x="249" y="1480"/>
            <a:chExt cx="2177" cy="1863"/>
          </a:xfrm>
        </p:grpSpPr>
        <p:pic>
          <p:nvPicPr>
            <p:cNvPr id="3079" name="图片 14366" descr="u=1475668093,488000734&amp;fm=200&amp;gp=0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" y="1480"/>
              <a:ext cx="919" cy="1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080" name="组合 14367"/>
            <p:cNvGrpSpPr>
              <a:grpSpLocks/>
            </p:cNvGrpSpPr>
            <p:nvPr/>
          </p:nvGrpSpPr>
          <p:grpSpPr bwMode="auto">
            <a:xfrm>
              <a:off x="1247" y="2115"/>
              <a:ext cx="1179" cy="1228"/>
              <a:chOff x="2336" y="2659"/>
              <a:chExt cx="1179" cy="1772"/>
            </a:xfrm>
          </p:grpSpPr>
          <p:sp>
            <p:nvSpPr>
              <p:cNvPr id="3081" name="文本框 14368"/>
              <p:cNvSpPr txBox="1">
                <a:spLocks noChangeArrowheads="1"/>
              </p:cNvSpPr>
              <p:nvPr/>
            </p:nvSpPr>
            <p:spPr bwMode="auto">
              <a:xfrm>
                <a:off x="2336" y="2659"/>
                <a:ext cx="1083" cy="1772"/>
              </a:xfrm>
              <a:prstGeom prst="rect">
                <a:avLst/>
              </a:prstGeom>
              <a:solidFill>
                <a:srgbClr val="CCFFFF">
                  <a:alpha val="54901"/>
                </a:srgbClr>
              </a:solidFill>
              <a:ln w="28575">
                <a:solidFill>
                  <a:srgbClr val="FFCC99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itchFamily="34" charset="0"/>
                  <a:buNone/>
                </a:pPr>
                <a:endParaRPr lang="en-US" altLang="zh-CN" sz="6000" b="1">
                  <a:solidFill>
                    <a:srgbClr val="FF0000"/>
                  </a:solidFill>
                  <a:ea typeface="楷体" pitchFamily="49" charset="-122"/>
                </a:endParaRPr>
              </a:p>
              <a:p>
                <a:pPr eaLnBrk="1" hangingPunct="1">
                  <a:spcBef>
                    <a:spcPct val="0"/>
                  </a:spcBef>
                  <a:buFont typeface="Arial" pitchFamily="34" charset="0"/>
                  <a:buNone/>
                </a:pPr>
                <a:r>
                  <a:rPr lang="zh-CN" altLang="en-US" sz="6000" b="1">
                    <a:solidFill>
                      <a:srgbClr val="FF0000"/>
                    </a:solidFill>
                    <a:ea typeface="楷体" pitchFamily="49" charset="-122"/>
                  </a:rPr>
                  <a:t>钟</a:t>
                </a:r>
              </a:p>
            </p:txBody>
          </p:sp>
          <p:sp>
            <p:nvSpPr>
              <p:cNvPr id="3082" name="文本框 14369"/>
              <p:cNvSpPr txBox="1">
                <a:spLocks noChangeArrowheads="1"/>
              </p:cNvSpPr>
              <p:nvPr/>
            </p:nvSpPr>
            <p:spPr bwMode="auto">
              <a:xfrm>
                <a:off x="2355" y="2875"/>
                <a:ext cx="1160" cy="4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itchFamily="34" charset="0"/>
                  <a:buNone/>
                </a:pPr>
                <a:r>
                  <a:rPr lang="en-US" altLang="zh-CN" sz="2800" b="1"/>
                  <a:t>zh</a:t>
                </a:r>
                <a:r>
                  <a:rPr lang="en-US" altLang="zh-CN" sz="2800" b="1">
                    <a:ea typeface="黑体" pitchFamily="49" charset="-122"/>
                  </a:rPr>
                  <a:t>ō</a:t>
                </a:r>
                <a:r>
                  <a:rPr lang="en-US" altLang="zh-CN" sz="2800" b="1"/>
                  <a:t>ng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34820" descr="0008020200270787_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452"/>
          <a:stretch>
            <a:fillRect/>
          </a:stretch>
        </p:blipFill>
        <p:spPr bwMode="auto">
          <a:xfrm>
            <a:off x="0" y="4770438"/>
            <a:ext cx="9144000" cy="208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5" name="图片 34824" descr="3085303_184923098_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92" b="51636"/>
          <a:stretch>
            <a:fillRect/>
          </a:stretch>
        </p:blipFill>
        <p:spPr bwMode="auto">
          <a:xfrm>
            <a:off x="-5211763" y="3716338"/>
            <a:ext cx="5211763" cy="172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6" name="图片 34825" descr="3085303_184923098_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92" b="51636"/>
          <a:stretch>
            <a:fillRect/>
          </a:stretch>
        </p:blipFill>
        <p:spPr bwMode="auto">
          <a:xfrm>
            <a:off x="3635375" y="3644900"/>
            <a:ext cx="5211763" cy="17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7" name="文本框 34826"/>
          <p:cNvSpPr txBox="1">
            <a:spLocks noChangeArrowheads="1"/>
          </p:cNvSpPr>
          <p:nvPr/>
        </p:nvSpPr>
        <p:spPr bwMode="auto">
          <a:xfrm>
            <a:off x="323850" y="188913"/>
            <a:ext cx="62801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要是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早一分钟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，就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能赶上绿灯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了。</a:t>
            </a:r>
          </a:p>
        </p:txBody>
      </p:sp>
      <p:sp>
        <p:nvSpPr>
          <p:cNvPr id="34828" name="文本框 34827"/>
          <p:cNvSpPr txBox="1">
            <a:spLocks noChangeArrowheads="1"/>
          </p:cNvSpPr>
          <p:nvPr/>
        </p:nvSpPr>
        <p:spPr bwMode="auto">
          <a:xfrm>
            <a:off x="323850" y="908050"/>
            <a:ext cx="62801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要是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能赶上绿灯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，就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__________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。</a:t>
            </a:r>
          </a:p>
        </p:txBody>
      </p:sp>
      <p:sp>
        <p:nvSpPr>
          <p:cNvPr id="34829" name="文本框 34828"/>
          <p:cNvSpPr txBox="1">
            <a:spLocks noChangeArrowheads="1"/>
          </p:cNvSpPr>
          <p:nvPr/>
        </p:nvSpPr>
        <p:spPr bwMode="auto">
          <a:xfrm>
            <a:off x="323850" y="1628775"/>
            <a:ext cx="70929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要是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能及时通过路口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，就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__________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。</a:t>
            </a:r>
          </a:p>
        </p:txBody>
      </p:sp>
      <p:sp>
        <p:nvSpPr>
          <p:cNvPr id="34830" name="文本框 34829"/>
          <p:cNvSpPr txBox="1">
            <a:spLocks noChangeArrowheads="1"/>
          </p:cNvSpPr>
          <p:nvPr/>
        </p:nvSpPr>
        <p:spPr bwMode="auto">
          <a:xfrm>
            <a:off x="323850" y="2349500"/>
            <a:ext cx="70993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要是能赶上公共汽车，就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不会迟到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了。</a:t>
            </a:r>
          </a:p>
        </p:txBody>
      </p:sp>
    </p:spTree>
    <p:extLst>
      <p:ext uri="{BB962C8B-B14F-4D97-AF65-F5344CB8AC3E}">
        <p14:creationId xmlns:p14="http://schemas.microsoft.com/office/powerpoint/2010/main" val="942266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02312E-6 L 0.97396 -0.010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48700" y="-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60116E-6 L -0.37812 2.60116E-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89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7" grpId="0"/>
      <p:bldP spid="34828" grpId="0"/>
      <p:bldP spid="34829" grpId="0"/>
      <p:bldP spid="348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35843" descr="图片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0800"/>
            <a:ext cx="9144000" cy="690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文本框 35844"/>
          <p:cNvSpPr txBox="1">
            <a:spLocks noChangeArrowheads="1"/>
          </p:cNvSpPr>
          <p:nvPr/>
        </p:nvSpPr>
        <p:spPr bwMode="auto">
          <a:xfrm>
            <a:off x="5148263" y="836613"/>
            <a:ext cx="3870325" cy="852487"/>
          </a:xfrm>
          <a:prstGeom prst="rect">
            <a:avLst/>
          </a:prstGeom>
          <a:solidFill>
            <a:srgbClr val="99CCFF"/>
          </a:solidFill>
          <a:ln w="28575">
            <a:solidFill>
              <a:srgbClr val="FF99CC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一分钟小游戏</a:t>
            </a:r>
          </a:p>
        </p:txBody>
      </p:sp>
      <p:pic>
        <p:nvPicPr>
          <p:cNvPr id="20484" name="图片 39939" descr="07294fa7f121dd36a32d8223?pn=12&amp;o=jpg_6&amp;md5sum=07286284e4f6090afb193dd9b92209c3&amp;sign=b502b6208f&amp;png=736714-918110&amp;jpg=1406346-1563172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5F8FD"/>
              </a:clrFrom>
              <a:clrTo>
                <a:srgbClr val="F5F8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5" t="55061" r="79526" b="5165"/>
          <a:stretch>
            <a:fillRect/>
          </a:stretch>
        </p:blipFill>
        <p:spPr bwMode="auto">
          <a:xfrm>
            <a:off x="0" y="2420938"/>
            <a:ext cx="1835150" cy="306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1分钟   (声效2） .wmv">
            <a:hlinkClick r:id="" action="ppaction://media"/>
          </p:cNvPr>
          <p:cNvPicPr>
            <a:picLocks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938" y="1965325"/>
            <a:ext cx="7364412" cy="397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1112456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indefinite">
                      <p:tgtEl>
                        <p:sldTgt/>
                      </p:tgtEl>
                    </p:cond>
                    <p:cond evt="onPrev" delay="indefinite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 nodeType="clickPar">
                      <p:stCondLst>
                        <p:cond delay="0"/>
                      </p:stCondLst>
                      <p:childTnLst>
                        <p:par>
                          <p:cTn id="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36865" descr="图片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0800"/>
            <a:ext cx="9144000" cy="690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文本框 36866"/>
          <p:cNvSpPr txBox="1">
            <a:spLocks noChangeArrowheads="1"/>
          </p:cNvSpPr>
          <p:nvPr/>
        </p:nvSpPr>
        <p:spPr bwMode="auto">
          <a:xfrm>
            <a:off x="5273675" y="273050"/>
            <a:ext cx="3870325" cy="852488"/>
          </a:xfrm>
          <a:prstGeom prst="rect">
            <a:avLst/>
          </a:prstGeom>
          <a:solidFill>
            <a:srgbClr val="99CCFF"/>
          </a:solidFill>
          <a:ln w="28575">
            <a:solidFill>
              <a:srgbClr val="FF99CC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给生字找邻居</a:t>
            </a:r>
          </a:p>
        </p:txBody>
      </p:sp>
      <p:sp>
        <p:nvSpPr>
          <p:cNvPr id="21508" name="文本框 36867"/>
          <p:cNvSpPr txBox="1">
            <a:spLocks noChangeArrowheads="1"/>
          </p:cNvSpPr>
          <p:nvPr/>
        </p:nvSpPr>
        <p:spPr bwMode="auto">
          <a:xfrm>
            <a:off x="250825" y="2349500"/>
            <a:ext cx="720725" cy="730250"/>
          </a:xfrm>
          <a:prstGeom prst="rect">
            <a:avLst/>
          </a:prstGeom>
          <a:solidFill>
            <a:srgbClr val="FFFFFF">
              <a:alpha val="52156"/>
            </a:srgbClr>
          </a:solidFill>
          <a:ln w="28575">
            <a:solidFill>
              <a:srgbClr val="FFCC99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闹</a:t>
            </a:r>
          </a:p>
        </p:txBody>
      </p:sp>
      <p:sp>
        <p:nvSpPr>
          <p:cNvPr id="36869" name="文本框 36868"/>
          <p:cNvSpPr txBox="1">
            <a:spLocks noChangeArrowheads="1"/>
          </p:cNvSpPr>
          <p:nvPr/>
        </p:nvSpPr>
        <p:spPr bwMode="auto">
          <a:xfrm>
            <a:off x="6732588" y="3789363"/>
            <a:ext cx="720725" cy="730250"/>
          </a:xfrm>
          <a:prstGeom prst="rect">
            <a:avLst/>
          </a:prstGeom>
          <a:solidFill>
            <a:srgbClr val="FFFFFF">
              <a:alpha val="52156"/>
            </a:srgbClr>
          </a:solidFill>
          <a:ln w="28575">
            <a:solidFill>
              <a:srgbClr val="FFCC99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定</a:t>
            </a:r>
          </a:p>
        </p:txBody>
      </p:sp>
      <p:sp>
        <p:nvSpPr>
          <p:cNvPr id="36870" name="文本框 36869"/>
          <p:cNvSpPr txBox="1">
            <a:spLocks noChangeArrowheads="1"/>
          </p:cNvSpPr>
          <p:nvPr/>
        </p:nvSpPr>
        <p:spPr bwMode="auto">
          <a:xfrm>
            <a:off x="8388350" y="3716338"/>
            <a:ext cx="720725" cy="730250"/>
          </a:xfrm>
          <a:prstGeom prst="rect">
            <a:avLst/>
          </a:prstGeom>
          <a:solidFill>
            <a:srgbClr val="FFFFFF">
              <a:alpha val="52156"/>
            </a:srgbClr>
          </a:solidFill>
          <a:ln w="28575">
            <a:solidFill>
              <a:srgbClr val="FFCC99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经</a:t>
            </a:r>
          </a:p>
        </p:txBody>
      </p:sp>
      <p:sp>
        <p:nvSpPr>
          <p:cNvPr id="36871" name="文本框 36870"/>
          <p:cNvSpPr txBox="1">
            <a:spLocks noChangeArrowheads="1"/>
          </p:cNvSpPr>
          <p:nvPr/>
        </p:nvSpPr>
        <p:spPr bwMode="auto">
          <a:xfrm>
            <a:off x="5003800" y="3716338"/>
            <a:ext cx="720725" cy="730250"/>
          </a:xfrm>
          <a:prstGeom prst="rect">
            <a:avLst/>
          </a:prstGeom>
          <a:solidFill>
            <a:srgbClr val="FFFFFF">
              <a:alpha val="52156"/>
            </a:srgbClr>
          </a:solidFill>
          <a:ln w="28575">
            <a:solidFill>
              <a:srgbClr val="FFCC99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共</a:t>
            </a:r>
          </a:p>
        </p:txBody>
      </p:sp>
      <p:sp>
        <p:nvSpPr>
          <p:cNvPr id="21512" name="文本框 36871"/>
          <p:cNvSpPr txBox="1">
            <a:spLocks noChangeArrowheads="1"/>
          </p:cNvSpPr>
          <p:nvPr/>
        </p:nvSpPr>
        <p:spPr bwMode="auto">
          <a:xfrm>
            <a:off x="2268538" y="2349500"/>
            <a:ext cx="720725" cy="730250"/>
          </a:xfrm>
          <a:prstGeom prst="rect">
            <a:avLst/>
          </a:prstGeom>
          <a:solidFill>
            <a:srgbClr val="FFFFFF">
              <a:alpha val="52156"/>
            </a:srgbClr>
          </a:solidFill>
          <a:ln w="28575">
            <a:solidFill>
              <a:srgbClr val="FFCC99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洗</a:t>
            </a:r>
          </a:p>
        </p:txBody>
      </p:sp>
      <p:sp>
        <p:nvSpPr>
          <p:cNvPr id="36873" name="文本框 36872"/>
          <p:cNvSpPr txBox="1">
            <a:spLocks noChangeArrowheads="1"/>
          </p:cNvSpPr>
          <p:nvPr/>
        </p:nvSpPr>
        <p:spPr bwMode="auto">
          <a:xfrm>
            <a:off x="1042988" y="3716338"/>
            <a:ext cx="720725" cy="730250"/>
          </a:xfrm>
          <a:prstGeom prst="rect">
            <a:avLst/>
          </a:prstGeom>
          <a:solidFill>
            <a:srgbClr val="FFFFFF">
              <a:alpha val="52156"/>
            </a:srgbClr>
          </a:solidFill>
          <a:ln w="28575">
            <a:solidFill>
              <a:srgbClr val="FFCC99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手</a:t>
            </a:r>
          </a:p>
        </p:txBody>
      </p:sp>
      <p:sp>
        <p:nvSpPr>
          <p:cNvPr id="21514" name="文本框 36873"/>
          <p:cNvSpPr txBox="1">
            <a:spLocks noChangeArrowheads="1"/>
          </p:cNvSpPr>
          <p:nvPr/>
        </p:nvSpPr>
        <p:spPr bwMode="auto">
          <a:xfrm>
            <a:off x="7667625" y="2349500"/>
            <a:ext cx="720725" cy="730250"/>
          </a:xfrm>
          <a:prstGeom prst="rect">
            <a:avLst/>
          </a:prstGeom>
          <a:solidFill>
            <a:srgbClr val="FFFFFF">
              <a:alpha val="52156"/>
            </a:srgbClr>
          </a:solidFill>
          <a:ln w="28575">
            <a:solidFill>
              <a:srgbClr val="FFCC99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决</a:t>
            </a:r>
          </a:p>
        </p:txBody>
      </p:sp>
      <p:sp>
        <p:nvSpPr>
          <p:cNvPr id="21515" name="文本框 36874"/>
          <p:cNvSpPr txBox="1">
            <a:spLocks noChangeArrowheads="1"/>
          </p:cNvSpPr>
          <p:nvPr/>
        </p:nvSpPr>
        <p:spPr bwMode="auto">
          <a:xfrm>
            <a:off x="5867400" y="2338388"/>
            <a:ext cx="720725" cy="730250"/>
          </a:xfrm>
          <a:prstGeom prst="rect">
            <a:avLst/>
          </a:prstGeom>
          <a:solidFill>
            <a:srgbClr val="FFFFFF">
              <a:alpha val="52156"/>
            </a:srgbClr>
          </a:solidFill>
          <a:ln w="28575">
            <a:solidFill>
              <a:srgbClr val="FFCC99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已</a:t>
            </a:r>
          </a:p>
        </p:txBody>
      </p:sp>
      <p:sp>
        <p:nvSpPr>
          <p:cNvPr id="21516" name="文本框 36875"/>
          <p:cNvSpPr txBox="1">
            <a:spLocks noChangeArrowheads="1"/>
          </p:cNvSpPr>
          <p:nvPr/>
        </p:nvSpPr>
        <p:spPr bwMode="auto">
          <a:xfrm>
            <a:off x="4211638" y="2349500"/>
            <a:ext cx="720725" cy="730250"/>
          </a:xfrm>
          <a:prstGeom prst="rect">
            <a:avLst/>
          </a:prstGeom>
          <a:solidFill>
            <a:srgbClr val="FFFFFF">
              <a:alpha val="52156"/>
            </a:srgbClr>
          </a:solidFill>
          <a:ln w="28575">
            <a:solidFill>
              <a:srgbClr val="FFCC99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公</a:t>
            </a:r>
          </a:p>
        </p:txBody>
      </p:sp>
      <p:sp>
        <p:nvSpPr>
          <p:cNvPr id="36877" name="文本框 36876"/>
          <p:cNvSpPr txBox="1">
            <a:spLocks noChangeArrowheads="1"/>
          </p:cNvSpPr>
          <p:nvPr/>
        </p:nvSpPr>
        <p:spPr bwMode="auto">
          <a:xfrm>
            <a:off x="3059113" y="3716338"/>
            <a:ext cx="720725" cy="730250"/>
          </a:xfrm>
          <a:prstGeom prst="rect">
            <a:avLst/>
          </a:prstGeom>
          <a:solidFill>
            <a:srgbClr val="FFFFFF">
              <a:alpha val="52156"/>
            </a:srgbClr>
          </a:solidFill>
          <a:ln w="28575">
            <a:solidFill>
              <a:srgbClr val="FFCC99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钟</a:t>
            </a:r>
          </a:p>
        </p:txBody>
      </p:sp>
      <p:pic>
        <p:nvPicPr>
          <p:cNvPr id="36880" name="图片 36879" descr="0013025592596243_b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41" t="3076" r="16629" b="10117"/>
          <a:stretch>
            <a:fillRect/>
          </a:stretch>
        </p:blipFill>
        <p:spPr bwMode="auto">
          <a:xfrm>
            <a:off x="0" y="1341438"/>
            <a:ext cx="11874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1" name="图片 36880" descr="0013025592596243_b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41" t="3076" r="16629" b="10117"/>
          <a:stretch>
            <a:fillRect/>
          </a:stretch>
        </p:blipFill>
        <p:spPr bwMode="auto">
          <a:xfrm>
            <a:off x="1979613" y="1341438"/>
            <a:ext cx="11874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2" name="图片 36881" descr="0013025592596243_b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41" t="3076" r="16629" b="10117"/>
          <a:stretch>
            <a:fillRect/>
          </a:stretch>
        </p:blipFill>
        <p:spPr bwMode="auto">
          <a:xfrm>
            <a:off x="3995738" y="1412875"/>
            <a:ext cx="1187450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3" name="图片 36882" descr="0013025592596243_b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41" t="3076" r="16629" b="10117"/>
          <a:stretch>
            <a:fillRect/>
          </a:stretch>
        </p:blipFill>
        <p:spPr bwMode="auto">
          <a:xfrm>
            <a:off x="5651500" y="1341438"/>
            <a:ext cx="11874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4" name="图片 36883" descr="0013025592596243_b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41" t="3076" r="16629" b="10117"/>
          <a:stretch>
            <a:fillRect/>
          </a:stretch>
        </p:blipFill>
        <p:spPr bwMode="auto">
          <a:xfrm>
            <a:off x="3563938" y="3284538"/>
            <a:ext cx="2736850" cy="247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8" name="图片 36887" descr="0013025592596243_b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41" t="3076" r="16629" b="10117"/>
          <a:stretch>
            <a:fillRect/>
          </a:stretch>
        </p:blipFill>
        <p:spPr bwMode="auto">
          <a:xfrm>
            <a:off x="7524750" y="1268413"/>
            <a:ext cx="1223963" cy="110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488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8.67052E-7 L -0.2283 -0.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1400" y="-1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1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8.67052E-7 L 0.21268 -0.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0600" y="-1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1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8.67052E-7 L -0.00781 -0.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400" y="-1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1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8.67052E-7 L -0.19687 -0.2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9800" y="-1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001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2948E-6 L 0.18108 -0.21064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9000" y="-10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 animBg="1"/>
      <p:bldP spid="36870" grpId="0" animBg="1"/>
      <p:bldP spid="36871" grpId="0" animBg="1"/>
      <p:bldP spid="36873" grpId="0" animBg="1"/>
      <p:bldP spid="3687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37924" descr="图片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矩形 37890"/>
          <p:cNvSpPr>
            <a:spLocks noChangeAspect="1" noChangeArrowheads="1"/>
          </p:cNvSpPr>
          <p:nvPr/>
        </p:nvSpPr>
        <p:spPr bwMode="auto">
          <a:xfrm>
            <a:off x="5003800" y="5068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en-US" sz="9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楷体" pitchFamily="49" charset="-122"/>
              <a:cs typeface="+mn-cs"/>
            </a:endParaRPr>
          </a:p>
        </p:txBody>
      </p:sp>
      <p:sp>
        <p:nvSpPr>
          <p:cNvPr id="22532" name="矩形 37891"/>
          <p:cNvSpPr>
            <a:spLocks noChangeAspect="1" noChangeArrowheads="1"/>
          </p:cNvSpPr>
          <p:nvPr/>
        </p:nvSpPr>
        <p:spPr bwMode="auto">
          <a:xfrm>
            <a:off x="5003800" y="5068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en-US" sz="9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楷体" pitchFamily="49" charset="-122"/>
              <a:cs typeface="+mn-cs"/>
            </a:endParaRPr>
          </a:p>
        </p:txBody>
      </p:sp>
      <p:sp>
        <p:nvSpPr>
          <p:cNvPr id="22533" name="矩形 37892"/>
          <p:cNvSpPr>
            <a:spLocks noChangeAspect="1" noChangeArrowheads="1"/>
          </p:cNvSpPr>
          <p:nvPr/>
        </p:nvSpPr>
        <p:spPr bwMode="auto">
          <a:xfrm>
            <a:off x="5003800" y="5068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en-US" sz="9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楷体" pitchFamily="49" charset="-122"/>
              <a:cs typeface="+mn-cs"/>
            </a:endParaRPr>
          </a:p>
        </p:txBody>
      </p:sp>
      <p:sp>
        <p:nvSpPr>
          <p:cNvPr id="22534" name="矩形 37893"/>
          <p:cNvSpPr>
            <a:spLocks noChangeAspect="1" noChangeArrowheads="1"/>
          </p:cNvSpPr>
          <p:nvPr/>
        </p:nvSpPr>
        <p:spPr bwMode="auto">
          <a:xfrm>
            <a:off x="5003800" y="5068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en-US" sz="9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楷体" pitchFamily="49" charset="-122"/>
              <a:cs typeface="+mn-cs"/>
            </a:endParaRPr>
          </a:p>
        </p:txBody>
      </p:sp>
      <p:sp>
        <p:nvSpPr>
          <p:cNvPr id="22535" name="文本框 37894"/>
          <p:cNvSpPr txBox="1">
            <a:spLocks noChangeArrowheads="1"/>
          </p:cNvSpPr>
          <p:nvPr/>
        </p:nvSpPr>
        <p:spPr bwMode="auto">
          <a:xfrm>
            <a:off x="4643438" y="836613"/>
            <a:ext cx="4479925" cy="852487"/>
          </a:xfrm>
          <a:prstGeom prst="rect">
            <a:avLst/>
          </a:prstGeom>
          <a:solidFill>
            <a:srgbClr val="99CCFF"/>
          </a:solidFill>
          <a:ln w="28575">
            <a:solidFill>
              <a:srgbClr val="FF99CC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我是书写小能手</a:t>
            </a:r>
          </a:p>
        </p:txBody>
      </p:sp>
      <p:sp>
        <p:nvSpPr>
          <p:cNvPr id="22536" name="矩形 37895"/>
          <p:cNvSpPr>
            <a:spLocks noChangeAspect="1" noChangeArrowheads="1"/>
          </p:cNvSpPr>
          <p:nvPr/>
        </p:nvSpPr>
        <p:spPr bwMode="auto">
          <a:xfrm>
            <a:off x="5003800" y="5068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en-US" sz="9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楷体" pitchFamily="49" charset="-122"/>
              <a:cs typeface="+mn-cs"/>
            </a:endParaRPr>
          </a:p>
        </p:txBody>
      </p:sp>
      <p:grpSp>
        <p:nvGrpSpPr>
          <p:cNvPr id="22537" name="组合 12294"/>
          <p:cNvGrpSpPr>
            <a:grpSpLocks/>
          </p:cNvGrpSpPr>
          <p:nvPr/>
        </p:nvGrpSpPr>
        <p:grpSpPr bwMode="auto">
          <a:xfrm>
            <a:off x="1258888" y="3679825"/>
            <a:ext cx="1657350" cy="1584325"/>
            <a:chOff x="431" y="1026"/>
            <a:chExt cx="907" cy="907"/>
          </a:xfrm>
        </p:grpSpPr>
        <p:sp>
          <p:nvSpPr>
            <p:cNvPr id="22549" name="矩形 12291"/>
            <p:cNvSpPr>
              <a:spLocks noChangeArrowheads="1"/>
            </p:cNvSpPr>
            <p:nvPr/>
          </p:nvSpPr>
          <p:spPr bwMode="auto">
            <a:xfrm>
              <a:off x="431" y="1026"/>
              <a:ext cx="907" cy="907"/>
            </a:xfrm>
            <a:prstGeom prst="rect">
              <a:avLst/>
            </a:prstGeom>
            <a:noFill/>
            <a:ln w="28575">
              <a:solidFill>
                <a:srgbClr val="0033C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550" name="直接连接符 12292"/>
            <p:cNvSpPr>
              <a:spLocks noChangeShapeType="1"/>
            </p:cNvSpPr>
            <p:nvPr/>
          </p:nvSpPr>
          <p:spPr bwMode="auto">
            <a:xfrm>
              <a:off x="476" y="1480"/>
              <a:ext cx="862" cy="0"/>
            </a:xfrm>
            <a:prstGeom prst="line">
              <a:avLst/>
            </a:prstGeom>
            <a:noFill/>
            <a:ln w="28575">
              <a:solidFill>
                <a:srgbClr val="0033CC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  <a:defRPr/>
              </a:pPr>
              <a:endPara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endParaRPr>
            </a:p>
          </p:txBody>
        </p:sp>
        <p:sp>
          <p:nvSpPr>
            <p:cNvPr id="22551" name="直接连接符 12293"/>
            <p:cNvSpPr>
              <a:spLocks noChangeShapeType="1"/>
            </p:cNvSpPr>
            <p:nvPr/>
          </p:nvSpPr>
          <p:spPr bwMode="auto">
            <a:xfrm>
              <a:off x="884" y="1026"/>
              <a:ext cx="0" cy="907"/>
            </a:xfrm>
            <a:prstGeom prst="line">
              <a:avLst/>
            </a:prstGeom>
            <a:noFill/>
            <a:ln w="28575">
              <a:solidFill>
                <a:srgbClr val="0033CC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  <a:defRPr/>
              </a:pPr>
              <a:endPara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endParaRPr>
            </a:p>
          </p:txBody>
        </p:sp>
      </p:grpSp>
      <p:grpSp>
        <p:nvGrpSpPr>
          <p:cNvPr id="22538" name="组合 37902"/>
          <p:cNvGrpSpPr>
            <a:grpSpLocks/>
          </p:cNvGrpSpPr>
          <p:nvPr/>
        </p:nvGrpSpPr>
        <p:grpSpPr bwMode="auto">
          <a:xfrm>
            <a:off x="5156200" y="3636963"/>
            <a:ext cx="1657350" cy="1628775"/>
            <a:chOff x="2517" y="1588"/>
            <a:chExt cx="1044" cy="1026"/>
          </a:xfrm>
        </p:grpSpPr>
        <p:grpSp>
          <p:nvGrpSpPr>
            <p:cNvPr id="22544" name="组合 12294"/>
            <p:cNvGrpSpPr>
              <a:grpSpLocks/>
            </p:cNvGrpSpPr>
            <p:nvPr/>
          </p:nvGrpSpPr>
          <p:grpSpPr bwMode="auto">
            <a:xfrm>
              <a:off x="2517" y="1616"/>
              <a:ext cx="1044" cy="998"/>
              <a:chOff x="431" y="1026"/>
              <a:chExt cx="907" cy="907"/>
            </a:xfrm>
          </p:grpSpPr>
          <p:sp>
            <p:nvSpPr>
              <p:cNvPr id="22546" name="矩形 12291"/>
              <p:cNvSpPr>
                <a:spLocks noChangeArrowheads="1"/>
              </p:cNvSpPr>
              <p:nvPr/>
            </p:nvSpPr>
            <p:spPr bwMode="auto">
              <a:xfrm>
                <a:off x="431" y="1026"/>
                <a:ext cx="907" cy="907"/>
              </a:xfrm>
              <a:prstGeom prst="rect">
                <a:avLst/>
              </a:prstGeom>
              <a:noFill/>
              <a:ln w="28575">
                <a:solidFill>
                  <a:srgbClr val="0033CC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charset="0"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22547" name="直接连接符 12292"/>
              <p:cNvSpPr>
                <a:spLocks noChangeShapeType="1"/>
              </p:cNvSpPr>
              <p:nvPr/>
            </p:nvSpPr>
            <p:spPr bwMode="auto">
              <a:xfrm>
                <a:off x="476" y="1480"/>
                <a:ext cx="862" cy="0"/>
              </a:xfrm>
              <a:prstGeom prst="line">
                <a:avLst/>
              </a:prstGeom>
              <a:noFill/>
              <a:ln w="28575">
                <a:solidFill>
                  <a:srgbClr val="0033CC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charset="0"/>
                  <a:buNone/>
                  <a:tabLst/>
                  <a:defRPr/>
                </a:pPr>
                <a:endParaRPr kumimoji="0" lang="zh-CN" altLang="en-US" sz="9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楷体" pitchFamily="49" charset="-122"/>
                  <a:cs typeface="+mn-cs"/>
                </a:endParaRPr>
              </a:p>
            </p:txBody>
          </p:sp>
          <p:sp>
            <p:nvSpPr>
              <p:cNvPr id="22548" name="直接连接符 12293"/>
              <p:cNvSpPr>
                <a:spLocks noChangeShapeType="1"/>
              </p:cNvSpPr>
              <p:nvPr/>
            </p:nvSpPr>
            <p:spPr bwMode="auto">
              <a:xfrm>
                <a:off x="884" y="1026"/>
                <a:ext cx="0" cy="907"/>
              </a:xfrm>
              <a:prstGeom prst="line">
                <a:avLst/>
              </a:prstGeom>
              <a:noFill/>
              <a:ln w="28575">
                <a:solidFill>
                  <a:srgbClr val="0033CC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charset="0"/>
                  <a:buNone/>
                  <a:tabLst/>
                  <a:defRPr/>
                </a:pPr>
                <a:endParaRPr kumimoji="0" lang="zh-CN" altLang="en-US" sz="9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楷体" pitchFamily="49" charset="-122"/>
                  <a:cs typeface="+mn-cs"/>
                </a:endParaRPr>
              </a:p>
            </p:txBody>
          </p:sp>
        </p:grpSp>
        <p:sp>
          <p:nvSpPr>
            <p:cNvPr id="22545" name="文本框 37907"/>
            <p:cNvSpPr txBox="1">
              <a:spLocks noChangeArrowheads="1"/>
            </p:cNvSpPr>
            <p:nvPr/>
          </p:nvSpPr>
          <p:spPr bwMode="auto">
            <a:xfrm>
              <a:off x="2608" y="1588"/>
              <a:ext cx="884" cy="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zh-CN" altLang="en-US" sz="9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楷体" pitchFamily="49" charset="-122"/>
                  <a:cs typeface="+mn-cs"/>
                </a:rPr>
                <a:t>元</a:t>
              </a:r>
            </a:p>
          </p:txBody>
        </p:sp>
      </p:grpSp>
      <p:grpSp>
        <p:nvGrpSpPr>
          <p:cNvPr id="6" name="组合 37911"/>
          <p:cNvGrpSpPr>
            <a:grpSpLocks/>
          </p:cNvGrpSpPr>
          <p:nvPr/>
        </p:nvGrpSpPr>
        <p:grpSpPr bwMode="auto">
          <a:xfrm>
            <a:off x="1331913" y="3998913"/>
            <a:ext cx="1511300" cy="1008062"/>
            <a:chOff x="839" y="1389"/>
            <a:chExt cx="952" cy="635"/>
          </a:xfrm>
        </p:grpSpPr>
        <p:pic>
          <p:nvPicPr>
            <p:cNvPr id="22542" name="图片 37912" descr="图片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3830" r="2931"/>
            <a:stretch>
              <a:fillRect/>
            </a:stretch>
          </p:blipFill>
          <p:spPr bwMode="auto">
            <a:xfrm>
              <a:off x="930" y="1571"/>
              <a:ext cx="861" cy="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43" name="图片 37913" descr="图片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5096" t="37079" r="74179" b="30440"/>
            <a:stretch>
              <a:fillRect/>
            </a:stretch>
          </p:blipFill>
          <p:spPr bwMode="auto">
            <a:xfrm>
              <a:off x="839" y="1389"/>
              <a:ext cx="317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7918" name="图片 37917" descr="图片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07" t="50970" r="2379"/>
          <a:stretch>
            <a:fillRect/>
          </a:stretch>
        </p:blipFill>
        <p:spPr bwMode="auto">
          <a:xfrm>
            <a:off x="5948363" y="4387850"/>
            <a:ext cx="7207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41" name="文本框 37919"/>
          <p:cNvSpPr txBox="1">
            <a:spLocks noChangeArrowheads="1"/>
          </p:cNvSpPr>
          <p:nvPr/>
        </p:nvSpPr>
        <p:spPr bwMode="auto">
          <a:xfrm>
            <a:off x="4789488" y="2349500"/>
            <a:ext cx="2303462" cy="1227138"/>
          </a:xfrm>
          <a:prstGeom prst="rect">
            <a:avLst/>
          </a:prstGeom>
          <a:solidFill>
            <a:srgbClr val="FFFFFF">
              <a:alpha val="52156"/>
            </a:srgbClr>
          </a:solidFill>
          <a:ln w="38100">
            <a:solidFill>
              <a:srgbClr val="FFCC99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zh-CN" sz="7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yuán</a:t>
            </a:r>
          </a:p>
        </p:txBody>
      </p:sp>
    </p:spTree>
    <p:extLst>
      <p:ext uri="{BB962C8B-B14F-4D97-AF65-F5344CB8AC3E}">
        <p14:creationId xmlns:p14="http://schemas.microsoft.com/office/powerpoint/2010/main" val="1170479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38913" descr="图片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矩形 38914"/>
          <p:cNvSpPr>
            <a:spLocks noChangeAspect="1" noChangeArrowheads="1"/>
          </p:cNvSpPr>
          <p:nvPr/>
        </p:nvSpPr>
        <p:spPr bwMode="auto">
          <a:xfrm>
            <a:off x="5003800" y="30607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en-US" sz="9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楷体" pitchFamily="49" charset="-122"/>
              <a:cs typeface="+mn-cs"/>
            </a:endParaRPr>
          </a:p>
        </p:txBody>
      </p:sp>
      <p:sp>
        <p:nvSpPr>
          <p:cNvPr id="23556" name="矩形 38915"/>
          <p:cNvSpPr>
            <a:spLocks noChangeAspect="1" noChangeArrowheads="1"/>
          </p:cNvSpPr>
          <p:nvPr/>
        </p:nvSpPr>
        <p:spPr bwMode="auto">
          <a:xfrm>
            <a:off x="5003800" y="30607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en-US" sz="9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楷体" pitchFamily="49" charset="-122"/>
              <a:cs typeface="+mn-cs"/>
            </a:endParaRPr>
          </a:p>
        </p:txBody>
      </p:sp>
      <p:sp>
        <p:nvSpPr>
          <p:cNvPr id="23557" name="矩形 38916"/>
          <p:cNvSpPr>
            <a:spLocks noChangeAspect="1" noChangeArrowheads="1"/>
          </p:cNvSpPr>
          <p:nvPr/>
        </p:nvSpPr>
        <p:spPr bwMode="auto">
          <a:xfrm>
            <a:off x="5003800" y="30607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en-US" sz="9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楷体" pitchFamily="49" charset="-122"/>
              <a:cs typeface="+mn-cs"/>
            </a:endParaRPr>
          </a:p>
        </p:txBody>
      </p:sp>
      <p:sp>
        <p:nvSpPr>
          <p:cNvPr id="23558" name="矩形 38917"/>
          <p:cNvSpPr>
            <a:spLocks noChangeAspect="1" noChangeArrowheads="1"/>
          </p:cNvSpPr>
          <p:nvPr/>
        </p:nvSpPr>
        <p:spPr bwMode="auto">
          <a:xfrm>
            <a:off x="5003800" y="30607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en-US" sz="9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楷体" pitchFamily="49" charset="-122"/>
              <a:cs typeface="+mn-cs"/>
            </a:endParaRPr>
          </a:p>
        </p:txBody>
      </p:sp>
      <p:sp>
        <p:nvSpPr>
          <p:cNvPr id="23559" name="文本框 38918"/>
          <p:cNvSpPr txBox="1">
            <a:spLocks noChangeArrowheads="1"/>
          </p:cNvSpPr>
          <p:nvPr/>
        </p:nvSpPr>
        <p:spPr bwMode="auto">
          <a:xfrm>
            <a:off x="4664075" y="847725"/>
            <a:ext cx="4479925" cy="852488"/>
          </a:xfrm>
          <a:prstGeom prst="rect">
            <a:avLst/>
          </a:prstGeom>
          <a:solidFill>
            <a:srgbClr val="99CCFF"/>
          </a:solidFill>
          <a:ln w="28575">
            <a:solidFill>
              <a:srgbClr val="FF99CC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我是书写小能手</a:t>
            </a:r>
          </a:p>
        </p:txBody>
      </p:sp>
      <p:sp>
        <p:nvSpPr>
          <p:cNvPr id="23560" name="矩形 38919"/>
          <p:cNvSpPr>
            <a:spLocks noChangeAspect="1" noChangeArrowheads="1"/>
          </p:cNvSpPr>
          <p:nvPr/>
        </p:nvSpPr>
        <p:spPr bwMode="auto">
          <a:xfrm>
            <a:off x="5003800" y="30607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en-US" sz="9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楷体" pitchFamily="49" charset="-122"/>
              <a:cs typeface="+mn-cs"/>
            </a:endParaRPr>
          </a:p>
        </p:txBody>
      </p:sp>
      <p:grpSp>
        <p:nvGrpSpPr>
          <p:cNvPr id="23561" name="组合 38920"/>
          <p:cNvGrpSpPr>
            <a:grpSpLocks/>
          </p:cNvGrpSpPr>
          <p:nvPr/>
        </p:nvGrpSpPr>
        <p:grpSpPr bwMode="auto">
          <a:xfrm>
            <a:off x="900113" y="2636838"/>
            <a:ext cx="2447925" cy="2592387"/>
            <a:chOff x="521" y="1498"/>
            <a:chExt cx="1044" cy="1070"/>
          </a:xfrm>
        </p:grpSpPr>
        <p:grpSp>
          <p:nvGrpSpPr>
            <p:cNvPr id="23567" name="组合 12294"/>
            <p:cNvGrpSpPr>
              <a:grpSpLocks/>
            </p:cNvGrpSpPr>
            <p:nvPr/>
          </p:nvGrpSpPr>
          <p:grpSpPr bwMode="auto">
            <a:xfrm>
              <a:off x="521" y="1570"/>
              <a:ext cx="1044" cy="998"/>
              <a:chOff x="431" y="1026"/>
              <a:chExt cx="907" cy="907"/>
            </a:xfrm>
          </p:grpSpPr>
          <p:sp>
            <p:nvSpPr>
              <p:cNvPr id="23569" name="矩形 12291"/>
              <p:cNvSpPr>
                <a:spLocks noChangeArrowheads="1"/>
              </p:cNvSpPr>
              <p:nvPr/>
            </p:nvSpPr>
            <p:spPr bwMode="auto">
              <a:xfrm>
                <a:off x="431" y="1026"/>
                <a:ext cx="907" cy="907"/>
              </a:xfrm>
              <a:prstGeom prst="rect">
                <a:avLst/>
              </a:prstGeom>
              <a:noFill/>
              <a:ln w="28575">
                <a:solidFill>
                  <a:srgbClr val="0033CC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charset="0"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23570" name="直接连接符 12292"/>
              <p:cNvSpPr>
                <a:spLocks noChangeShapeType="1"/>
              </p:cNvSpPr>
              <p:nvPr/>
            </p:nvSpPr>
            <p:spPr bwMode="auto">
              <a:xfrm>
                <a:off x="476" y="1480"/>
                <a:ext cx="862" cy="0"/>
              </a:xfrm>
              <a:prstGeom prst="line">
                <a:avLst/>
              </a:prstGeom>
              <a:noFill/>
              <a:ln w="28575">
                <a:solidFill>
                  <a:srgbClr val="0033CC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charset="0"/>
                  <a:buNone/>
                  <a:tabLst/>
                  <a:defRPr/>
                </a:pPr>
                <a:endParaRPr kumimoji="0" lang="zh-CN" altLang="en-US" sz="9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楷体" pitchFamily="49" charset="-122"/>
                  <a:cs typeface="+mn-cs"/>
                </a:endParaRPr>
              </a:p>
            </p:txBody>
          </p:sp>
          <p:sp>
            <p:nvSpPr>
              <p:cNvPr id="23571" name="直接连接符 12293"/>
              <p:cNvSpPr>
                <a:spLocks noChangeShapeType="1"/>
              </p:cNvSpPr>
              <p:nvPr/>
            </p:nvSpPr>
            <p:spPr bwMode="auto">
              <a:xfrm>
                <a:off x="884" y="1026"/>
                <a:ext cx="0" cy="907"/>
              </a:xfrm>
              <a:prstGeom prst="line">
                <a:avLst/>
              </a:prstGeom>
              <a:noFill/>
              <a:ln w="28575">
                <a:solidFill>
                  <a:srgbClr val="0033CC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charset="0"/>
                  <a:buNone/>
                  <a:tabLst/>
                  <a:defRPr/>
                </a:pPr>
                <a:endParaRPr kumimoji="0" lang="zh-CN" altLang="en-US" sz="9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楷体" pitchFamily="49" charset="-122"/>
                  <a:cs typeface="+mn-cs"/>
                </a:endParaRPr>
              </a:p>
            </p:txBody>
          </p:sp>
        </p:grpSp>
        <p:sp>
          <p:nvSpPr>
            <p:cNvPr id="23568" name="文本框 38925"/>
            <p:cNvSpPr txBox="1">
              <a:spLocks noChangeArrowheads="1"/>
            </p:cNvSpPr>
            <p:nvPr/>
          </p:nvSpPr>
          <p:spPr bwMode="auto">
            <a:xfrm>
              <a:off x="635" y="1498"/>
              <a:ext cx="81" cy="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  <a:defRPr/>
              </a:pPr>
              <a:endParaRPr kumimoji="0" lang="zh-CN" altLang="zh-CN" sz="9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endParaRPr>
            </a:p>
          </p:txBody>
        </p:sp>
      </p:grpSp>
      <p:sp>
        <p:nvSpPr>
          <p:cNvPr id="23562" name="文本框 38936"/>
          <p:cNvSpPr txBox="1">
            <a:spLocks noChangeArrowheads="1"/>
          </p:cNvSpPr>
          <p:nvPr/>
        </p:nvSpPr>
        <p:spPr bwMode="auto">
          <a:xfrm>
            <a:off x="1042988" y="1268413"/>
            <a:ext cx="2124075" cy="1471612"/>
          </a:xfrm>
          <a:prstGeom prst="rect">
            <a:avLst/>
          </a:prstGeom>
          <a:solidFill>
            <a:srgbClr val="FFFFFF">
              <a:alpha val="52156"/>
            </a:srgbClr>
          </a:solidFill>
          <a:ln w="38100">
            <a:solidFill>
              <a:srgbClr val="FFCC99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zh-CN" sz="8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zuò</a:t>
            </a:r>
          </a:p>
        </p:txBody>
      </p:sp>
      <p:sp>
        <p:nvSpPr>
          <p:cNvPr id="23563" name="文本框 38938"/>
          <p:cNvSpPr txBox="1">
            <a:spLocks noChangeArrowheads="1"/>
          </p:cNvSpPr>
          <p:nvPr/>
        </p:nvSpPr>
        <p:spPr bwMode="auto">
          <a:xfrm>
            <a:off x="1144588" y="2708275"/>
            <a:ext cx="1987550" cy="225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14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坐</a:t>
            </a:r>
          </a:p>
        </p:txBody>
      </p:sp>
      <p:pic>
        <p:nvPicPr>
          <p:cNvPr id="38942" name="图片 38941" descr="图片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79" r="56551" b="39339"/>
          <a:stretch>
            <a:fillRect/>
          </a:stretch>
        </p:blipFill>
        <p:spPr bwMode="auto">
          <a:xfrm>
            <a:off x="1116013" y="3429000"/>
            <a:ext cx="863600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3" name="图片 38942" descr="图片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14" t="25545" r="2156" b="39339"/>
          <a:stretch>
            <a:fillRect/>
          </a:stretch>
        </p:blipFill>
        <p:spPr bwMode="auto">
          <a:xfrm>
            <a:off x="2195513" y="3284538"/>
            <a:ext cx="865187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5" name="图片 38944" descr="坐的笔顺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2349500"/>
            <a:ext cx="3240088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9699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8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9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9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9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9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9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9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9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9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435280" cy="778098"/>
          </a:xfrm>
        </p:spPr>
        <p:txBody>
          <a:bodyPr/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作业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908720"/>
            <a:ext cx="8568952" cy="5760640"/>
          </a:xfrm>
        </p:spPr>
        <p:txBody>
          <a:bodyPr/>
          <a:lstStyle/>
          <a:p>
            <a:r>
              <a:rPr lang="zh-CN" altLang="en-US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一、复习：</a:t>
            </a:r>
          </a:p>
          <a:p>
            <a:pPr marL="0" indent="0">
              <a:buNone/>
            </a:pPr>
            <a:r>
              <a:rPr lang="en-US" altLang="zh-CN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、笔顺：</a:t>
            </a:r>
          </a:p>
          <a:p>
            <a:pPr marL="0" indent="0">
              <a:buNone/>
            </a:pPr>
            <a:r>
              <a:rPr lang="zh-CN" altLang="en-US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“情”的第三画是（     ）</a:t>
            </a:r>
          </a:p>
          <a:p>
            <a:pPr marL="0" indent="0">
              <a:buNone/>
            </a:pPr>
            <a:r>
              <a:rPr lang="zh-CN" altLang="en-US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“方”的第三画是（      ）</a:t>
            </a:r>
          </a:p>
          <a:p>
            <a:pPr marL="0" indent="0">
              <a:buNone/>
            </a:pPr>
            <a:r>
              <a:rPr lang="zh-CN" altLang="en-US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“北”的第二画是（      ）</a:t>
            </a:r>
          </a:p>
          <a:p>
            <a:pPr marL="0" indent="0">
              <a:buNone/>
            </a:pPr>
            <a:r>
              <a:rPr lang="zh-CN" altLang="en-US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“走”的第四画是（      ）</a:t>
            </a:r>
          </a:p>
          <a:p>
            <a:pPr marL="0" indent="0">
              <a:buNone/>
            </a:pPr>
            <a:r>
              <a:rPr lang="zh-CN" altLang="en-US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“门”的第一画是（      ）</a:t>
            </a:r>
          </a:p>
          <a:p>
            <a:pPr marL="0" indent="0">
              <a:buNone/>
            </a:pPr>
            <a:r>
              <a:rPr lang="en-US" altLang="zh-CN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、用一</a:t>
            </a:r>
            <a:r>
              <a:rPr lang="en-US" altLang="zh-CN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就</a:t>
            </a:r>
            <a:r>
              <a:rPr lang="en-US" altLang="zh-CN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写一句话：</a:t>
            </a:r>
          </a:p>
          <a:p>
            <a:endParaRPr lang="zh-CN" altLang="en-US" sz="1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、做天府名校</a:t>
            </a:r>
            <a:r>
              <a:rPr lang="en-US" altLang="zh-CN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一分钟</a:t>
            </a:r>
            <a:r>
              <a:rPr lang="en-US" altLang="zh-CN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marL="0" indent="0">
              <a:buNone/>
            </a:pPr>
            <a:r>
              <a:rPr lang="en-US" altLang="zh-CN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、听写带拼音“已经、以后、水洗、坐下、元首、共同、钟爱、洗手、经过、时钟、请坐、让座” 请在家订正。（说说怎么区分同音字 坐</a:t>
            </a:r>
            <a:r>
              <a:rPr lang="en-US" altLang="zh-CN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座  已</a:t>
            </a:r>
            <a:r>
              <a:rPr lang="en-US" altLang="zh-CN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以）</a:t>
            </a:r>
          </a:p>
          <a:p>
            <a:r>
              <a:rPr lang="zh-CN" altLang="en-US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二、	认真预习书</a:t>
            </a:r>
            <a:r>
              <a:rPr lang="en-US" altLang="zh-CN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P88—93 </a:t>
            </a:r>
            <a:r>
              <a:rPr lang="zh-CN" altLang="en-US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熟读课文（至少</a:t>
            </a:r>
            <a:r>
              <a:rPr lang="en-US" altLang="zh-CN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遍），圈生词 记生字 标音节 数笔画 </a:t>
            </a:r>
            <a:r>
              <a:rPr lang="en-US" altLang="zh-CN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词语手册</a:t>
            </a:r>
            <a:r>
              <a:rPr lang="en-US" altLang="zh-CN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》P79-81</a:t>
            </a:r>
            <a:r>
              <a:rPr lang="zh-CN" altLang="en-US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r>
              <a:rPr lang="zh-CN" altLang="en-US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三、拓展：</a:t>
            </a:r>
          </a:p>
          <a:p>
            <a:r>
              <a:rPr lang="en-US" altLang="zh-CN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日有所诵</a:t>
            </a:r>
            <a:r>
              <a:rPr lang="en-US" altLang="zh-CN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书放在家里。本周读二年级下卷</a:t>
            </a:r>
            <a:r>
              <a:rPr lang="en-US" altLang="zh-CN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1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单元。</a:t>
            </a:r>
            <a:endParaRPr lang="zh-CN" altLang="en-US" sz="1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51812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12333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4112" name="图片 12331" descr="图片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13" name="矩形 12332"/>
            <p:cNvSpPr>
              <a:spLocks noChangeArrowheads="1"/>
            </p:cNvSpPr>
            <p:nvPr/>
          </p:nvSpPr>
          <p:spPr bwMode="auto">
            <a:xfrm>
              <a:off x="0" y="2478"/>
              <a:ext cx="3152" cy="453"/>
            </a:xfrm>
            <a:prstGeom prst="rect">
              <a:avLst/>
            </a:prstGeom>
            <a:solidFill>
              <a:srgbClr val="FFFFFF">
                <a:alpha val="52156"/>
              </a:srgbClr>
            </a:solidFill>
            <a:ln w="285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endParaRPr lang="zh-CN" altLang="en-US" sz="9600">
                <a:ea typeface="楷体" pitchFamily="49" charset="-122"/>
              </a:endParaRPr>
            </a:p>
          </p:txBody>
        </p:sp>
      </p:grpSp>
      <p:pic>
        <p:nvPicPr>
          <p:cNvPr id="12296" name="图片 12295" descr="1285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1125538"/>
            <a:ext cx="4716462" cy="471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矩形 12297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en-US" sz="9600">
              <a:ea typeface="楷体" pitchFamily="49" charset="-122"/>
            </a:endParaRPr>
          </a:p>
        </p:txBody>
      </p:sp>
      <p:sp>
        <p:nvSpPr>
          <p:cNvPr id="4101" name="矩形 12299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en-US" sz="9600">
              <a:ea typeface="楷体" pitchFamily="49" charset="-122"/>
            </a:endParaRPr>
          </a:p>
        </p:txBody>
      </p:sp>
      <p:sp>
        <p:nvSpPr>
          <p:cNvPr id="4102" name="矩形 12301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en-US" sz="9600">
              <a:ea typeface="楷体" pitchFamily="49" charset="-122"/>
            </a:endParaRPr>
          </a:p>
        </p:txBody>
      </p:sp>
      <p:grpSp>
        <p:nvGrpSpPr>
          <p:cNvPr id="4103" name="组合 12310"/>
          <p:cNvGrpSpPr>
            <a:grpSpLocks/>
          </p:cNvGrpSpPr>
          <p:nvPr/>
        </p:nvGrpSpPr>
        <p:grpSpPr bwMode="auto">
          <a:xfrm>
            <a:off x="323850" y="2420938"/>
            <a:ext cx="4032250" cy="2376487"/>
            <a:chOff x="2245" y="2750"/>
            <a:chExt cx="2086" cy="1089"/>
          </a:xfrm>
        </p:grpSpPr>
        <p:pic>
          <p:nvPicPr>
            <p:cNvPr id="4109" name="图片 12307" descr="timg?image&amp;quality=80&amp;size=b9999_10000&amp;sec=1514043091545&amp;di=825c916c8a618188ec170a3b176b18e5&amp;imgtype=0&amp;src=http%3A%2F%2Fs10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9D9D9D"/>
                </a:clrFrom>
                <a:clrTo>
                  <a:srgbClr val="9D9D9D">
                    <a:alpha val="0"/>
                  </a:srgbClr>
                </a:clrTo>
              </a:clrChange>
              <a:lum bright="30000" contrast="-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667" t="8095" r="5272" b="37857"/>
            <a:stretch>
              <a:fillRect/>
            </a:stretch>
          </p:blipFill>
          <p:spPr bwMode="auto">
            <a:xfrm>
              <a:off x="3651" y="2840"/>
              <a:ext cx="680" cy="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0" name="图片 12308" descr="timg?image&amp;quality=80&amp;size=b9999_10000&amp;sec=1514043091545&amp;di=825c916c8a618188ec170a3b176b18e5&amp;imgtype=0&amp;src=http%3A%2F%2Fs10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9D9D9D"/>
                </a:clrFrom>
                <a:clrTo>
                  <a:srgbClr val="9D9D9D">
                    <a:alpha val="0"/>
                  </a:srgbClr>
                </a:clrTo>
              </a:clrChange>
              <a:lum bright="30000" contrast="-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759" t="8095" r="40552" b="27083"/>
            <a:stretch>
              <a:fillRect/>
            </a:stretch>
          </p:blipFill>
          <p:spPr bwMode="auto">
            <a:xfrm>
              <a:off x="2245" y="2750"/>
              <a:ext cx="726" cy="1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1" name="图片 12309" descr="timg?image&amp;quality=80&amp;size=b9999_10000&amp;sec=1514043091545&amp;di=825c916c8a618188ec170a3b176b18e5&amp;imgtype=0&amp;src=http%3A%2F%2Fs10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9D9D9D"/>
                </a:clrFrom>
                <a:clrTo>
                  <a:srgbClr val="9D9D9D">
                    <a:alpha val="0"/>
                  </a:srgbClr>
                </a:clrTo>
              </a:clrChange>
              <a:lum bright="30000" contrast="-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194" t="35118" r="27777" b="48691"/>
            <a:stretch>
              <a:fillRect/>
            </a:stretch>
          </p:blipFill>
          <p:spPr bwMode="auto">
            <a:xfrm>
              <a:off x="2971" y="3249"/>
              <a:ext cx="590" cy="3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104" name="文本框 12311"/>
          <p:cNvSpPr txBox="1">
            <a:spLocks noChangeArrowheads="1"/>
          </p:cNvSpPr>
          <p:nvPr/>
        </p:nvSpPr>
        <p:spPr bwMode="auto">
          <a:xfrm>
            <a:off x="611188" y="1052513"/>
            <a:ext cx="1727200" cy="1136650"/>
          </a:xfrm>
          <a:prstGeom prst="rect">
            <a:avLst/>
          </a:prstGeom>
          <a:solidFill>
            <a:srgbClr val="CCFFFF">
              <a:alpha val="54901"/>
            </a:srgbClr>
          </a:solidFill>
          <a:ln w="38100">
            <a:solidFill>
              <a:srgbClr val="FFCC99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en-US" altLang="zh-CN" sz="6600">
                <a:ea typeface="楷体" pitchFamily="49" charset="-122"/>
              </a:rPr>
              <a:t> </a:t>
            </a:r>
            <a:r>
              <a:rPr lang="zh-CN" altLang="en-US" sz="6600">
                <a:ea typeface="楷体" pitchFamily="49" charset="-122"/>
              </a:rPr>
              <a:t>钟</a:t>
            </a:r>
          </a:p>
        </p:txBody>
      </p:sp>
      <p:sp>
        <p:nvSpPr>
          <p:cNvPr id="4105" name="矩形 12318"/>
          <p:cNvSpPr>
            <a:spLocks noChangeArrowheads="1"/>
          </p:cNvSpPr>
          <p:nvPr/>
        </p:nvSpPr>
        <p:spPr bwMode="auto">
          <a:xfrm>
            <a:off x="5148263" y="4795838"/>
            <a:ext cx="71437" cy="217487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en-US" sz="9600">
              <a:ea typeface="楷体" pitchFamily="49" charset="-122"/>
            </a:endParaRPr>
          </a:p>
        </p:txBody>
      </p:sp>
      <p:pic>
        <p:nvPicPr>
          <p:cNvPr id="12325" name="图片 12324" descr="图片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53" b="14616"/>
          <a:stretch>
            <a:fillRect/>
          </a:stretch>
        </p:blipFill>
        <p:spPr bwMode="auto">
          <a:xfrm>
            <a:off x="828675" y="1052513"/>
            <a:ext cx="503238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26" name="图片 12325" descr="22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03"/>
          <a:stretch>
            <a:fillRect/>
          </a:stretch>
        </p:blipFill>
        <p:spPr bwMode="auto">
          <a:xfrm>
            <a:off x="1389063" y="1036638"/>
            <a:ext cx="519112" cy="109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8" name="矩形 12327"/>
          <p:cNvSpPr>
            <a:spLocks noChangeArrowheads="1"/>
          </p:cNvSpPr>
          <p:nvPr/>
        </p:nvSpPr>
        <p:spPr bwMode="auto">
          <a:xfrm>
            <a:off x="1403350" y="5157788"/>
            <a:ext cx="5003800" cy="719137"/>
          </a:xfrm>
          <a:prstGeom prst="rect">
            <a:avLst/>
          </a:prstGeom>
          <a:solidFill>
            <a:srgbClr val="FFFFFF">
              <a:alpha val="52156"/>
            </a:srgbClr>
          </a:solidFill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en-US" sz="9600"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3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3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3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3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3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3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3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3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5416" descr="图片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0800"/>
            <a:ext cx="9144000" cy="690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矩形 15373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en-US" sz="9600">
              <a:ea typeface="楷体" pitchFamily="49" charset="-122"/>
            </a:endParaRPr>
          </a:p>
        </p:txBody>
      </p:sp>
      <p:sp>
        <p:nvSpPr>
          <p:cNvPr id="5124" name="矩形 15375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en-US" sz="9600">
              <a:ea typeface="楷体" pitchFamily="49" charset="-122"/>
            </a:endParaRPr>
          </a:p>
        </p:txBody>
      </p:sp>
      <p:sp>
        <p:nvSpPr>
          <p:cNvPr id="5125" name="矩形 15377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en-US" sz="9600">
              <a:ea typeface="楷体" pitchFamily="49" charset="-122"/>
            </a:endParaRPr>
          </a:p>
        </p:txBody>
      </p:sp>
      <p:sp>
        <p:nvSpPr>
          <p:cNvPr id="5126" name="矩形 15379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en-US" sz="9600">
              <a:ea typeface="楷体" pitchFamily="49" charset="-122"/>
            </a:endParaRPr>
          </a:p>
        </p:txBody>
      </p:sp>
      <p:sp>
        <p:nvSpPr>
          <p:cNvPr id="5127" name="文本框 15403"/>
          <p:cNvSpPr txBox="1">
            <a:spLocks noChangeArrowheads="1"/>
          </p:cNvSpPr>
          <p:nvPr/>
        </p:nvSpPr>
        <p:spPr bwMode="auto">
          <a:xfrm>
            <a:off x="5883275" y="847725"/>
            <a:ext cx="3260725" cy="852488"/>
          </a:xfrm>
          <a:prstGeom prst="rect">
            <a:avLst/>
          </a:prstGeom>
          <a:solidFill>
            <a:srgbClr val="99CCFF"/>
          </a:solidFill>
          <a:ln w="28575">
            <a:solidFill>
              <a:srgbClr val="FF99CC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4800">
                <a:solidFill>
                  <a:srgbClr val="FF0000"/>
                </a:solidFill>
                <a:ea typeface="楷体" pitchFamily="49" charset="-122"/>
              </a:rPr>
              <a:t>生活中识字</a:t>
            </a:r>
          </a:p>
        </p:txBody>
      </p:sp>
      <p:grpSp>
        <p:nvGrpSpPr>
          <p:cNvPr id="5128" name="组合 15415"/>
          <p:cNvGrpSpPr>
            <a:grpSpLocks/>
          </p:cNvGrpSpPr>
          <p:nvPr/>
        </p:nvGrpSpPr>
        <p:grpSpPr bwMode="auto">
          <a:xfrm>
            <a:off x="7092950" y="2349500"/>
            <a:ext cx="1252538" cy="2617788"/>
            <a:chOff x="4558" y="0"/>
            <a:chExt cx="789" cy="1649"/>
          </a:xfrm>
        </p:grpSpPr>
        <p:pic>
          <p:nvPicPr>
            <p:cNvPr id="5135" name="图片 15402" descr="u=3992563314,1558283&amp;fm=27&amp;gp=0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DFF"/>
                </a:clrFrom>
                <a:clrTo>
                  <a:srgbClr val="FFFD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700" t="10089" r="33501" b="25423"/>
            <a:stretch>
              <a:fillRect/>
            </a:stretch>
          </p:blipFill>
          <p:spPr bwMode="auto">
            <a:xfrm>
              <a:off x="4558" y="0"/>
              <a:ext cx="789" cy="9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6" name="文本框 15406"/>
            <p:cNvSpPr txBox="1">
              <a:spLocks noChangeArrowheads="1"/>
            </p:cNvSpPr>
            <p:nvPr/>
          </p:nvSpPr>
          <p:spPr bwMode="auto">
            <a:xfrm>
              <a:off x="4591" y="799"/>
              <a:ext cx="738" cy="850"/>
            </a:xfrm>
            <a:prstGeom prst="rect">
              <a:avLst/>
            </a:prstGeom>
            <a:solidFill>
              <a:srgbClr val="FFCC99">
                <a:alpha val="65097"/>
              </a:srgbClr>
            </a:solidFill>
            <a:ln w="38100">
              <a:solidFill>
                <a:srgbClr val="CC99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r>
                <a:rPr lang="en-US" altLang="zh-CN">
                  <a:latin typeface="楷体" pitchFamily="49" charset="-122"/>
                  <a:ea typeface="楷体" pitchFamily="49" charset="-122"/>
                </a:rPr>
                <a:t> q</a:t>
              </a:r>
              <a:r>
                <a:rPr lang="en-US" altLang="zh-CN">
                  <a:latin typeface="黑体" pitchFamily="49" charset="-122"/>
                  <a:ea typeface="黑体" pitchFamily="49" charset="-122"/>
                </a:rPr>
                <a:t>ì</a:t>
              </a:r>
            </a:p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r>
                <a:rPr lang="en-US" altLang="zh-CN" sz="4800">
                  <a:ea typeface="楷体" pitchFamily="49" charset="-122"/>
                </a:rPr>
                <a:t> </a:t>
              </a:r>
              <a:r>
                <a:rPr lang="zh-CN" altLang="en-US" sz="4800">
                  <a:ea typeface="楷体" pitchFamily="49" charset="-122"/>
                </a:rPr>
                <a:t>汽 </a:t>
              </a:r>
            </a:p>
          </p:txBody>
        </p:sp>
      </p:grpSp>
      <p:grpSp>
        <p:nvGrpSpPr>
          <p:cNvPr id="5129" name="组合 15409"/>
          <p:cNvGrpSpPr>
            <a:grpSpLocks/>
          </p:cNvGrpSpPr>
          <p:nvPr/>
        </p:nvGrpSpPr>
        <p:grpSpPr bwMode="auto">
          <a:xfrm>
            <a:off x="1187450" y="2420938"/>
            <a:ext cx="1152525" cy="2501900"/>
            <a:chOff x="1202" y="663"/>
            <a:chExt cx="726" cy="1576"/>
          </a:xfrm>
        </p:grpSpPr>
        <p:pic>
          <p:nvPicPr>
            <p:cNvPr id="5133" name="图片 15407" descr="u=3992563314,1558283&amp;fm=27&amp;gp=0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DFF"/>
                </a:clrFrom>
                <a:clrTo>
                  <a:srgbClr val="FFFD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700" t="10089" r="33501" b="25423"/>
            <a:stretch>
              <a:fillRect/>
            </a:stretch>
          </p:blipFill>
          <p:spPr bwMode="auto">
            <a:xfrm>
              <a:off x="1202" y="663"/>
              <a:ext cx="726" cy="8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4" name="文本框 15408"/>
            <p:cNvSpPr txBox="1">
              <a:spLocks noChangeArrowheads="1"/>
            </p:cNvSpPr>
            <p:nvPr/>
          </p:nvSpPr>
          <p:spPr bwMode="auto">
            <a:xfrm>
              <a:off x="1247" y="1389"/>
              <a:ext cx="652" cy="850"/>
            </a:xfrm>
            <a:prstGeom prst="rect">
              <a:avLst/>
            </a:prstGeom>
            <a:solidFill>
              <a:srgbClr val="FFCC99">
                <a:alpha val="65097"/>
              </a:srgbClr>
            </a:solidFill>
            <a:ln w="38100">
              <a:solidFill>
                <a:srgbClr val="CC99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r>
                <a:rPr lang="en-US" altLang="zh-CN">
                  <a:latin typeface="楷体" pitchFamily="49" charset="-122"/>
                  <a:ea typeface="楷体" pitchFamily="49" charset="-122"/>
                </a:rPr>
                <a:t>yu</a:t>
              </a:r>
              <a:r>
                <a:rPr lang="en-US" altLang="zh-CN">
                  <a:latin typeface="黑体" pitchFamily="49" charset="-122"/>
                  <a:ea typeface="黑体" pitchFamily="49" charset="-122"/>
                </a:rPr>
                <a:t>á</a:t>
              </a:r>
              <a:r>
                <a:rPr lang="en-US" altLang="zh-CN">
                  <a:latin typeface="楷体" pitchFamily="49" charset="-122"/>
                  <a:ea typeface="楷体" pitchFamily="49" charset="-122"/>
                </a:rPr>
                <a:t>n</a:t>
              </a:r>
            </a:p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4800">
                  <a:ea typeface="楷体" pitchFamily="49" charset="-122"/>
                </a:rPr>
                <a:t>元</a:t>
              </a:r>
            </a:p>
          </p:txBody>
        </p:sp>
      </p:grpSp>
      <p:grpSp>
        <p:nvGrpSpPr>
          <p:cNvPr id="5130" name="组合 15412"/>
          <p:cNvGrpSpPr>
            <a:grpSpLocks/>
          </p:cNvGrpSpPr>
          <p:nvPr/>
        </p:nvGrpSpPr>
        <p:grpSpPr bwMode="auto">
          <a:xfrm>
            <a:off x="3995738" y="1628775"/>
            <a:ext cx="1154112" cy="2563813"/>
            <a:chOff x="2971" y="255"/>
            <a:chExt cx="727" cy="1615"/>
          </a:xfrm>
        </p:grpSpPr>
        <p:pic>
          <p:nvPicPr>
            <p:cNvPr id="5131" name="图片 15410" descr="u=3992563314,1558283&amp;fm=27&amp;gp=0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DFF"/>
                </a:clrFrom>
                <a:clrTo>
                  <a:srgbClr val="FFFD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700" t="10089" r="33501" b="25423"/>
            <a:stretch>
              <a:fillRect/>
            </a:stretch>
          </p:blipFill>
          <p:spPr bwMode="auto">
            <a:xfrm>
              <a:off x="2971" y="255"/>
              <a:ext cx="72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2" name="文本框 15411"/>
            <p:cNvSpPr txBox="1">
              <a:spLocks noChangeArrowheads="1"/>
            </p:cNvSpPr>
            <p:nvPr/>
          </p:nvSpPr>
          <p:spPr bwMode="auto">
            <a:xfrm>
              <a:off x="2971" y="981"/>
              <a:ext cx="716" cy="889"/>
            </a:xfrm>
            <a:prstGeom prst="rect">
              <a:avLst/>
            </a:prstGeom>
            <a:solidFill>
              <a:srgbClr val="FFCC99">
                <a:alpha val="65097"/>
              </a:srgbClr>
            </a:solidFill>
            <a:ln w="38100">
              <a:solidFill>
                <a:srgbClr val="CC99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r>
                <a:rPr lang="en-US" altLang="zh-CN" sz="3600">
                  <a:latin typeface="黑体" pitchFamily="49" charset="-122"/>
                  <a:ea typeface="黑体" pitchFamily="49" charset="-122"/>
                </a:rPr>
                <a:t>ɡònɡ</a:t>
              </a:r>
            </a:p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r>
                <a:rPr lang="en-US" altLang="zh-CN" sz="4800">
                  <a:ea typeface="楷体" pitchFamily="49" charset="-122"/>
                </a:rPr>
                <a:t> </a:t>
              </a:r>
              <a:r>
                <a:rPr lang="zh-CN" altLang="en-US" sz="4800">
                  <a:ea typeface="楷体" pitchFamily="49" charset="-122"/>
                </a:rPr>
                <a:t>共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6417" descr="图片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0800"/>
            <a:ext cx="9144000" cy="690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矩形 16386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en-US" sz="9600">
              <a:ea typeface="楷体" pitchFamily="49" charset="-122"/>
            </a:endParaRPr>
          </a:p>
        </p:txBody>
      </p:sp>
      <p:sp>
        <p:nvSpPr>
          <p:cNvPr id="6148" name="矩形 16387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en-US" sz="9600">
              <a:ea typeface="楷体" pitchFamily="49" charset="-122"/>
            </a:endParaRPr>
          </a:p>
        </p:txBody>
      </p:sp>
      <p:sp>
        <p:nvSpPr>
          <p:cNvPr id="6149" name="矩形 16388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en-US" sz="9600">
              <a:ea typeface="楷体" pitchFamily="49" charset="-122"/>
            </a:endParaRPr>
          </a:p>
        </p:txBody>
      </p:sp>
      <p:sp>
        <p:nvSpPr>
          <p:cNvPr id="6150" name="矩形 16389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en-US" sz="9600">
              <a:ea typeface="楷体" pitchFamily="49" charset="-122"/>
            </a:endParaRPr>
          </a:p>
        </p:txBody>
      </p:sp>
      <p:sp>
        <p:nvSpPr>
          <p:cNvPr id="6151" name="文本框 16390"/>
          <p:cNvSpPr txBox="1">
            <a:spLocks noChangeArrowheads="1"/>
          </p:cNvSpPr>
          <p:nvPr/>
        </p:nvSpPr>
        <p:spPr bwMode="auto">
          <a:xfrm>
            <a:off x="5883275" y="765175"/>
            <a:ext cx="3260725" cy="852488"/>
          </a:xfrm>
          <a:prstGeom prst="rect">
            <a:avLst/>
          </a:prstGeom>
          <a:solidFill>
            <a:srgbClr val="99CCFF"/>
          </a:solidFill>
          <a:ln w="28575">
            <a:solidFill>
              <a:srgbClr val="FF99CC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4800">
                <a:solidFill>
                  <a:srgbClr val="FF0000"/>
                </a:solidFill>
                <a:ea typeface="楷体" pitchFamily="49" charset="-122"/>
              </a:rPr>
              <a:t>动作中识字</a:t>
            </a:r>
          </a:p>
        </p:txBody>
      </p:sp>
      <p:sp>
        <p:nvSpPr>
          <p:cNvPr id="6152" name="矩形 16403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en-US" sz="9600">
              <a:ea typeface="楷体" pitchFamily="49" charset="-122"/>
            </a:endParaRPr>
          </a:p>
        </p:txBody>
      </p:sp>
      <p:grpSp>
        <p:nvGrpSpPr>
          <p:cNvPr id="6153" name="组合 16413"/>
          <p:cNvGrpSpPr>
            <a:grpSpLocks/>
          </p:cNvGrpSpPr>
          <p:nvPr/>
        </p:nvGrpSpPr>
        <p:grpSpPr bwMode="auto">
          <a:xfrm>
            <a:off x="2124075" y="2636838"/>
            <a:ext cx="1512888" cy="2573337"/>
            <a:chOff x="1383" y="1026"/>
            <a:chExt cx="953" cy="1621"/>
          </a:xfrm>
        </p:grpSpPr>
        <p:sp>
          <p:nvSpPr>
            <p:cNvPr id="6163" name="文本框 16396"/>
            <p:cNvSpPr txBox="1">
              <a:spLocks noChangeArrowheads="1"/>
            </p:cNvSpPr>
            <p:nvPr/>
          </p:nvSpPr>
          <p:spPr bwMode="auto">
            <a:xfrm>
              <a:off x="1429" y="1797"/>
              <a:ext cx="725" cy="850"/>
            </a:xfrm>
            <a:prstGeom prst="rect">
              <a:avLst/>
            </a:prstGeom>
            <a:solidFill>
              <a:srgbClr val="FFCC99">
                <a:alpha val="65097"/>
              </a:srgbClr>
            </a:solidFill>
            <a:ln w="38100">
              <a:solidFill>
                <a:srgbClr val="CC99FF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r>
                <a:rPr lang="en-US" altLang="zh-CN">
                  <a:latin typeface="楷体" pitchFamily="49" charset="-122"/>
                  <a:ea typeface="楷体" pitchFamily="49" charset="-122"/>
                </a:rPr>
                <a:t> b</a:t>
              </a:r>
              <a:r>
                <a:rPr lang="en-US" altLang="en-US">
                  <a:latin typeface="黑体" pitchFamily="49" charset="-122"/>
                  <a:ea typeface="黑体" pitchFamily="49" charset="-122"/>
                </a:rPr>
                <a:t>ē</a:t>
              </a:r>
              <a:r>
                <a:rPr lang="en-US" altLang="zh-CN">
                  <a:latin typeface="黑体" pitchFamily="49" charset="-122"/>
                  <a:ea typeface="黑体" pitchFamily="49" charset="-122"/>
                </a:rPr>
                <a:t>i</a:t>
              </a:r>
            </a:p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r>
                <a:rPr lang="en-US" altLang="zh-CN" sz="4800">
                  <a:ea typeface="楷体" pitchFamily="49" charset="-122"/>
                </a:rPr>
                <a:t> </a:t>
              </a:r>
              <a:r>
                <a:rPr lang="zh-CN" altLang="en-US" sz="4800">
                  <a:ea typeface="楷体" pitchFamily="49" charset="-122"/>
                </a:rPr>
                <a:t>背  </a:t>
              </a:r>
            </a:p>
          </p:txBody>
        </p:sp>
        <p:pic>
          <p:nvPicPr>
            <p:cNvPr id="6164" name="图片 16405" descr="0013025592596243_b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741" t="3076" r="16629" b="10117"/>
            <a:stretch>
              <a:fillRect/>
            </a:stretch>
          </p:blipFill>
          <p:spPr bwMode="auto">
            <a:xfrm>
              <a:off x="1383" y="1026"/>
              <a:ext cx="953" cy="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154" name="组合 16412"/>
          <p:cNvGrpSpPr>
            <a:grpSpLocks/>
          </p:cNvGrpSpPr>
          <p:nvPr/>
        </p:nvGrpSpPr>
        <p:grpSpPr bwMode="auto">
          <a:xfrm>
            <a:off x="4932363" y="2852738"/>
            <a:ext cx="1512887" cy="2563812"/>
            <a:chOff x="2472" y="935"/>
            <a:chExt cx="953" cy="1615"/>
          </a:xfrm>
        </p:grpSpPr>
        <p:sp>
          <p:nvSpPr>
            <p:cNvPr id="6161" name="文本框 16399"/>
            <p:cNvSpPr txBox="1">
              <a:spLocks noChangeArrowheads="1"/>
            </p:cNvSpPr>
            <p:nvPr/>
          </p:nvSpPr>
          <p:spPr bwMode="auto">
            <a:xfrm>
              <a:off x="2608" y="1661"/>
              <a:ext cx="631" cy="889"/>
            </a:xfrm>
            <a:prstGeom prst="rect">
              <a:avLst/>
            </a:prstGeom>
            <a:solidFill>
              <a:srgbClr val="FFCC99">
                <a:alpha val="65097"/>
              </a:srgbClr>
            </a:solidFill>
            <a:ln w="38100">
              <a:solidFill>
                <a:srgbClr val="CC99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r>
                <a:rPr lang="en-US" altLang="zh-CN" sz="3600">
                  <a:latin typeface="黑体" pitchFamily="49" charset="-122"/>
                  <a:ea typeface="黑体" pitchFamily="49" charset="-122"/>
                </a:rPr>
                <a:t>tàn</a:t>
              </a:r>
            </a:p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r>
                <a:rPr lang="en-US" altLang="zh-CN" sz="4800">
                  <a:ea typeface="楷体" pitchFamily="49" charset="-122"/>
                </a:rPr>
                <a:t> </a:t>
              </a:r>
              <a:r>
                <a:rPr lang="zh-CN" altLang="en-US" sz="4800">
                  <a:ea typeface="楷体" pitchFamily="49" charset="-122"/>
                </a:rPr>
                <a:t>叹</a:t>
              </a:r>
            </a:p>
          </p:txBody>
        </p:sp>
        <p:pic>
          <p:nvPicPr>
            <p:cNvPr id="6162" name="图片 16409" descr="0013025592596243_b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741" t="3076" r="16629" b="10117"/>
            <a:stretch>
              <a:fillRect/>
            </a:stretch>
          </p:blipFill>
          <p:spPr bwMode="auto">
            <a:xfrm>
              <a:off x="2472" y="935"/>
              <a:ext cx="953" cy="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155" name="组合 16411"/>
          <p:cNvGrpSpPr>
            <a:grpSpLocks/>
          </p:cNvGrpSpPr>
          <p:nvPr/>
        </p:nvGrpSpPr>
        <p:grpSpPr bwMode="auto">
          <a:xfrm>
            <a:off x="7451725" y="1844675"/>
            <a:ext cx="1512888" cy="2473325"/>
            <a:chOff x="4150" y="527"/>
            <a:chExt cx="953" cy="1558"/>
          </a:xfrm>
        </p:grpSpPr>
        <p:sp>
          <p:nvSpPr>
            <p:cNvPr id="6159" name="文本框 16393"/>
            <p:cNvSpPr txBox="1">
              <a:spLocks noChangeArrowheads="1"/>
            </p:cNvSpPr>
            <p:nvPr/>
          </p:nvSpPr>
          <p:spPr bwMode="auto">
            <a:xfrm>
              <a:off x="4228" y="1235"/>
              <a:ext cx="738" cy="850"/>
            </a:xfrm>
            <a:prstGeom prst="rect">
              <a:avLst/>
            </a:prstGeom>
            <a:solidFill>
              <a:srgbClr val="FFCC99">
                <a:alpha val="65097"/>
              </a:srgbClr>
            </a:solidFill>
            <a:ln w="38100">
              <a:solidFill>
                <a:srgbClr val="CC99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r>
                <a:rPr lang="en-US" altLang="zh-CN">
                  <a:latin typeface="楷体" pitchFamily="49" charset="-122"/>
                  <a:ea typeface="楷体" pitchFamily="49" charset="-122"/>
                </a:rPr>
                <a:t> zu</a:t>
              </a:r>
              <a:r>
                <a:rPr lang="en-US" altLang="zh-CN">
                  <a:latin typeface="黑体" pitchFamily="49" charset="-122"/>
                  <a:ea typeface="黑体" pitchFamily="49" charset="-122"/>
                </a:rPr>
                <a:t>ò</a:t>
              </a:r>
            </a:p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r>
                <a:rPr lang="en-US" altLang="zh-CN" sz="4800">
                  <a:ea typeface="楷体" pitchFamily="49" charset="-122"/>
                </a:rPr>
                <a:t> </a:t>
              </a:r>
              <a:r>
                <a:rPr lang="zh-CN" altLang="en-US" sz="4800">
                  <a:ea typeface="楷体" pitchFamily="49" charset="-122"/>
                </a:rPr>
                <a:t>坐 </a:t>
              </a:r>
            </a:p>
          </p:txBody>
        </p:sp>
        <p:pic>
          <p:nvPicPr>
            <p:cNvPr id="6160" name="图片 16410" descr="0013025592596243_b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741" t="3076" r="16629" b="10117"/>
            <a:stretch>
              <a:fillRect/>
            </a:stretch>
          </p:blipFill>
          <p:spPr bwMode="auto">
            <a:xfrm>
              <a:off x="4150" y="527"/>
              <a:ext cx="953" cy="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156" name="组合 16414"/>
          <p:cNvGrpSpPr>
            <a:grpSpLocks/>
          </p:cNvGrpSpPr>
          <p:nvPr/>
        </p:nvGrpSpPr>
        <p:grpSpPr bwMode="auto">
          <a:xfrm>
            <a:off x="0" y="1484313"/>
            <a:ext cx="1512888" cy="2573337"/>
            <a:chOff x="657" y="1026"/>
            <a:chExt cx="953" cy="1621"/>
          </a:xfrm>
        </p:grpSpPr>
        <p:sp>
          <p:nvSpPr>
            <p:cNvPr id="6157" name="文本框 16415"/>
            <p:cNvSpPr txBox="1">
              <a:spLocks noChangeArrowheads="1"/>
            </p:cNvSpPr>
            <p:nvPr/>
          </p:nvSpPr>
          <p:spPr bwMode="auto">
            <a:xfrm>
              <a:off x="793" y="1797"/>
              <a:ext cx="635" cy="850"/>
            </a:xfrm>
            <a:prstGeom prst="rect">
              <a:avLst/>
            </a:prstGeom>
            <a:solidFill>
              <a:srgbClr val="FFCC99">
                <a:alpha val="65097"/>
              </a:srgbClr>
            </a:solidFill>
            <a:ln w="38100">
              <a:solidFill>
                <a:srgbClr val="CC99FF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r>
                <a:rPr lang="en-US" altLang="zh-CN">
                  <a:latin typeface="楷体" pitchFamily="49" charset="-122"/>
                  <a:ea typeface="楷体" pitchFamily="49" charset="-122"/>
                </a:rPr>
                <a:t> x</a:t>
              </a:r>
              <a:r>
                <a:rPr lang="en-US" altLang="zh-CN">
                  <a:latin typeface="黑体" pitchFamily="49" charset="-122"/>
                  <a:ea typeface="黑体" pitchFamily="49" charset="-122"/>
                </a:rPr>
                <a:t>ǐ</a:t>
              </a:r>
            </a:p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r>
                <a:rPr lang="en-US" altLang="zh-CN" sz="4800">
                  <a:ea typeface="楷体" pitchFamily="49" charset="-122"/>
                </a:rPr>
                <a:t> </a:t>
              </a:r>
              <a:r>
                <a:rPr lang="zh-CN" altLang="en-US" sz="4800">
                  <a:ea typeface="楷体" pitchFamily="49" charset="-122"/>
                </a:rPr>
                <a:t>洗  </a:t>
              </a:r>
            </a:p>
          </p:txBody>
        </p:sp>
        <p:pic>
          <p:nvPicPr>
            <p:cNvPr id="6158" name="图片 16416" descr="0013025592596243_b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741" t="3076" r="16629" b="10117"/>
            <a:stretch>
              <a:fillRect/>
            </a:stretch>
          </p:blipFill>
          <p:spPr bwMode="auto">
            <a:xfrm>
              <a:off x="657" y="1026"/>
              <a:ext cx="953" cy="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7439" descr="图片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0800"/>
            <a:ext cx="9144000" cy="690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矩形 1741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en-US" sz="9600">
              <a:ea typeface="楷体" pitchFamily="49" charset="-122"/>
            </a:endParaRPr>
          </a:p>
        </p:txBody>
      </p:sp>
      <p:sp>
        <p:nvSpPr>
          <p:cNvPr id="7172" name="矩形 17411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en-US" sz="9600">
              <a:ea typeface="楷体" pitchFamily="49" charset="-122"/>
            </a:endParaRPr>
          </a:p>
        </p:txBody>
      </p:sp>
      <p:sp>
        <p:nvSpPr>
          <p:cNvPr id="7173" name="矩形 17412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en-US" sz="9600">
              <a:ea typeface="楷体" pitchFamily="49" charset="-122"/>
            </a:endParaRPr>
          </a:p>
        </p:txBody>
      </p:sp>
      <p:sp>
        <p:nvSpPr>
          <p:cNvPr id="7174" name="矩形 17413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en-US" sz="9600">
              <a:ea typeface="楷体" pitchFamily="49" charset="-122"/>
            </a:endParaRPr>
          </a:p>
        </p:txBody>
      </p:sp>
      <p:sp>
        <p:nvSpPr>
          <p:cNvPr id="7175" name="文本框 17414"/>
          <p:cNvSpPr txBox="1">
            <a:spLocks noChangeArrowheads="1"/>
          </p:cNvSpPr>
          <p:nvPr/>
        </p:nvSpPr>
        <p:spPr bwMode="auto">
          <a:xfrm>
            <a:off x="5883275" y="692150"/>
            <a:ext cx="3260725" cy="852488"/>
          </a:xfrm>
          <a:prstGeom prst="rect">
            <a:avLst/>
          </a:prstGeom>
          <a:solidFill>
            <a:schemeClr val="accent1"/>
          </a:solidFill>
          <a:ln w="28575">
            <a:solidFill>
              <a:srgbClr val="FF99CC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4800">
                <a:solidFill>
                  <a:srgbClr val="FF0000"/>
                </a:solidFill>
                <a:ea typeface="楷体" pitchFamily="49" charset="-122"/>
              </a:rPr>
              <a:t>语境中识字</a:t>
            </a:r>
          </a:p>
        </p:txBody>
      </p:sp>
      <p:sp>
        <p:nvSpPr>
          <p:cNvPr id="7176" name="矩形 17415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en-US" sz="9600">
              <a:ea typeface="楷体" pitchFamily="49" charset="-122"/>
            </a:endParaRPr>
          </a:p>
        </p:txBody>
      </p:sp>
      <p:sp>
        <p:nvSpPr>
          <p:cNvPr id="7177" name="文本框 17430"/>
          <p:cNvSpPr txBox="1">
            <a:spLocks noChangeArrowheads="1"/>
          </p:cNvSpPr>
          <p:nvPr/>
        </p:nvSpPr>
        <p:spPr bwMode="auto">
          <a:xfrm>
            <a:off x="2268538" y="1989138"/>
            <a:ext cx="6318250" cy="1349375"/>
          </a:xfrm>
          <a:prstGeom prst="rect">
            <a:avLst/>
          </a:prstGeom>
          <a:solidFill>
            <a:srgbClr val="FFCC00">
              <a:alpha val="58823"/>
            </a:srgbClr>
          </a:solidFill>
          <a:ln w="38100">
            <a:solidFill>
              <a:srgbClr val="CC99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en-US" altLang="zh-CN" sz="2400">
                <a:ea typeface="楷体" pitchFamily="49" charset="-122"/>
              </a:rPr>
              <a:t>             </a:t>
            </a:r>
            <a:r>
              <a:rPr lang="en-US" altLang="zh-CN">
                <a:ea typeface="楷体" pitchFamily="49" charset="-122"/>
              </a:rPr>
              <a:t>ju</a:t>
            </a:r>
            <a:r>
              <a:rPr lang="en-US" altLang="zh-CN">
                <a:latin typeface="黑体" pitchFamily="49" charset="-122"/>
                <a:ea typeface="黑体" pitchFamily="49" charset="-122"/>
              </a:rPr>
              <a:t>é</a:t>
            </a:r>
            <a:r>
              <a:rPr lang="en-US" altLang="zh-CN">
                <a:ea typeface="楷体" pitchFamily="49" charset="-122"/>
              </a:rPr>
              <a:t> d</a:t>
            </a:r>
            <a:r>
              <a:rPr lang="en-US" altLang="zh-CN">
                <a:latin typeface="黑体" pitchFamily="49" charset="-122"/>
                <a:ea typeface="黑体" pitchFamily="49" charset="-122"/>
              </a:rPr>
              <a:t>ì</a:t>
            </a:r>
            <a:r>
              <a:rPr lang="en-US" altLang="zh-CN">
                <a:ea typeface="楷体" pitchFamily="49" charset="-122"/>
              </a:rPr>
              <a:t>ng</a:t>
            </a:r>
          </a:p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4800">
                <a:ea typeface="楷体" pitchFamily="49" charset="-122"/>
              </a:rPr>
              <a:t>元元</a:t>
            </a:r>
            <a:r>
              <a:rPr lang="zh-CN" altLang="en-US" sz="4800">
                <a:solidFill>
                  <a:srgbClr val="FF0000"/>
                </a:solidFill>
                <a:ea typeface="楷体" pitchFamily="49" charset="-122"/>
              </a:rPr>
              <a:t>决定</a:t>
            </a:r>
            <a:r>
              <a:rPr lang="zh-CN" altLang="en-US" sz="4800">
                <a:ea typeface="楷体" pitchFamily="49" charset="-122"/>
              </a:rPr>
              <a:t>走到学校去。</a:t>
            </a:r>
          </a:p>
        </p:txBody>
      </p:sp>
      <p:pic>
        <p:nvPicPr>
          <p:cNvPr id="7178" name="图片 17429" descr="u=3166695443,1919505818&amp;fm=200&amp;gp=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5" r="18288" b="4222"/>
          <a:stretch>
            <a:fillRect/>
          </a:stretch>
        </p:blipFill>
        <p:spPr bwMode="auto">
          <a:xfrm>
            <a:off x="395288" y="1916113"/>
            <a:ext cx="1296987" cy="11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9" name="文本框 17434"/>
          <p:cNvSpPr txBox="1">
            <a:spLocks noChangeArrowheads="1"/>
          </p:cNvSpPr>
          <p:nvPr/>
        </p:nvSpPr>
        <p:spPr bwMode="auto">
          <a:xfrm>
            <a:off x="2159000" y="4221163"/>
            <a:ext cx="6985000" cy="1349375"/>
          </a:xfrm>
          <a:prstGeom prst="rect">
            <a:avLst/>
          </a:prstGeom>
          <a:solidFill>
            <a:srgbClr val="FFCC00">
              <a:alpha val="58823"/>
            </a:srgbClr>
          </a:solidFill>
          <a:ln w="38100">
            <a:solidFill>
              <a:srgbClr val="CC99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en-US" altLang="zh-CN" sz="2400">
                <a:ea typeface="楷体" pitchFamily="49" charset="-122"/>
              </a:rPr>
              <a:t>                                     </a:t>
            </a:r>
            <a:r>
              <a:rPr lang="en-US" altLang="zh-CN">
                <a:ea typeface="楷体" pitchFamily="49" charset="-122"/>
              </a:rPr>
              <a:t>y</a:t>
            </a:r>
            <a:r>
              <a:rPr lang="en-US" altLang="zh-CN">
                <a:ea typeface="黑体" pitchFamily="49" charset="-122"/>
              </a:rPr>
              <a:t>ǐ </a:t>
            </a:r>
            <a:r>
              <a:rPr lang="en-US" altLang="zh-CN">
                <a:ea typeface="楷体" pitchFamily="49" charset="-122"/>
              </a:rPr>
              <a:t> j</a:t>
            </a:r>
            <a:r>
              <a:rPr lang="en-US" altLang="zh-CN">
                <a:ea typeface="黑体" pitchFamily="49" charset="-122"/>
              </a:rPr>
              <a:t>ī</a:t>
            </a:r>
            <a:r>
              <a:rPr lang="en-US" altLang="zh-CN">
                <a:ea typeface="楷体" pitchFamily="49" charset="-122"/>
              </a:rPr>
              <a:t>ng</a:t>
            </a:r>
          </a:p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4800">
                <a:ea typeface="楷体" pitchFamily="49" charset="-122"/>
              </a:rPr>
              <a:t>到了学校，</a:t>
            </a:r>
            <a:r>
              <a:rPr lang="zh-CN" altLang="en-US" sz="4800">
                <a:solidFill>
                  <a:srgbClr val="FF0000"/>
                </a:solidFill>
                <a:ea typeface="楷体" pitchFamily="49" charset="-122"/>
              </a:rPr>
              <a:t>已经</a:t>
            </a:r>
            <a:r>
              <a:rPr lang="zh-CN" altLang="en-US" sz="4800">
                <a:ea typeface="楷体" pitchFamily="49" charset="-122"/>
              </a:rPr>
              <a:t>上课了。</a:t>
            </a:r>
          </a:p>
        </p:txBody>
      </p:sp>
      <p:pic>
        <p:nvPicPr>
          <p:cNvPr id="7180" name="图片 17431" descr="u=3166695443,1919505818&amp;fm=200&amp;gp=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5" r="18288" b="4222"/>
          <a:stretch>
            <a:fillRect/>
          </a:stretch>
        </p:blipFill>
        <p:spPr bwMode="auto">
          <a:xfrm>
            <a:off x="323850" y="4221163"/>
            <a:ext cx="1223963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9535" descr="图片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0800"/>
            <a:ext cx="9144000" cy="690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矩形 19458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en-US" sz="9600">
              <a:ea typeface="楷体" pitchFamily="49" charset="-122"/>
            </a:endParaRPr>
          </a:p>
        </p:txBody>
      </p:sp>
      <p:sp>
        <p:nvSpPr>
          <p:cNvPr id="8196" name="矩形 19459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en-US" sz="9600">
              <a:ea typeface="楷体" pitchFamily="49" charset="-122"/>
            </a:endParaRPr>
          </a:p>
        </p:txBody>
      </p:sp>
      <p:sp>
        <p:nvSpPr>
          <p:cNvPr id="8197" name="矩形 1946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en-US" sz="9600">
              <a:ea typeface="楷体" pitchFamily="49" charset="-122"/>
            </a:endParaRPr>
          </a:p>
        </p:txBody>
      </p:sp>
      <p:sp>
        <p:nvSpPr>
          <p:cNvPr id="8198" name="矩形 19461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en-US" sz="9600">
              <a:ea typeface="楷体" pitchFamily="49" charset="-122"/>
            </a:endParaRPr>
          </a:p>
        </p:txBody>
      </p:sp>
      <p:sp>
        <p:nvSpPr>
          <p:cNvPr id="8199" name="文本框 19462"/>
          <p:cNvSpPr txBox="1">
            <a:spLocks noChangeArrowheads="1"/>
          </p:cNvSpPr>
          <p:nvPr/>
        </p:nvSpPr>
        <p:spPr bwMode="auto">
          <a:xfrm>
            <a:off x="7102475" y="765175"/>
            <a:ext cx="2041525" cy="852488"/>
          </a:xfrm>
          <a:prstGeom prst="rect">
            <a:avLst/>
          </a:prstGeom>
          <a:solidFill>
            <a:srgbClr val="99CCFF"/>
          </a:solidFill>
          <a:ln w="28575">
            <a:solidFill>
              <a:srgbClr val="FF99CC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4800">
                <a:solidFill>
                  <a:srgbClr val="FF0000"/>
                </a:solidFill>
                <a:ea typeface="楷体" pitchFamily="49" charset="-122"/>
              </a:rPr>
              <a:t>我会辨</a:t>
            </a:r>
          </a:p>
        </p:txBody>
      </p:sp>
      <p:sp>
        <p:nvSpPr>
          <p:cNvPr id="8200" name="矩形 19463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en-US" sz="9600">
              <a:ea typeface="楷体" pitchFamily="49" charset="-122"/>
            </a:endParaRPr>
          </a:p>
        </p:txBody>
      </p:sp>
      <p:grpSp>
        <p:nvGrpSpPr>
          <p:cNvPr id="8201" name="组合 19522"/>
          <p:cNvGrpSpPr>
            <a:grpSpLocks/>
          </p:cNvGrpSpPr>
          <p:nvPr/>
        </p:nvGrpSpPr>
        <p:grpSpPr bwMode="auto">
          <a:xfrm>
            <a:off x="1258888" y="1700213"/>
            <a:ext cx="1657350" cy="1698625"/>
            <a:chOff x="521" y="1498"/>
            <a:chExt cx="1044" cy="1070"/>
          </a:xfrm>
        </p:grpSpPr>
        <p:grpSp>
          <p:nvGrpSpPr>
            <p:cNvPr id="8215" name="组合 12294"/>
            <p:cNvGrpSpPr>
              <a:grpSpLocks/>
            </p:cNvGrpSpPr>
            <p:nvPr/>
          </p:nvGrpSpPr>
          <p:grpSpPr bwMode="auto">
            <a:xfrm>
              <a:off x="521" y="1570"/>
              <a:ext cx="1044" cy="998"/>
              <a:chOff x="431" y="1026"/>
              <a:chExt cx="907" cy="907"/>
            </a:xfrm>
          </p:grpSpPr>
          <p:sp>
            <p:nvSpPr>
              <p:cNvPr id="8217" name="矩形 12291"/>
              <p:cNvSpPr>
                <a:spLocks noChangeArrowheads="1"/>
              </p:cNvSpPr>
              <p:nvPr/>
            </p:nvSpPr>
            <p:spPr bwMode="auto">
              <a:xfrm>
                <a:off x="431" y="1026"/>
                <a:ext cx="907" cy="907"/>
              </a:xfrm>
              <a:prstGeom prst="rect">
                <a:avLst/>
              </a:prstGeom>
              <a:noFill/>
              <a:ln w="28575">
                <a:solidFill>
                  <a:srgbClr val="0033CC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1800"/>
              </a:p>
            </p:txBody>
          </p:sp>
          <p:sp>
            <p:nvSpPr>
              <p:cNvPr id="8218" name="直接连接符 12292"/>
              <p:cNvSpPr>
                <a:spLocks noChangeShapeType="1"/>
              </p:cNvSpPr>
              <p:nvPr/>
            </p:nvSpPr>
            <p:spPr bwMode="auto">
              <a:xfrm>
                <a:off x="476" y="1480"/>
                <a:ext cx="862" cy="0"/>
              </a:xfrm>
              <a:prstGeom prst="line">
                <a:avLst/>
              </a:prstGeom>
              <a:noFill/>
              <a:ln w="28575">
                <a:solidFill>
                  <a:srgbClr val="0033CC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19" name="直接连接符 12293"/>
              <p:cNvSpPr>
                <a:spLocks noChangeShapeType="1"/>
              </p:cNvSpPr>
              <p:nvPr/>
            </p:nvSpPr>
            <p:spPr bwMode="auto">
              <a:xfrm>
                <a:off x="884" y="1026"/>
                <a:ext cx="0" cy="907"/>
              </a:xfrm>
              <a:prstGeom prst="line">
                <a:avLst/>
              </a:prstGeom>
              <a:noFill/>
              <a:ln w="28575">
                <a:solidFill>
                  <a:srgbClr val="0033CC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216" name="文本框 19521"/>
            <p:cNvSpPr txBox="1">
              <a:spLocks noChangeArrowheads="1"/>
            </p:cNvSpPr>
            <p:nvPr/>
          </p:nvSpPr>
          <p:spPr bwMode="auto">
            <a:xfrm>
              <a:off x="635" y="1498"/>
              <a:ext cx="884" cy="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9600">
                  <a:ea typeface="楷体" pitchFamily="49" charset="-122"/>
                </a:rPr>
                <a:t>已</a:t>
              </a:r>
            </a:p>
          </p:txBody>
        </p:sp>
      </p:grpSp>
      <p:grpSp>
        <p:nvGrpSpPr>
          <p:cNvPr id="8202" name="组合 19528"/>
          <p:cNvGrpSpPr>
            <a:grpSpLocks/>
          </p:cNvGrpSpPr>
          <p:nvPr/>
        </p:nvGrpSpPr>
        <p:grpSpPr bwMode="auto">
          <a:xfrm>
            <a:off x="4572000" y="1844675"/>
            <a:ext cx="1657350" cy="1628775"/>
            <a:chOff x="2517" y="1588"/>
            <a:chExt cx="1044" cy="1026"/>
          </a:xfrm>
        </p:grpSpPr>
        <p:grpSp>
          <p:nvGrpSpPr>
            <p:cNvPr id="8210" name="组合 12294"/>
            <p:cNvGrpSpPr>
              <a:grpSpLocks/>
            </p:cNvGrpSpPr>
            <p:nvPr/>
          </p:nvGrpSpPr>
          <p:grpSpPr bwMode="auto">
            <a:xfrm>
              <a:off x="2517" y="1616"/>
              <a:ext cx="1044" cy="998"/>
              <a:chOff x="431" y="1026"/>
              <a:chExt cx="907" cy="907"/>
            </a:xfrm>
          </p:grpSpPr>
          <p:sp>
            <p:nvSpPr>
              <p:cNvPr id="8212" name="矩形 12291"/>
              <p:cNvSpPr>
                <a:spLocks noChangeArrowheads="1"/>
              </p:cNvSpPr>
              <p:nvPr/>
            </p:nvSpPr>
            <p:spPr bwMode="auto">
              <a:xfrm>
                <a:off x="431" y="1026"/>
                <a:ext cx="907" cy="907"/>
              </a:xfrm>
              <a:prstGeom prst="rect">
                <a:avLst/>
              </a:prstGeom>
              <a:noFill/>
              <a:ln w="28575">
                <a:solidFill>
                  <a:srgbClr val="0033CC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1800"/>
              </a:p>
            </p:txBody>
          </p:sp>
          <p:sp>
            <p:nvSpPr>
              <p:cNvPr id="8213" name="直接连接符 12292"/>
              <p:cNvSpPr>
                <a:spLocks noChangeShapeType="1"/>
              </p:cNvSpPr>
              <p:nvPr/>
            </p:nvSpPr>
            <p:spPr bwMode="auto">
              <a:xfrm>
                <a:off x="476" y="1480"/>
                <a:ext cx="862" cy="0"/>
              </a:xfrm>
              <a:prstGeom prst="line">
                <a:avLst/>
              </a:prstGeom>
              <a:noFill/>
              <a:ln w="28575">
                <a:solidFill>
                  <a:srgbClr val="0033CC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14" name="直接连接符 12293"/>
              <p:cNvSpPr>
                <a:spLocks noChangeShapeType="1"/>
              </p:cNvSpPr>
              <p:nvPr/>
            </p:nvSpPr>
            <p:spPr bwMode="auto">
              <a:xfrm>
                <a:off x="884" y="1026"/>
                <a:ext cx="0" cy="907"/>
              </a:xfrm>
              <a:prstGeom prst="line">
                <a:avLst/>
              </a:prstGeom>
              <a:noFill/>
              <a:ln w="28575">
                <a:solidFill>
                  <a:srgbClr val="0033CC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211" name="文本框 19527"/>
            <p:cNvSpPr txBox="1">
              <a:spLocks noChangeArrowheads="1"/>
            </p:cNvSpPr>
            <p:nvPr/>
          </p:nvSpPr>
          <p:spPr bwMode="auto">
            <a:xfrm>
              <a:off x="2608" y="1588"/>
              <a:ext cx="884" cy="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9600">
                  <a:ea typeface="楷体" pitchFamily="49" charset="-122"/>
                </a:rPr>
                <a:t>己</a:t>
              </a:r>
            </a:p>
          </p:txBody>
        </p:sp>
      </p:grpSp>
      <p:grpSp>
        <p:nvGrpSpPr>
          <p:cNvPr id="6" name="组合 19531"/>
          <p:cNvGrpSpPr>
            <a:grpSpLocks/>
          </p:cNvGrpSpPr>
          <p:nvPr/>
        </p:nvGrpSpPr>
        <p:grpSpPr bwMode="auto">
          <a:xfrm>
            <a:off x="4572000" y="2420938"/>
            <a:ext cx="1546225" cy="979487"/>
            <a:chOff x="4150" y="1933"/>
            <a:chExt cx="974" cy="617"/>
          </a:xfrm>
        </p:grpSpPr>
        <p:pic>
          <p:nvPicPr>
            <p:cNvPr id="8208" name="图片 19529" descr="图片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0306" t="55568"/>
            <a:stretch>
              <a:fillRect/>
            </a:stretch>
          </p:blipFill>
          <p:spPr bwMode="auto">
            <a:xfrm>
              <a:off x="4150" y="2115"/>
              <a:ext cx="974" cy="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9" name="图片 19530" descr="图片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5096" t="37079" r="74179" b="30440"/>
            <a:stretch>
              <a:fillRect/>
            </a:stretch>
          </p:blipFill>
          <p:spPr bwMode="auto">
            <a:xfrm>
              <a:off x="4195" y="1933"/>
              <a:ext cx="273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组合 19534"/>
          <p:cNvGrpSpPr>
            <a:grpSpLocks/>
          </p:cNvGrpSpPr>
          <p:nvPr/>
        </p:nvGrpSpPr>
        <p:grpSpPr bwMode="auto">
          <a:xfrm>
            <a:off x="1331913" y="2205038"/>
            <a:ext cx="1511300" cy="1008062"/>
            <a:chOff x="839" y="1389"/>
            <a:chExt cx="952" cy="635"/>
          </a:xfrm>
        </p:grpSpPr>
        <p:pic>
          <p:nvPicPr>
            <p:cNvPr id="8206" name="图片 19532" descr="图片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3830" r="2931"/>
            <a:stretch>
              <a:fillRect/>
            </a:stretch>
          </p:blipFill>
          <p:spPr bwMode="auto">
            <a:xfrm>
              <a:off x="930" y="1571"/>
              <a:ext cx="861" cy="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7" name="图片 19533" descr="图片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5096" t="37079" r="74179" b="30440"/>
            <a:stretch>
              <a:fillRect/>
            </a:stretch>
          </p:blipFill>
          <p:spPr bwMode="auto">
            <a:xfrm>
              <a:off x="839" y="1389"/>
              <a:ext cx="317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205" name="TextBox 1"/>
          <p:cNvSpPr txBox="1">
            <a:spLocks noChangeArrowheads="1"/>
          </p:cNvSpPr>
          <p:nvPr/>
        </p:nvSpPr>
        <p:spPr bwMode="auto">
          <a:xfrm>
            <a:off x="0" y="4581525"/>
            <a:ext cx="681672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9600">
                <a:solidFill>
                  <a:srgbClr val="FF0000"/>
                </a:solidFill>
                <a:ea typeface="楷体" pitchFamily="49" charset="-122"/>
              </a:rPr>
              <a:t>已</a:t>
            </a:r>
            <a:r>
              <a:rPr lang="zh-CN" altLang="en-US" sz="9600">
                <a:ea typeface="楷体" pitchFamily="49" charset="-122"/>
              </a:rPr>
              <a:t>经     </a:t>
            </a:r>
            <a:r>
              <a:rPr lang="zh-CN" altLang="en-US" sz="9600">
                <a:solidFill>
                  <a:srgbClr val="00B050"/>
                </a:solidFill>
                <a:ea typeface="楷体" pitchFamily="49" charset="-122"/>
              </a:rPr>
              <a:t>以</a:t>
            </a:r>
            <a:r>
              <a:rPr lang="zh-CN" altLang="en-US" sz="9600">
                <a:ea typeface="楷体" pitchFamily="49" charset="-122"/>
              </a:rPr>
              <a:t>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20481" descr="u=2516200658,2611991424&amp;fm=27&amp;gp=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0" t="8926" r="3326" b="4025"/>
          <a:stretch>
            <a:fillRect/>
          </a:stretch>
        </p:blipFill>
        <p:spPr bwMode="auto">
          <a:xfrm>
            <a:off x="0" y="-242888"/>
            <a:ext cx="9144000" cy="691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矩形 20482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en-US" sz="9600">
              <a:ea typeface="楷体" pitchFamily="49" charset="-122"/>
            </a:endParaRPr>
          </a:p>
        </p:txBody>
      </p:sp>
      <p:sp>
        <p:nvSpPr>
          <p:cNvPr id="9220" name="矩形 20483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en-US" sz="9600">
              <a:ea typeface="楷体" pitchFamily="49" charset="-122"/>
            </a:endParaRPr>
          </a:p>
        </p:txBody>
      </p:sp>
      <p:sp>
        <p:nvSpPr>
          <p:cNvPr id="9221" name="矩形 20484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en-US" sz="9600">
              <a:ea typeface="楷体" pitchFamily="49" charset="-122"/>
            </a:endParaRPr>
          </a:p>
        </p:txBody>
      </p:sp>
      <p:sp>
        <p:nvSpPr>
          <p:cNvPr id="9222" name="矩形 20485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en-US" sz="9600">
              <a:ea typeface="楷体" pitchFamily="49" charset="-122"/>
            </a:endParaRPr>
          </a:p>
        </p:txBody>
      </p:sp>
      <p:sp>
        <p:nvSpPr>
          <p:cNvPr id="9223" name="矩形 20487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en-US" sz="9600">
              <a:ea typeface="楷体" pitchFamily="49" charset="-122"/>
            </a:endParaRPr>
          </a:p>
        </p:txBody>
      </p:sp>
      <p:grpSp>
        <p:nvGrpSpPr>
          <p:cNvPr id="9224" name="组合 20517"/>
          <p:cNvGrpSpPr>
            <a:grpSpLocks/>
          </p:cNvGrpSpPr>
          <p:nvPr/>
        </p:nvGrpSpPr>
        <p:grpSpPr bwMode="auto">
          <a:xfrm>
            <a:off x="0" y="0"/>
            <a:ext cx="2916238" cy="2478088"/>
            <a:chOff x="0" y="0"/>
            <a:chExt cx="1837" cy="1561"/>
          </a:xfrm>
        </p:grpSpPr>
        <p:pic>
          <p:nvPicPr>
            <p:cNvPr id="9232" name="图片 20518" descr="81abaf1ccc17552707220868?pn=25&amp;o=jpg_6&amp;md5sum=5f492db91cd6be821e4f5e79c176a8cb&amp;sign=906e615e01&amp;png=797470-836072&amp;jpg=5429688-5651864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CFCFC"/>
                </a:clrFrom>
                <a:clrTo>
                  <a:srgbClr val="FCFCFC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7210" r="82161"/>
            <a:stretch>
              <a:fillRect/>
            </a:stretch>
          </p:blipFill>
          <p:spPr bwMode="auto">
            <a:xfrm>
              <a:off x="0" y="0"/>
              <a:ext cx="1156" cy="15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33" name="矩形 20519"/>
            <p:cNvSpPr>
              <a:spLocks noChangeArrowheads="1"/>
            </p:cNvSpPr>
            <p:nvPr/>
          </p:nvSpPr>
          <p:spPr bwMode="auto">
            <a:xfrm>
              <a:off x="1021" y="73"/>
              <a:ext cx="816" cy="499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endParaRPr lang="zh-CN" altLang="en-US" sz="9600">
                <a:ea typeface="楷体" pitchFamily="49" charset="-122"/>
              </a:endParaRPr>
            </a:p>
          </p:txBody>
        </p:sp>
      </p:grpSp>
      <p:sp>
        <p:nvSpPr>
          <p:cNvPr id="9225" name="文本框 20486"/>
          <p:cNvSpPr txBox="1">
            <a:spLocks noChangeArrowheads="1"/>
          </p:cNvSpPr>
          <p:nvPr/>
        </p:nvSpPr>
        <p:spPr bwMode="auto">
          <a:xfrm>
            <a:off x="1668463" y="0"/>
            <a:ext cx="3840162" cy="852488"/>
          </a:xfrm>
          <a:prstGeom prst="rect">
            <a:avLst/>
          </a:prstGeom>
          <a:solidFill>
            <a:srgbClr val="99CCFF"/>
          </a:solidFill>
          <a:ln w="28575">
            <a:solidFill>
              <a:srgbClr val="FF99CC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en-US" altLang="zh-CN" sz="4800">
                <a:solidFill>
                  <a:srgbClr val="FF0000"/>
                </a:solidFill>
                <a:ea typeface="楷体" pitchFamily="49" charset="-122"/>
              </a:rPr>
              <a:t>   </a:t>
            </a:r>
            <a:r>
              <a:rPr lang="zh-CN" altLang="en-US" sz="4800">
                <a:solidFill>
                  <a:srgbClr val="FF0000"/>
                </a:solidFill>
                <a:ea typeface="楷体" pitchFamily="49" charset="-122"/>
              </a:rPr>
              <a:t>选词填空    </a:t>
            </a:r>
          </a:p>
        </p:txBody>
      </p:sp>
      <p:sp>
        <p:nvSpPr>
          <p:cNvPr id="9226" name="文本框 20520"/>
          <p:cNvSpPr txBox="1">
            <a:spLocks noChangeArrowheads="1"/>
          </p:cNvSpPr>
          <p:nvPr/>
        </p:nvSpPr>
        <p:spPr bwMode="auto">
          <a:xfrm>
            <a:off x="0" y="2409825"/>
            <a:ext cx="9144000" cy="4448175"/>
          </a:xfrm>
          <a:prstGeom prst="rect">
            <a:avLst/>
          </a:prstGeom>
          <a:solidFill>
            <a:srgbClr val="FFFFFF"/>
          </a:solidFill>
          <a:ln w="28575">
            <a:solidFill>
              <a:srgbClr val="99CC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          </a:t>
            </a:r>
            <a:r>
              <a:rPr lang="zh-CN" altLang="en-US" sz="4400">
                <a:latin typeface="楷体" pitchFamily="49" charset="-122"/>
                <a:ea typeface="楷体" pitchFamily="49" charset="-122"/>
              </a:rPr>
              <a:t>元元</a:t>
            </a:r>
          </a:p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360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4000">
                <a:latin typeface="楷体" pitchFamily="49" charset="-122"/>
                <a:ea typeface="楷体" pitchFamily="49" charset="-122"/>
              </a:rPr>
              <a:t>闹钟响了，元元没有起床，他多睡了（     ）。因为晚了一分钟，他没有赶上红绿灯，接着也没有赶（     ），便（   ）走到学校，当他到学校时，他（   ）迟到了</a:t>
            </a:r>
            <a:r>
              <a:rPr lang="en-US" altLang="zh-CN" sz="4000">
                <a:latin typeface="楷体" pitchFamily="49" charset="-122"/>
                <a:ea typeface="楷体" pitchFamily="49" charset="-122"/>
              </a:rPr>
              <a:t>20</a:t>
            </a:r>
            <a:r>
              <a:rPr lang="zh-CN" altLang="en-US" sz="4000">
                <a:latin typeface="楷体" pitchFamily="49" charset="-122"/>
                <a:ea typeface="楷体" pitchFamily="49" charset="-122"/>
              </a:rPr>
              <a:t>分钟，他非常（  ）。</a:t>
            </a:r>
          </a:p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en-US" sz="40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522" name="矩形 20521"/>
          <p:cNvSpPr>
            <a:spLocks noChangeArrowheads="1"/>
          </p:cNvSpPr>
          <p:nvPr/>
        </p:nvSpPr>
        <p:spPr bwMode="auto">
          <a:xfrm>
            <a:off x="4787900" y="1628775"/>
            <a:ext cx="1736725" cy="730250"/>
          </a:xfrm>
          <a:prstGeom prst="rect">
            <a:avLst/>
          </a:prstGeom>
          <a:solidFill>
            <a:srgbClr val="99CCFF">
              <a:alpha val="81175"/>
            </a:srgbClr>
          </a:solidFill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4000">
                <a:solidFill>
                  <a:srgbClr val="FF0000"/>
                </a:solidFill>
                <a:ea typeface="楷体" pitchFamily="49" charset="-122"/>
              </a:rPr>
              <a:t>一分钟</a:t>
            </a:r>
          </a:p>
        </p:txBody>
      </p:sp>
      <p:sp>
        <p:nvSpPr>
          <p:cNvPr id="20523" name="矩形 20522"/>
          <p:cNvSpPr>
            <a:spLocks noChangeArrowheads="1"/>
          </p:cNvSpPr>
          <p:nvPr/>
        </p:nvSpPr>
        <p:spPr bwMode="auto">
          <a:xfrm>
            <a:off x="6899275" y="1628775"/>
            <a:ext cx="2244725" cy="730250"/>
          </a:xfrm>
          <a:prstGeom prst="rect">
            <a:avLst/>
          </a:prstGeom>
          <a:solidFill>
            <a:srgbClr val="99CCFF">
              <a:alpha val="81175"/>
            </a:srgbClr>
          </a:solidFill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4000">
                <a:solidFill>
                  <a:srgbClr val="FF0000"/>
                </a:solidFill>
                <a:ea typeface="楷体" pitchFamily="49" charset="-122"/>
              </a:rPr>
              <a:t>公共汽车</a:t>
            </a:r>
          </a:p>
        </p:txBody>
      </p:sp>
      <p:sp>
        <p:nvSpPr>
          <p:cNvPr id="20524" name="矩形 20523"/>
          <p:cNvSpPr>
            <a:spLocks noChangeArrowheads="1"/>
          </p:cNvSpPr>
          <p:nvPr/>
        </p:nvSpPr>
        <p:spPr bwMode="auto">
          <a:xfrm>
            <a:off x="1619250" y="1700213"/>
            <a:ext cx="1228725" cy="730250"/>
          </a:xfrm>
          <a:prstGeom prst="rect">
            <a:avLst/>
          </a:prstGeom>
          <a:solidFill>
            <a:srgbClr val="99CCFF">
              <a:alpha val="81175"/>
            </a:srgbClr>
          </a:solidFill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4000">
                <a:solidFill>
                  <a:srgbClr val="FF0000"/>
                </a:solidFill>
                <a:ea typeface="楷体" pitchFamily="49" charset="-122"/>
              </a:rPr>
              <a:t>决定</a:t>
            </a:r>
          </a:p>
        </p:txBody>
      </p:sp>
      <p:sp>
        <p:nvSpPr>
          <p:cNvPr id="20525" name="矩形 20524"/>
          <p:cNvSpPr>
            <a:spLocks noChangeArrowheads="1"/>
          </p:cNvSpPr>
          <p:nvPr/>
        </p:nvSpPr>
        <p:spPr bwMode="auto">
          <a:xfrm>
            <a:off x="0" y="1700213"/>
            <a:ext cx="1228725" cy="730250"/>
          </a:xfrm>
          <a:prstGeom prst="rect">
            <a:avLst/>
          </a:prstGeom>
          <a:solidFill>
            <a:srgbClr val="99CCFF">
              <a:alpha val="81175"/>
            </a:srgbClr>
          </a:solidFill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4000">
                <a:solidFill>
                  <a:srgbClr val="FF0000"/>
                </a:solidFill>
                <a:ea typeface="楷体" pitchFamily="49" charset="-122"/>
              </a:rPr>
              <a:t>已经</a:t>
            </a:r>
          </a:p>
        </p:txBody>
      </p:sp>
      <p:sp>
        <p:nvSpPr>
          <p:cNvPr id="20526" name="矩形 20525"/>
          <p:cNvSpPr>
            <a:spLocks noChangeArrowheads="1"/>
          </p:cNvSpPr>
          <p:nvPr/>
        </p:nvSpPr>
        <p:spPr bwMode="auto">
          <a:xfrm>
            <a:off x="3203575" y="1700213"/>
            <a:ext cx="1228725" cy="730250"/>
          </a:xfrm>
          <a:prstGeom prst="rect">
            <a:avLst/>
          </a:prstGeom>
          <a:solidFill>
            <a:srgbClr val="99CCFF">
              <a:alpha val="81175"/>
            </a:srgbClr>
          </a:solidFill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4000">
                <a:solidFill>
                  <a:srgbClr val="FF0000"/>
                </a:solidFill>
                <a:ea typeface="楷体" pitchFamily="49" charset="-122"/>
              </a:rPr>
              <a:t>后悔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278 0.07261 L -0.43351 0.2929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52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6500" y="1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9 0.07261 L -0.07014 0.3976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052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98 0.0622 L -0.075 0.4712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052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200" y="20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16 0.0622 L 0.03125 0.5761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052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000" y="25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7.51445E-7 L 0.429 0.5551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052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1400" y="27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2" grpId="0" animBg="1"/>
      <p:bldP spid="20523" grpId="0" animBg="1"/>
      <p:bldP spid="20524" grpId="0" animBg="1"/>
      <p:bldP spid="20525" grpId="0" animBg="1"/>
      <p:bldP spid="205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4122" descr="图片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12"/>
          <a:stretch>
            <a:fillRect/>
          </a:stretch>
        </p:blipFill>
        <p:spPr bwMode="auto">
          <a:xfrm>
            <a:off x="0" y="981075"/>
            <a:ext cx="9144000" cy="587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9" name="图片 4108" descr="u=1893144527,4062950281&amp;fm=200&amp;gp=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897" b="4277"/>
          <a:stretch>
            <a:fillRect/>
          </a:stretch>
        </p:blipFill>
        <p:spPr bwMode="auto">
          <a:xfrm>
            <a:off x="0" y="3573463"/>
            <a:ext cx="2339975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1" name="图片 4110" descr="879-16101010113a0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89" t="20891" r="35663" b="29401"/>
          <a:stretch>
            <a:fillRect/>
          </a:stretch>
        </p:blipFill>
        <p:spPr bwMode="auto">
          <a:xfrm>
            <a:off x="3203575" y="3213100"/>
            <a:ext cx="1881188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3" name="图片 4112" descr="0df3d7ca7bcb0a463babd1106063f6246b60af0a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" b="11740"/>
          <a:stretch>
            <a:fillRect/>
          </a:stretch>
        </p:blipFill>
        <p:spPr bwMode="auto">
          <a:xfrm>
            <a:off x="6659563" y="3213100"/>
            <a:ext cx="2087562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6" name="直接连接符 4115"/>
          <p:cNvSpPr>
            <a:spLocks noChangeShapeType="1"/>
          </p:cNvSpPr>
          <p:nvPr/>
        </p:nvSpPr>
        <p:spPr bwMode="auto">
          <a:xfrm>
            <a:off x="1908175" y="4724400"/>
            <a:ext cx="1223963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en-US" sz="9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楷体" pitchFamily="49" charset="-122"/>
              <a:cs typeface="+mn-cs"/>
            </a:endParaRPr>
          </a:p>
        </p:txBody>
      </p:sp>
      <p:sp>
        <p:nvSpPr>
          <p:cNvPr id="4117" name="直接连接符 4116"/>
          <p:cNvSpPr>
            <a:spLocks noChangeShapeType="1"/>
          </p:cNvSpPr>
          <p:nvPr/>
        </p:nvSpPr>
        <p:spPr bwMode="auto">
          <a:xfrm>
            <a:off x="5219700" y="4795838"/>
            <a:ext cx="1368425" cy="1587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en-US" sz="9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楷体" pitchFamily="49" charset="-122"/>
              <a:cs typeface="+mn-cs"/>
            </a:endParaRPr>
          </a:p>
        </p:txBody>
      </p:sp>
      <p:grpSp>
        <p:nvGrpSpPr>
          <p:cNvPr id="10248" name="组合 4117"/>
          <p:cNvGrpSpPr>
            <a:grpSpLocks/>
          </p:cNvGrpSpPr>
          <p:nvPr/>
        </p:nvGrpSpPr>
        <p:grpSpPr bwMode="auto">
          <a:xfrm>
            <a:off x="250825" y="0"/>
            <a:ext cx="2916238" cy="2478088"/>
            <a:chOff x="0" y="0"/>
            <a:chExt cx="1837" cy="1561"/>
          </a:xfrm>
        </p:grpSpPr>
        <p:pic>
          <p:nvPicPr>
            <p:cNvPr id="10250" name="图片 4118" descr="81abaf1ccc17552707220868?pn=25&amp;o=jpg_6&amp;md5sum=5f492db91cd6be821e4f5e79c176a8cb&amp;sign=906e615e01&amp;png=797470-836072&amp;jpg=5429688-5651864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CFCFC"/>
                </a:clrFrom>
                <a:clrTo>
                  <a:srgbClr val="FCFCFC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7210" r="82161"/>
            <a:stretch>
              <a:fillRect/>
            </a:stretch>
          </p:blipFill>
          <p:spPr bwMode="auto">
            <a:xfrm>
              <a:off x="0" y="0"/>
              <a:ext cx="1156" cy="15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1" name="矩形 4119"/>
            <p:cNvSpPr>
              <a:spLocks noChangeArrowheads="1"/>
            </p:cNvSpPr>
            <p:nvPr/>
          </p:nvSpPr>
          <p:spPr bwMode="auto">
            <a:xfrm>
              <a:off x="1021" y="73"/>
              <a:ext cx="816" cy="499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  <a:defRPr/>
              </a:pPr>
              <a:endPara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endParaRPr>
            </a:p>
          </p:txBody>
        </p:sp>
      </p:grpSp>
      <p:sp>
        <p:nvSpPr>
          <p:cNvPr id="10249" name="文本框 4121"/>
          <p:cNvSpPr txBox="1">
            <a:spLocks noChangeArrowheads="1"/>
          </p:cNvSpPr>
          <p:nvPr/>
        </p:nvSpPr>
        <p:spPr bwMode="auto">
          <a:xfrm>
            <a:off x="0" y="1628775"/>
            <a:ext cx="9144000" cy="1349375"/>
          </a:xfrm>
          <a:prstGeom prst="rect">
            <a:avLst/>
          </a:prstGeom>
          <a:solidFill>
            <a:srgbClr val="CCFFCC">
              <a:alpha val="52156"/>
            </a:srgbClr>
          </a:solidFill>
          <a:ln w="38100">
            <a:solidFill>
              <a:srgbClr val="C0C0C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     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楷体" pitchFamily="49" charset="-122"/>
                <a:cs typeface="+mn-cs"/>
              </a:rPr>
              <a:t>这天早上元元的心情经历了怎样的变化？</a:t>
            </a:r>
          </a:p>
        </p:txBody>
      </p:sp>
    </p:spTree>
    <p:extLst>
      <p:ext uri="{BB962C8B-B14F-4D97-AF65-F5344CB8AC3E}">
        <p14:creationId xmlns:p14="http://schemas.microsoft.com/office/powerpoint/2010/main" val="2572866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6" grpId="0" animBg="1"/>
      <p:bldP spid="4117" grpId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854</Words>
  <Application>Microsoft Office PowerPoint</Application>
  <PresentationFormat>全屏显示(4:3)</PresentationFormat>
  <Paragraphs>136</Paragraphs>
  <Slides>25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黑体</vt:lpstr>
      <vt:lpstr>楷体</vt:lpstr>
      <vt:lpstr>楷体_GB2312</vt:lpstr>
      <vt:lpstr>宋体</vt:lpstr>
      <vt:lpstr>Arial</vt:lpstr>
      <vt:lpstr>Times New Roman</vt:lpstr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作业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</dc:creator>
  <cp:lastModifiedBy>R</cp:lastModifiedBy>
  <cp:revision>25</cp:revision>
  <dcterms:created xsi:type="dcterms:W3CDTF">2017-12-23T10:48:14Z</dcterms:created>
  <dcterms:modified xsi:type="dcterms:W3CDTF">2018-05-17T07:45:52Z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