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3"/>
    <p:sldMasterId id="2147483673" r:id="rId4"/>
  </p:sldMasterIdLst>
  <p:sldIdLst>
    <p:sldId id="289" r:id="rId5"/>
    <p:sldId id="290" r:id="rId6"/>
    <p:sldId id="291" r:id="rId7"/>
    <p:sldId id="292" r:id="rId8"/>
    <p:sldId id="257" r:id="rId9"/>
    <p:sldId id="277" r:id="rId10"/>
    <p:sldId id="259" r:id="rId11"/>
    <p:sldId id="276" r:id="rId12"/>
    <p:sldId id="275" r:id="rId13"/>
    <p:sldId id="260" r:id="rId14"/>
    <p:sldId id="258" r:id="rId15"/>
    <p:sldId id="262" r:id="rId16"/>
    <p:sldId id="263" r:id="rId17"/>
    <p:sldId id="264" r:id="rId18"/>
    <p:sldId id="265" r:id="rId19"/>
    <p:sldId id="278" r:id="rId20"/>
    <p:sldId id="266" r:id="rId21"/>
    <p:sldId id="267" r:id="rId22"/>
    <p:sldId id="268" r:id="rId23"/>
    <p:sldId id="270" r:id="rId24"/>
    <p:sldId id="271" r:id="rId25"/>
    <p:sldId id="286" r:id="rId26"/>
    <p:sldId id="272" r:id="rId27"/>
    <p:sldId id="279" r:id="rId28"/>
    <p:sldId id="297" r:id="rId29"/>
    <p:sldId id="308" r:id="rId30"/>
    <p:sldId id="280" r:id="rId31"/>
    <p:sldId id="287" r:id="rId32"/>
    <p:sldId id="298" r:id="rId33"/>
    <p:sldId id="302" r:id="rId34"/>
    <p:sldId id="303" r:id="rId35"/>
    <p:sldId id="304" r:id="rId36"/>
    <p:sldId id="305" r:id="rId37"/>
    <p:sldId id="306" r:id="rId38"/>
    <p:sldId id="307" r:id="rId39"/>
    <p:sldId id="299" r:id="rId40"/>
    <p:sldId id="300" r:id="rId41"/>
    <p:sldId id="301" r:id="rId42"/>
    <p:sldId id="288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0A3B1-03AA-4E8E-BF7D-93D0A1BE69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4E9FA-1B74-4E39-9FD1-F7BB316BF2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E1A09-3D4A-4A1E-8AFD-E1CC0D80933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D30CD-0FD6-4132-9076-4B6B6F90EF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C0962-BAC6-46D0-8062-68A90B5C37F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9BF0D-43E7-40FE-BE95-B7CD871819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118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04239" y="1828800"/>
            <a:ext cx="3777762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F9739-99DE-44D5-BA88-5E8B2AEC9BB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slow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6E64E8-27C4-422A-AD0F-8B5C6E8F34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1983DD-223E-46E0-9D39-9BD685B461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0994D83-CC7D-4985-AE60-D932BD5134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D09BFAE-BB3A-442C-B6E5-4A38C27FA21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041866-1219-4490-87FC-F30904A6A4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DE0DC2-2DFE-4DE1-98C3-B26907A70B2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84FCCE-2A97-4EDD-AB44-39E079AA8C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5D257-CD32-4AA5-9203-A505D51213F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57C34-F708-4746-B39E-CC2DE018E7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9B5C304-BF2F-4CD4-A1A4-F692BAD49F8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A334B60-AEB1-43E1-B0D1-4E24476CBE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474DE0-7EDF-4606-B420-BC36E8580D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6B6969F-A356-485E-8A99-4C37A27904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34D8B2-CE4A-439A-9680-7905E32AD6F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E856EC-4FDA-450B-AF9E-FF61E6A0AC4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1788"/>
            <a:ext cx="4040188" cy="45291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88" y="1601788"/>
            <a:ext cx="4040187" cy="45291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30D060-02F4-4A96-B7E5-491BF810289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0643437-65FC-4957-AFA8-44C0750063E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06FCD9-7F20-40DE-93E4-3FF11DE1CA4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197390F-5A46-48D9-A613-33EECE16E4A5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B18F7-C2BE-452B-BFB6-D39B5FE91AA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2BF15-ACBB-43DE-A3D4-82A778FC17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4A1645-6928-46C1-BD27-2064E0DB28A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C0DA1D-7FC1-4589-8D86-A146B0BF2B5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913DBA5-BDCB-4D50-8D43-D941C7EA6874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2575" y="273050"/>
            <a:ext cx="2057400" cy="5857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3050"/>
            <a:ext cx="6022975" cy="5857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457E5B-EB8E-4624-9EC2-FE9A05F9A02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19848-CA3B-471A-9371-E4FFAAB059C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63D60-0288-40BC-B5EB-56AD0B5324F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5C524-A1D7-488A-BE80-059E66CAF3E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43A73-BAD8-4C43-94FB-54B4D703CF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2A165-78A7-4C77-937F-DC364D88ACB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9EE8-8EF5-41C8-A57B-C818D6D58B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BA6C2-8B2E-4A43-AD2F-DF8D088D546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F59EF-F289-46FA-83ED-1DE76C94A7A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C7105-0F07-4B45-A830-DB1B48309DB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8FD76-2956-4BAF-83F4-A9F34A4BC5D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A6BE8-B499-4ED4-85B4-D0A00C136BD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CA6C0-6679-46FC-859D-0A5847E8D2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AAD52E1-40AD-4C6A-987D-8603A735AB3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D08CE3-10ED-4019-8FE5-50782A17ED6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8402AA-849E-4EEF-80FC-11491433155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3050"/>
            <a:ext cx="8232775" cy="1144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1788"/>
            <a:ext cx="8232775" cy="4529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  <a:p>
            <a:pPr lvl="4"/>
            <a:r>
              <a:rPr lang="zh-CN" altLang="zh-CN" smtClean="0"/>
              <a:t>第六级</a:t>
            </a:r>
            <a:endParaRPr lang="zh-CN" altLang="zh-CN" smtClean="0"/>
          </a:p>
          <a:p>
            <a:pPr lvl="4"/>
            <a:r>
              <a:rPr lang="zh-CN" altLang="zh-CN" smtClean="0"/>
              <a:t>第七级</a:t>
            </a:r>
            <a:endParaRPr lang="zh-CN" altLang="zh-CN" smtClean="0"/>
          </a:p>
          <a:p>
            <a:pPr lvl="4"/>
            <a:r>
              <a:rPr lang="zh-CN" altLang="zh-CN" smtClean="0"/>
              <a:t>第八级</a:t>
            </a:r>
            <a:endParaRPr lang="zh-CN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63550" y="6245225"/>
            <a:ext cx="21653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hangingPunct="0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70238" y="6245225"/>
            <a:ext cx="2938462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hangingPunct="0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0038" y="6245225"/>
            <a:ext cx="2022475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hangingPunct="0"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95E971-CD91-4698-AEFD-0F8804C59219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buSzPct val="100000"/>
        <a:buFont typeface="宋体" charset="-122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Pct val="100000"/>
        <a:buFont typeface="宋体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Pct val="100000"/>
        <a:buFont typeface="宋体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Pct val="100000"/>
        <a:buFont typeface="宋体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Pct val="100000"/>
        <a:buFont typeface="宋体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 hangingPunct="0">
        <a:spcBef>
          <a:spcPct val="0"/>
        </a:spcBef>
        <a:spcAft>
          <a:spcPct val="0"/>
        </a:spcAft>
        <a:buSzPct val="100000"/>
        <a:buFont typeface="宋体" pitchFamily="2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 hangingPunct="0">
        <a:spcBef>
          <a:spcPct val="0"/>
        </a:spcBef>
        <a:spcAft>
          <a:spcPct val="0"/>
        </a:spcAft>
        <a:buSzPct val="100000"/>
        <a:buFont typeface="宋体" pitchFamily="2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 hangingPunct="0">
        <a:spcBef>
          <a:spcPct val="0"/>
        </a:spcBef>
        <a:spcAft>
          <a:spcPct val="0"/>
        </a:spcAft>
        <a:buSzPct val="100000"/>
        <a:buFont typeface="宋体" pitchFamily="2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 hangingPunct="0">
        <a:spcBef>
          <a:spcPct val="0"/>
        </a:spcBef>
        <a:spcAft>
          <a:spcPct val="0"/>
        </a:spcAft>
        <a:buSzPct val="100000"/>
        <a:buFont typeface="宋体" pitchFamily="2" charset="-122"/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宋体" charset="-122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宋体" charset="-122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宋体" charset="-122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宋体" charset="-12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宋体" charset="-122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wmf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1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4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5.wav"/><Relationship Id="rId4" Type="http://schemas.openxmlformats.org/officeDocument/2006/relationships/audio" Target="../media/audio4.wav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6.wav"/><Relationship Id="rId4" Type="http://schemas.openxmlformats.org/officeDocument/2006/relationships/audio" Target="../media/audio4.wav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4.wav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7.wav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jpeg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6.wav"/><Relationship Id="rId2" Type="http://schemas.openxmlformats.org/officeDocument/2006/relationships/image" Target="../media/image26.jpeg"/><Relationship Id="rId1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mf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eaLnBrk="1" hangingPunct="1"/>
            <a:endParaRPr lang="zh-CN" altLang="zh-CN" sz="4400" smtClean="0"/>
          </a:p>
        </p:txBody>
      </p:sp>
      <p:sp>
        <p:nvSpPr>
          <p:cNvPr id="3789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zh-CN" sz="3200" smtClean="0"/>
          </a:p>
        </p:txBody>
      </p:sp>
      <p:pic>
        <p:nvPicPr>
          <p:cNvPr id="37891" name="Picture 4" descr="res07_attpic_brie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269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2" name="Text Box 5"/>
          <p:cNvSpPr txBox="1">
            <a:spLocks noChangeArrowheads="1"/>
          </p:cNvSpPr>
          <p:nvPr/>
        </p:nvSpPr>
        <p:spPr bwMode="auto">
          <a:xfrm>
            <a:off x="2627313" y="908050"/>
            <a:ext cx="4321175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000000"/>
                </a:solidFill>
                <a:ea typeface="楷体"/>
                <a:cs typeface="楷体"/>
              </a:rPr>
              <a:t>我上学了</a:t>
            </a:r>
            <a:endParaRPr lang="zh-CN" altLang="en-US" sz="6600" b="1">
              <a:solidFill>
                <a:srgbClr val="000000"/>
              </a:solidFill>
              <a:ea typeface="楷体"/>
              <a:cs typeface="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 descr="p_large_14Ea_267900008b9b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美术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pic>
        <p:nvPicPr>
          <p:cNvPr id="47107" name="Picture 6" descr="打开盒盖儿的彩笔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481138"/>
            <a:ext cx="4479925" cy="50911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 descr="p_large_6oPZ_7f0400000f902d0b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b="1" smtClean="0">
                <a:solidFill>
                  <a:srgbClr val="FF0000"/>
                </a:solidFill>
              </a:rPr>
              <a:t>语文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pic>
        <p:nvPicPr>
          <p:cNvPr id="48131" name="Picture 9" descr="汉字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4635500" cy="3994150"/>
          </a:xfrm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643563" y="1928813"/>
            <a:ext cx="3468687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读书、讲故事 、听故事、猜谜语</a:t>
            </a:r>
            <a:endParaRPr lang="en-US" altLang="zh-CN" sz="32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背古诗、说儿歌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Calibri" pitchFamily="34" charset="0"/>
              </a:rPr>
              <a:t>写汉字</a:t>
            </a:r>
            <a:endParaRPr lang="zh-CN" altLang="en-US" sz="32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 descr="p_large_brEM_2422000066bd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-26988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TextBox 2"/>
          <p:cNvSpPr txBox="1">
            <a:spLocks noChangeArrowheads="1"/>
          </p:cNvSpPr>
          <p:nvPr/>
        </p:nvSpPr>
        <p:spPr bwMode="auto">
          <a:xfrm>
            <a:off x="219075" y="396875"/>
            <a:ext cx="870585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小朋友们，轻轻地翻看我们的语文书，看看语文书上都有些什么？</a:t>
            </a:r>
            <a:endParaRPr lang="zh-CN" altLang="en-US" sz="36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11638" y="1993900"/>
            <a:ext cx="3786187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儿歌</a:t>
            </a:r>
            <a:endParaRPr lang="en-US" altLang="zh-CN" sz="40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好看的图片</a:t>
            </a:r>
            <a:endParaRPr lang="en-US" altLang="zh-CN" sz="40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拼音</a:t>
            </a:r>
            <a:endParaRPr lang="en-US" altLang="zh-CN" sz="40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古诗</a:t>
            </a:r>
            <a:endParaRPr lang="en-US" altLang="zh-CN" sz="400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>
                <a:latin typeface="黑体" pitchFamily="2" charset="-122"/>
                <a:ea typeface="黑体" pitchFamily="2" charset="-122"/>
              </a:rPr>
              <a:t>好听的故事</a:t>
            </a:r>
            <a:r>
              <a:rPr lang="en-US" altLang="zh-CN" sz="4000">
                <a:latin typeface="黑体" pitchFamily="2" charset="-122"/>
                <a:ea typeface="黑体" pitchFamily="2" charset="-122"/>
              </a:rPr>
              <a:t>   </a:t>
            </a:r>
            <a:endParaRPr lang="zh-CN" altLang="en-US" sz="40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94125" y="5561013"/>
            <a:ext cx="49688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你喜欢语文书吗？</a:t>
            </a:r>
            <a:endParaRPr lang="en-US" altLang="zh-CN" sz="360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360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为什么？</a:t>
            </a:r>
            <a:endParaRPr lang="zh-CN" altLang="en-US" sz="360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9157" name="图片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55825"/>
            <a:ext cx="350520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 descr="p_large_brEM_2422000066bd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1.jpg"/>
          <p:cNvPicPr>
            <a:picLocks noChangeAspect="1"/>
          </p:cNvPicPr>
          <p:nvPr/>
        </p:nvPicPr>
        <p:blipFill>
          <a:blip r:embed="rId2"/>
          <a:srcRect l="2777" r="5556" b="2083"/>
          <a:stretch>
            <a:fillRect/>
          </a:stretch>
        </p:blipFill>
        <p:spPr bwMode="auto">
          <a:xfrm>
            <a:off x="0" y="3500438"/>
            <a:ext cx="4714875" cy="671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59338" y="981075"/>
            <a:ext cx="3025775" cy="4770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Calibri" pitchFamily="34" charset="0"/>
              </a:rPr>
              <a:t>目录</a:t>
            </a:r>
            <a:endParaRPr lang="en-US" altLang="zh-CN" sz="4800" b="1">
              <a:solidFill>
                <a:srgbClr val="FF0000"/>
              </a:solidFill>
              <a:latin typeface="Calibri" pitchFamily="34" charset="0"/>
            </a:endParaRPr>
          </a:p>
          <a:p>
            <a:endParaRPr lang="en-US" altLang="zh-CN" sz="3200" b="1">
              <a:solidFill>
                <a:srgbClr val="000099"/>
              </a:solidFill>
              <a:latin typeface="Calibri" pitchFamily="34" charset="0"/>
            </a:endParaRPr>
          </a:p>
          <a:p>
            <a:r>
              <a:rPr lang="en-US" altLang="zh-CN" sz="3200" b="1">
                <a:solidFill>
                  <a:srgbClr val="000099"/>
                </a:solidFill>
                <a:latin typeface="Calibri" pitchFamily="34" charset="0"/>
              </a:rPr>
              <a:t>       </a:t>
            </a:r>
            <a:r>
              <a:rPr lang="zh-CN" altLang="en-US" sz="3200" b="1">
                <a:solidFill>
                  <a:srgbClr val="000099"/>
                </a:solidFill>
                <a:latin typeface="Calibri" pitchFamily="34" charset="0"/>
              </a:rPr>
              <a:t>目录就是我们学习这本书的一张地图，告诉我们这本书都有哪些内容，每一课在第几页。</a:t>
            </a:r>
            <a:endParaRPr lang="zh-CN" altLang="en-US" sz="3200" b="1">
              <a:solidFill>
                <a:srgbClr val="0000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sndAc>
      <p:stSnd>
        <p:snd r:embed="rId3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1 -0.18773 L -0.00191 -0.52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 descr="p_large_brEM_2422000066bd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目录二.jpg"/>
          <p:cNvPicPr>
            <a:picLocks noChangeAspect="1"/>
          </p:cNvPicPr>
          <p:nvPr/>
        </p:nvPicPr>
        <p:blipFill>
          <a:blip r:embed="rId2"/>
          <a:srcRect l="2777" t="3125" r="4166"/>
          <a:stretch>
            <a:fillRect/>
          </a:stretch>
        </p:blipFill>
        <p:spPr bwMode="auto">
          <a:xfrm>
            <a:off x="0" y="0"/>
            <a:ext cx="4786313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目录4.jpg"/>
          <p:cNvPicPr>
            <a:picLocks noChangeAspect="1"/>
          </p:cNvPicPr>
          <p:nvPr/>
        </p:nvPicPr>
        <p:blipFill>
          <a:blip r:embed="rId3"/>
          <a:srcRect l="5556" t="3125" r="6944" b="4166"/>
          <a:stretch>
            <a:fillRect/>
          </a:stretch>
        </p:blipFill>
        <p:spPr bwMode="auto">
          <a:xfrm>
            <a:off x="4643438" y="0"/>
            <a:ext cx="4500562" cy="635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619250" y="5229225"/>
            <a:ext cx="57150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课本每一页左下角和右下角的数字就是页码。</a:t>
            </a:r>
            <a:endParaRPr lang="zh-CN" altLang="en-US" sz="36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  <p:sndAc>
      <p:stSnd>
        <p:snd r:embed="rId4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 descr="p_large_brEM_2422000066bd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标题 2"/>
          <p:cNvSpPr>
            <a:spLocks noGrp="1"/>
          </p:cNvSpPr>
          <p:nvPr>
            <p:ph type="title"/>
          </p:nvPr>
        </p:nvSpPr>
        <p:spPr>
          <a:xfrm>
            <a:off x="444500" y="173038"/>
            <a:ext cx="8699500" cy="796925"/>
          </a:xfrm>
        </p:spPr>
        <p:txBody>
          <a:bodyPr/>
          <a:lstStyle/>
          <a:p>
            <a:pPr algn="l" eaLnBrk="1" hangingPunct="1"/>
            <a:r>
              <a:rPr lang="zh-CN" altLang="en-US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考一考：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试着找到识字第</a:t>
            </a:r>
            <a:r>
              <a:rPr lang="en-US" altLang="zh-CN" smtClean="0"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mtClean="0">
                <a:latin typeface="黑体" pitchFamily="2" charset="-122"/>
                <a:ea typeface="黑体" pitchFamily="2" charset="-122"/>
              </a:rPr>
              <a:t>课</a:t>
            </a:r>
            <a:endParaRPr lang="zh-CN" altLang="en-US" smtClean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" name="内容占位符 5" descr="目录1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4111" r="9589" b="43903"/>
          <a:stretch>
            <a:fillRect/>
          </a:stretch>
        </p:blipFill>
        <p:spPr>
          <a:xfrm>
            <a:off x="0" y="1143000"/>
            <a:ext cx="4800600" cy="5715000"/>
          </a:xfrm>
        </p:spPr>
      </p:pic>
      <p:pic>
        <p:nvPicPr>
          <p:cNvPr id="9" name="内容占位符 8" descr="1472269297673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19663" y="1143000"/>
            <a:ext cx="4249737" cy="5778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图片 1" descr="p_large_6oPZ_7f0400000f902d0b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标题 6"/>
          <p:cNvSpPr>
            <a:spLocks noGrp="1"/>
          </p:cNvSpPr>
          <p:nvPr>
            <p:ph type="title"/>
          </p:nvPr>
        </p:nvSpPr>
        <p:spPr>
          <a:xfrm>
            <a:off x="457200" y="19843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第二课时</a:t>
            </a:r>
            <a:endParaRPr lang="zh-CN" altLang="en-US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250825" y="1541463"/>
            <a:ext cx="8785225" cy="4276725"/>
          </a:xfrm>
        </p:spPr>
        <p:txBody>
          <a:bodyPr rtlCol="0">
            <a:noAutofit/>
          </a:bodyPr>
          <a:lstStyle/>
          <a:p>
            <a:pPr marL="0" indent="0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打开课本第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页，看第一幅图回答问题：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dirty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这是什么地方？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画面上有什么人？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他们在做什么？</a:t>
            </a:r>
            <a:endParaRPr lang="zh-CN" altLang="en-US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1" descr="p_large_9f4w_241e00000fb3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4" name="图片 2" descr="147226949751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1643063" y="428625"/>
            <a:ext cx="1560512" cy="6127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天安门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4143375" y="214313"/>
            <a:ext cx="1428750" cy="827087"/>
          </a:xfrm>
          <a:prstGeom prst="wedgeEllipseCallout">
            <a:avLst>
              <a:gd name="adj1" fmla="val -49865"/>
              <a:gd name="adj2" fmla="val -9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五星红旗</a:t>
            </a:r>
            <a:endParaRPr lang="zh-CN" altLang="en-US" sz="24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86438" y="1071563"/>
            <a:ext cx="17145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5732463" y="428625"/>
            <a:ext cx="2727325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我是中国人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图片 1" descr="p_large_9f4w_241e00000fb3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4722694975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29720" cy="685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矩形标注 6"/>
          <p:cNvSpPr/>
          <p:nvPr/>
        </p:nvSpPr>
        <p:spPr>
          <a:xfrm>
            <a:off x="2670175" y="981075"/>
            <a:ext cx="4062413" cy="1214438"/>
          </a:xfrm>
          <a:prstGeom prst="wedgeRectCallout">
            <a:avLst>
              <a:gd name="adj1" fmla="val 18914"/>
              <a:gd name="adj2" fmla="val 886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我们国家有</a:t>
            </a:r>
            <a:r>
              <a:rPr lang="en-US" altLang="zh-CN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56</a:t>
            </a:r>
            <a:r>
              <a:rPr lang="zh-CN" altLang="en-US" sz="28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个民族，各民族一家亲，我们都是中国人</a:t>
            </a:r>
            <a:endParaRPr lang="zh-CN" altLang="en-US" sz="28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图片 1" descr="p_large_9f4w_241e00000fb32d0e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图片 2" descr="8dcc775a6f97d3e08af36c45cac4fb66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pPr algn="l" eaLnBrk="1"/>
            <a:r>
              <a:rPr lang="zh-CN" altLang="zh-CN" b="1" i="1" smtClean="0"/>
              <a:t>校门口</a:t>
            </a:r>
            <a:endParaRPr lang="zh-CN" altLang="zh-CN" smtClean="0"/>
          </a:p>
        </p:txBody>
      </p:sp>
      <p:pic>
        <p:nvPicPr>
          <p:cNvPr id="38914" name="Picture 3" descr="6431061131472482748109.pn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图片 1" descr="p_large_E35Q_267300001109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6" name="图片 2" descr="709fb19c18bb8bdb484f9f6541de10b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14313"/>
            <a:ext cx="7215188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Box 3"/>
          <p:cNvSpPr txBox="1">
            <a:spLocks noChangeArrowheads="1"/>
          </p:cNvSpPr>
          <p:nvPr/>
        </p:nvSpPr>
        <p:spPr bwMode="auto">
          <a:xfrm>
            <a:off x="7858125" y="2143125"/>
            <a:ext cx="10048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苗族</a:t>
            </a:r>
            <a:endParaRPr lang="zh-CN" altLang="en-US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图片 1" descr="p_large_E35Q_267300001109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106363"/>
            <a:ext cx="9144000" cy="664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图片 2" descr="53ddd31acb474f8af84c713e65ae1db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80975"/>
            <a:ext cx="8667750" cy="649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标题 2"/>
          <p:cNvSpPr>
            <a:spLocks noGrp="1"/>
          </p:cNvSpPr>
          <p:nvPr>
            <p:ph type="title"/>
          </p:nvPr>
        </p:nvSpPr>
        <p:spPr>
          <a:xfrm>
            <a:off x="38100" y="385763"/>
            <a:ext cx="3825875" cy="1143000"/>
          </a:xfrm>
        </p:spPr>
        <p:txBody>
          <a:bodyPr/>
          <a:lstStyle/>
          <a:p>
            <a:pPr algn="l" eaLnBrk="1" hangingPunct="1"/>
            <a:r>
              <a:rPr lang="zh-CN" altLang="en-US" sz="600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我会说：</a:t>
            </a:r>
            <a:endParaRPr lang="zh-CN" altLang="en-US" sz="600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9394" name="内容占位符 3"/>
          <p:cNvSpPr>
            <a:spLocks noGrp="1"/>
          </p:cNvSpPr>
          <p:nvPr>
            <p:ph idx="1"/>
          </p:nvPr>
        </p:nvSpPr>
        <p:spPr>
          <a:xfrm>
            <a:off x="0" y="2354263"/>
            <a:ext cx="7704138" cy="4500562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4400" b="1" smtClean="0"/>
              <a:t>我是</a:t>
            </a:r>
            <a:r>
              <a:rPr lang="zh-CN" altLang="en-US" sz="4400" b="1" u="sng" smtClean="0"/>
              <a:t>              </a:t>
            </a:r>
            <a:r>
              <a:rPr lang="zh-CN" altLang="en-US" sz="4400" b="1" smtClean="0"/>
              <a:t>。</a:t>
            </a:r>
            <a:endParaRPr lang="en-US" altLang="zh-CN" sz="4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4400" b="1" smtClean="0"/>
              <a:t>我的国家 是</a:t>
            </a:r>
            <a:r>
              <a:rPr lang="zh-CN" altLang="en-US" sz="4400" b="1" u="sng" smtClean="0"/>
              <a:t>                </a:t>
            </a:r>
            <a:r>
              <a:rPr lang="zh-CN" altLang="en-US" sz="4400" b="1" smtClean="0"/>
              <a:t>。 </a:t>
            </a:r>
            <a:endParaRPr lang="en-US" altLang="zh-CN" sz="4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4400" b="1" smtClean="0"/>
              <a:t>我国有</a:t>
            </a:r>
            <a:r>
              <a:rPr lang="zh-CN" altLang="en-US" sz="4400" b="1" u="sng" smtClean="0"/>
              <a:t>              </a:t>
            </a:r>
            <a:r>
              <a:rPr lang="zh-CN" altLang="en-US" sz="4400" b="1" smtClean="0"/>
              <a:t>民族。</a:t>
            </a:r>
            <a:endParaRPr lang="en-US" altLang="zh-CN" sz="4400" b="1" smtClean="0"/>
          </a:p>
          <a:p>
            <a:pPr eaLnBrk="1" hangingPunct="1">
              <a:lnSpc>
                <a:spcPct val="150000"/>
              </a:lnSpc>
            </a:pPr>
            <a:r>
              <a:rPr lang="zh-CN" altLang="en-US" sz="4400" b="1" smtClean="0"/>
              <a:t>我国的国旗是</a:t>
            </a:r>
            <a:r>
              <a:rPr lang="zh-CN" altLang="en-US" sz="4400" b="1" u="sng" smtClean="0"/>
              <a:t>                       </a:t>
            </a:r>
            <a:r>
              <a:rPr lang="zh-CN" altLang="en-US" sz="4400" b="1" smtClean="0"/>
              <a:t>。</a:t>
            </a:r>
            <a:endParaRPr lang="zh-CN" altLang="en-US" sz="4400" b="1" smtClean="0"/>
          </a:p>
        </p:txBody>
      </p:sp>
      <p:pic>
        <p:nvPicPr>
          <p:cNvPr id="59395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63938" y="26988"/>
            <a:ext cx="5424487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76375" y="2492375"/>
            <a:ext cx="223202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中国人</a:t>
            </a:r>
            <a:endParaRPr lang="zh-CN" altLang="en-US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589338" y="3649663"/>
            <a:ext cx="1630362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</a:t>
            </a:r>
            <a:endParaRPr lang="zh-CN" altLang="en-US" sz="4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11413" y="4721225"/>
            <a:ext cx="752475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56</a:t>
            </a:r>
            <a:endParaRPr lang="zh-CN" altLang="en-US" sz="4400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840163" y="5805488"/>
            <a:ext cx="2736850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五星红旗</a:t>
            </a:r>
            <a:endParaRPr lang="zh-CN" altLang="en-US" sz="4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图片 1" descr="p_large_E35Q_267300001109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图片 2" descr="1472273459269.jpg"/>
          <p:cNvPicPr>
            <a:picLocks noChangeAspect="1"/>
          </p:cNvPicPr>
          <p:nvPr/>
        </p:nvPicPr>
        <p:blipFill>
          <a:blip r:embed="rId2">
            <a:lum contrast="30000"/>
          </a:blip>
          <a:srcRect t="648" b="10101"/>
          <a:stretch>
            <a:fillRect/>
          </a:stretch>
        </p:blipFill>
        <p:spPr bwMode="auto">
          <a:xfrm>
            <a:off x="1325563" y="0"/>
            <a:ext cx="7843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Box 5"/>
          <p:cNvSpPr txBox="1">
            <a:spLocks noChangeArrowheads="1"/>
          </p:cNvSpPr>
          <p:nvPr/>
        </p:nvSpPr>
        <p:spPr bwMode="auto">
          <a:xfrm>
            <a:off x="77788" y="1052513"/>
            <a:ext cx="1016000" cy="3529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读 一 读</a:t>
            </a:r>
            <a:endParaRPr lang="zh-CN" altLang="en-US" sz="54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6" descr="p_large_E35Q_267300001109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0375" y="1773238"/>
            <a:ext cx="2311400" cy="2800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读了儿歌，你学到了</a:t>
            </a:r>
            <a:endParaRPr lang="en-US" altLang="zh-CN" sz="440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40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什么？</a:t>
            </a:r>
            <a:endParaRPr lang="zh-CN" altLang="en-US" sz="440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1443" name="图片 7" descr="1472273459269.jpg"/>
          <p:cNvPicPr>
            <a:picLocks noChangeAspect="1"/>
          </p:cNvPicPr>
          <p:nvPr/>
        </p:nvPicPr>
        <p:blipFill>
          <a:blip r:embed="rId2">
            <a:lum contrast="30000"/>
          </a:blip>
          <a:srcRect t="648" b="10101"/>
          <a:stretch>
            <a:fillRect/>
          </a:stretch>
        </p:blipFill>
        <p:spPr bwMode="auto">
          <a:xfrm>
            <a:off x="2555875" y="0"/>
            <a:ext cx="660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4" name="矩形 9"/>
          <p:cNvSpPr>
            <a:spLocks noChangeArrowheads="1"/>
          </p:cNvSpPr>
          <p:nvPr/>
        </p:nvSpPr>
        <p:spPr bwMode="auto">
          <a:xfrm>
            <a:off x="460375" y="357188"/>
            <a:ext cx="1878013" cy="76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说一说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62467" name="Picture 4" descr="b7813ac892b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Text Box 5"/>
          <p:cNvSpPr txBox="1">
            <a:spLocks noChangeArrowheads="1"/>
          </p:cNvSpPr>
          <p:nvPr/>
        </p:nvSpPr>
        <p:spPr bwMode="auto">
          <a:xfrm>
            <a:off x="3159125" y="12700"/>
            <a:ext cx="5845175" cy="6246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上学歌</a:t>
            </a:r>
            <a:endParaRPr lang="zh-CN" altLang="en-US" sz="4000" b="1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endParaRPr lang="zh-CN" altLang="en-US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太阳当空照，</a:t>
            </a:r>
            <a:endParaRPr lang="en-US" altLang="zh-CN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花儿对我笑。</a:t>
            </a:r>
            <a:endParaRPr lang="zh-CN" altLang="en-US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小鸟说：</a:t>
            </a:r>
            <a:r>
              <a:rPr lang="zh-CN" altLang="en-US" sz="4000" b="1">
                <a:latin typeface="楷体"/>
                <a:ea typeface="楷体"/>
                <a:cs typeface="楷体"/>
              </a:rPr>
              <a:t>“</a:t>
            </a:r>
            <a:r>
              <a:rPr lang="zh-CN" altLang="en-US" sz="4000" b="1">
                <a:ea typeface="楷体"/>
                <a:cs typeface="楷体"/>
              </a:rPr>
              <a:t>早，早，早，</a:t>
            </a:r>
            <a:endParaRPr lang="en-US" altLang="zh-CN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你为什么背上小书包？</a:t>
            </a:r>
            <a:r>
              <a:rPr lang="zh-CN" altLang="en-US" sz="4000" b="1">
                <a:latin typeface="楷体"/>
                <a:ea typeface="楷体"/>
                <a:cs typeface="楷体"/>
              </a:rPr>
              <a:t>”</a:t>
            </a:r>
            <a:endParaRPr lang="zh-CN" altLang="en-US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我去上学校，</a:t>
            </a:r>
            <a:endParaRPr lang="en-US" altLang="zh-CN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从来不迟到。</a:t>
            </a:r>
            <a:endParaRPr lang="zh-CN" altLang="en-US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爱学习，爱劳动，</a:t>
            </a:r>
            <a:endParaRPr lang="zh-CN" altLang="en-US" sz="4000" b="1">
              <a:ea typeface="楷体"/>
              <a:cs typeface="楷体"/>
            </a:endParaRPr>
          </a:p>
          <a:p>
            <a:pPr algn="ctr"/>
            <a:r>
              <a:rPr lang="zh-CN" altLang="en-US" sz="4000" b="1">
                <a:ea typeface="楷体"/>
                <a:cs typeface="楷体"/>
              </a:rPr>
              <a:t>长大要为祖国立功劳。</a:t>
            </a:r>
            <a:endParaRPr lang="zh-CN" altLang="en-US" sz="4000" b="1">
              <a:ea typeface="楷体"/>
              <a:cs typeface="楷体"/>
            </a:endParaRPr>
          </a:p>
        </p:txBody>
      </p:sp>
      <p:sp>
        <p:nvSpPr>
          <p:cNvPr id="62469" name="TextBox 5"/>
          <p:cNvSpPr txBox="1">
            <a:spLocks noChangeArrowheads="1"/>
          </p:cNvSpPr>
          <p:nvPr/>
        </p:nvSpPr>
        <p:spPr bwMode="auto">
          <a:xfrm>
            <a:off x="792163" y="2420938"/>
            <a:ext cx="1016000" cy="3529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540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唱 一 唱</a:t>
            </a:r>
            <a:endParaRPr lang="zh-CN" altLang="en-US" sz="540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t>2016年8月29日</a:t>
            </a:r>
            <a:endParaRPr lang="zh-CN" altLang="zh-CN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63490" name="Picture 2" descr="2700713101472482748296.jp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8600" y="0"/>
            <a:ext cx="975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650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628775"/>
            <a:ext cx="7772400" cy="4114800"/>
          </a:xfrm>
        </p:spPr>
        <p:txBody>
          <a:bodyPr/>
          <a:lstStyle/>
          <a:p>
            <a:pPr eaLnBrk="1" hangingPunct="1">
              <a:lnSpc>
                <a:spcPct val="140000"/>
              </a:lnSpc>
              <a:buFont typeface="宋体" charset="-122"/>
              <a:buNone/>
            </a:pPr>
            <a:r>
              <a:rPr lang="zh-CN" altLang="zh-CN" sz="2600" smtClean="0">
                <a:latin typeface="黑体" pitchFamily="2" charset="-122"/>
                <a:ea typeface="黑体" pitchFamily="2" charset="-122"/>
              </a:rPr>
              <a:t>  1.放好下一节课的学习用品，做好下一节课的准备工作，再走出教室。</a:t>
            </a:r>
            <a:endParaRPr lang="zh-CN" altLang="zh-CN" sz="2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40000"/>
              </a:lnSpc>
              <a:buFont typeface="宋体" charset="-122"/>
              <a:buNone/>
            </a:pPr>
            <a:r>
              <a:rPr lang="zh-CN" altLang="zh-CN" sz="2600" smtClean="0">
                <a:latin typeface="黑体" pitchFamily="2" charset="-122"/>
                <a:ea typeface="黑体" pitchFamily="2" charset="-122"/>
              </a:rPr>
              <a:t>  2</a:t>
            </a:r>
            <a:r>
              <a:rPr lang="en-US" altLang="zh-CN" sz="2600" smtClean="0"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zh-CN" sz="2600" smtClean="0">
                <a:latin typeface="黑体" pitchFamily="2" charset="-122"/>
                <a:ea typeface="黑体" pitchFamily="2" charset="-122"/>
              </a:rPr>
              <a:t>走出教室不要拥挤，同学之间要互让。</a:t>
            </a:r>
            <a:endParaRPr lang="en-US" altLang="zh-CN" sz="2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40000"/>
              </a:lnSpc>
              <a:buFont typeface="宋体" charset="-122"/>
              <a:buNone/>
            </a:pPr>
            <a:endParaRPr lang="zh-CN" altLang="zh-CN" sz="2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40000"/>
              </a:lnSpc>
              <a:buFont typeface="宋体" charset="-122"/>
              <a:buNone/>
            </a:pPr>
            <a:r>
              <a:rPr lang="zh-CN" altLang="zh-CN" sz="3300" smtClean="0">
                <a:latin typeface="黑体" pitchFamily="2" charset="-122"/>
                <a:ea typeface="黑体" pitchFamily="2" charset="-122"/>
              </a:rPr>
              <a:t>  </a:t>
            </a:r>
            <a:r>
              <a:rPr lang="zh-CN" altLang="zh-CN" sz="3300" smtClean="0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下课了，别着急，书本摆好，再出去。不追不跑不打闹，上厕所，休息好。</a:t>
            </a:r>
            <a:endParaRPr lang="zh-CN" altLang="zh-CN" sz="3300" smtClean="0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40000"/>
              </a:lnSpc>
            </a:pPr>
            <a:endParaRPr lang="zh-CN" altLang="zh-CN" sz="3000" smtClean="0">
              <a:solidFill>
                <a:srgbClr val="FF0066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40000"/>
              </a:lnSpc>
            </a:pPr>
            <a:endParaRPr lang="zh-CN" altLang="zh-CN" sz="3000" smtClean="0">
              <a:solidFill>
                <a:srgbClr val="FF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3492" name="矩形 1"/>
          <p:cNvSpPr>
            <a:spLocks noChangeArrowheads="1"/>
          </p:cNvSpPr>
          <p:nvPr/>
        </p:nvSpPr>
        <p:spPr bwMode="auto">
          <a:xfrm>
            <a:off x="868363" y="466725"/>
            <a:ext cx="3848100" cy="839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宋体" charset="-122"/>
              <a:buNone/>
            </a:pPr>
            <a:r>
              <a:rPr lang="zh-CN" altLang="zh-CN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下课</a:t>
            </a:r>
            <a:r>
              <a:rPr lang="zh-CN" altLang="en-US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时</a:t>
            </a:r>
            <a:r>
              <a:rPr lang="zh-CN" altLang="zh-CN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：</a:t>
            </a:r>
            <a:endParaRPr lang="zh-CN" altLang="zh-CN" sz="54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65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4" descr="2007118183759432_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82588" y="-11113"/>
            <a:ext cx="9906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标题 2"/>
          <p:cNvSpPr>
            <a:spLocks noGrp="1"/>
          </p:cNvSpPr>
          <p:nvPr>
            <p:ph type="ctrTitle"/>
          </p:nvPr>
        </p:nvSpPr>
        <p:spPr>
          <a:xfrm>
            <a:off x="3059113" y="735013"/>
            <a:ext cx="4033837" cy="1470025"/>
          </a:xfrm>
        </p:spPr>
        <p:txBody>
          <a:bodyPr/>
          <a:lstStyle/>
          <a:p>
            <a:pPr algn="l" eaLnBrk="1" hangingPunct="1"/>
            <a:r>
              <a:rPr lang="zh-CN" altLang="en-US" sz="4800" smtClean="0">
                <a:latin typeface="黑体" pitchFamily="2" charset="-122"/>
                <a:ea typeface="黑体" pitchFamily="2" charset="-122"/>
              </a:rPr>
              <a:t>第三课时</a:t>
            </a:r>
            <a:endParaRPr lang="zh-CN" altLang="en-US" sz="4800" smtClean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4515" name="标题 2"/>
          <p:cNvSpPr txBox="1"/>
          <p:nvPr/>
        </p:nvSpPr>
        <p:spPr bwMode="auto">
          <a:xfrm>
            <a:off x="684213" y="2924175"/>
            <a:ext cx="7772400" cy="1470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8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我爱学语文</a:t>
            </a:r>
            <a:endParaRPr lang="zh-CN" altLang="en-US" sz="80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1" descr="p_large_6oPZ_7f0400000f902d0b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-20638" y="-7938"/>
            <a:ext cx="914400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1472274505085.jpg"/>
          <p:cNvPicPr>
            <a:picLocks noChangeAspect="1"/>
          </p:cNvPicPr>
          <p:nvPr/>
        </p:nvPicPr>
        <p:blipFill>
          <a:blip r:embed="rId2">
            <a:lum contrast="30000"/>
          </a:blip>
          <a:srcRect l="6509" t="43333" r="5342" b="6667"/>
          <a:stretch>
            <a:fillRect/>
          </a:stretch>
        </p:blipFill>
        <p:spPr bwMode="auto">
          <a:xfrm>
            <a:off x="2743200" y="3400425"/>
            <a:ext cx="4865688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472274505085.jpg"/>
          <p:cNvPicPr>
            <a:picLocks noChangeAspect="1"/>
          </p:cNvPicPr>
          <p:nvPr/>
        </p:nvPicPr>
        <p:blipFill>
          <a:blip r:embed="rId3">
            <a:lum contrast="30000"/>
          </a:blip>
          <a:srcRect l="7964" t="10046" r="50404" b="57207"/>
          <a:stretch>
            <a:fillRect/>
          </a:stretch>
        </p:blipFill>
        <p:spPr bwMode="auto">
          <a:xfrm>
            <a:off x="-20638" y="0"/>
            <a:ext cx="3440113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1472274505085.jpg"/>
          <p:cNvPicPr>
            <a:picLocks noChangeAspect="1"/>
          </p:cNvPicPr>
          <p:nvPr/>
        </p:nvPicPr>
        <p:blipFill>
          <a:blip r:embed="rId4">
            <a:lum contrast="30000"/>
          </a:blip>
          <a:srcRect l="53143" t="9875" r="7378" b="57863"/>
          <a:stretch>
            <a:fillRect/>
          </a:stretch>
        </p:blipFill>
        <p:spPr bwMode="auto">
          <a:xfrm>
            <a:off x="4951413" y="14288"/>
            <a:ext cx="3816350" cy="339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图片 8" descr="1472274505085.jpg"/>
          <p:cNvPicPr>
            <a:picLocks noChangeAspect="1"/>
          </p:cNvPicPr>
          <p:nvPr/>
        </p:nvPicPr>
        <p:blipFill>
          <a:blip r:embed="rId1">
            <a:lum contrast="30000"/>
          </a:blip>
          <a:srcRect l="7964" t="10046" r="50404" b="57207"/>
          <a:stretch>
            <a:fillRect/>
          </a:stretch>
        </p:blipFill>
        <p:spPr bwMode="auto">
          <a:xfrm>
            <a:off x="-20638" y="0"/>
            <a:ext cx="3906838" cy="360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4"/>
          <p:cNvSpPr>
            <a:spLocks noChangeArrowheads="1"/>
          </p:cNvSpPr>
          <p:nvPr/>
        </p:nvSpPr>
        <p:spPr bwMode="auto">
          <a:xfrm>
            <a:off x="4067175" y="333375"/>
            <a:ext cx="5076825" cy="454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hangingPunct="0"/>
            <a:endParaRPr lang="zh-CN" altLang="zh-CN" sz="2400" b="1" i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66563" name="Rectangle 5"/>
          <p:cNvSpPr>
            <a:spLocks noChangeArrowheads="1"/>
          </p:cNvSpPr>
          <p:nvPr/>
        </p:nvSpPr>
        <p:spPr bwMode="auto">
          <a:xfrm>
            <a:off x="250825" y="4076700"/>
            <a:ext cx="4572000" cy="4540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hangingPunct="0"/>
            <a:endParaRPr lang="zh-CN" altLang="zh-CN" sz="2400" b="1" i="1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3886200" y="238125"/>
            <a:ext cx="5257800" cy="2016125"/>
          </a:xfrm>
          <a:prstGeom prst="wedgeRectCallout">
            <a:avLst>
              <a:gd name="adj1" fmla="val -43750"/>
              <a:gd name="adj2" fmla="val 70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/>
          <a:lstStyle/>
          <a:p>
            <a:pPr hangingPunct="0">
              <a:lnSpc>
                <a:spcPct val="125000"/>
              </a:lnSpc>
            </a:pPr>
            <a:r>
              <a:rPr lang="zh-CN" altLang="zh-CN" sz="2400" b="1" i="1">
                <a:solidFill>
                  <a:srgbClr val="FF0066"/>
                </a:solidFill>
                <a:latin typeface="Times New Roman" pitchFamily="18" charset="0"/>
              </a:rPr>
              <a:t>读书有三个到：</a:t>
            </a:r>
            <a:endParaRPr lang="zh-CN" altLang="zh-CN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hangingPunct="0">
              <a:lnSpc>
                <a:spcPct val="125000"/>
              </a:lnSpc>
            </a:pPr>
            <a:r>
              <a:rPr lang="zh-CN" altLang="zh-CN" sz="2400" b="1">
                <a:latin typeface="Times New Roman" pitchFamily="18" charset="0"/>
              </a:rPr>
              <a:t>口到</a:t>
            </a:r>
            <a:r>
              <a:rPr lang="zh-CN" altLang="zh-CN" sz="2000" b="1">
                <a:solidFill>
                  <a:srgbClr val="0000FF"/>
                </a:solidFill>
                <a:latin typeface="Times New Roman" pitchFamily="18" charset="0"/>
              </a:rPr>
              <a:t>（自己读声音响亮，全班读整齐）</a:t>
            </a:r>
            <a:endParaRPr lang="zh-CN" altLang="zh-CN" sz="2400" b="1">
              <a:solidFill>
                <a:srgbClr val="0000FF"/>
              </a:solidFill>
              <a:latin typeface="Times New Roman" pitchFamily="18" charset="0"/>
            </a:endParaRPr>
          </a:p>
          <a:p>
            <a:pPr hangingPunct="0">
              <a:lnSpc>
                <a:spcPct val="125000"/>
              </a:lnSpc>
            </a:pPr>
            <a:r>
              <a:rPr lang="zh-CN" altLang="zh-CN" sz="2400" b="1">
                <a:latin typeface="Times New Roman" pitchFamily="18" charset="0"/>
              </a:rPr>
              <a:t>眼到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（眼睛看着书，）</a:t>
            </a:r>
            <a:endParaRPr lang="zh-CN" altLang="zh-CN" sz="2400" b="1">
              <a:solidFill>
                <a:srgbClr val="0000FF"/>
              </a:solidFill>
              <a:latin typeface="Times New Roman" pitchFamily="18" charset="0"/>
            </a:endParaRPr>
          </a:p>
          <a:p>
            <a:pPr hangingPunct="0">
              <a:lnSpc>
                <a:spcPct val="125000"/>
              </a:lnSpc>
            </a:pPr>
            <a:r>
              <a:rPr lang="zh-CN" altLang="zh-CN" sz="2400" b="1">
                <a:latin typeface="Times New Roman" pitchFamily="18" charset="0"/>
              </a:rPr>
              <a:t>心到</a:t>
            </a:r>
            <a:r>
              <a:rPr lang="zh-CN" altLang="zh-CN" sz="2400" b="1">
                <a:solidFill>
                  <a:srgbClr val="0000FF"/>
                </a:solidFill>
                <a:latin typeface="Times New Roman" pitchFamily="18" charset="0"/>
              </a:rPr>
              <a:t>（边读边思考）</a:t>
            </a:r>
            <a:br>
              <a:rPr lang="zh-CN" altLang="zh-CN" sz="2400">
                <a:latin typeface="Times New Roman" pitchFamily="18" charset="0"/>
              </a:rPr>
            </a:br>
            <a:endParaRPr lang="zh-CN" altLang="zh-CN" sz="2400" b="1">
              <a:solidFill>
                <a:srgbClr val="0000FF"/>
              </a:solidFill>
              <a:latin typeface="Times New Roman" pitchFamily="18" charset="0"/>
            </a:endParaRPr>
          </a:p>
          <a:p>
            <a:pPr algn="ctr" hangingPunct="0">
              <a:lnSpc>
                <a:spcPct val="125000"/>
              </a:lnSpc>
            </a:pPr>
            <a:endParaRPr lang="zh-CN" altLang="zh-CN" sz="2400" b="1" i="1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412750" y="3113088"/>
            <a:ext cx="5473700" cy="2979737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</a:ln>
        </p:spPr>
        <p:txBody>
          <a:bodyPr/>
          <a:lstStyle/>
          <a:p>
            <a:pPr hangingPunct="0"/>
            <a:r>
              <a:rPr lang="zh-CN" altLang="zh-CN" sz="3200" b="1" i="1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写字三个一</a:t>
            </a:r>
            <a:endParaRPr lang="zh-CN" altLang="zh-CN" sz="3200" b="1" i="1">
              <a:solidFill>
                <a:srgbClr val="FF0066"/>
              </a:solidFill>
              <a:latin typeface="黑体" pitchFamily="2" charset="-122"/>
              <a:ea typeface="黑体" pitchFamily="2" charset="-122"/>
            </a:endParaRPr>
          </a:p>
          <a:p>
            <a:pPr hangingPunct="0"/>
            <a:r>
              <a:rPr lang="zh-CN" altLang="zh-CN" sz="2400" b="1" i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2400" b="1" i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眼离书本</a:t>
            </a:r>
            <a:r>
              <a:rPr lang="zh-CN" altLang="zh-CN" sz="2400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一尺远，</a:t>
            </a:r>
            <a:endParaRPr lang="zh-CN" altLang="zh-CN" sz="2400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pPr hangingPunct="0"/>
            <a:r>
              <a:rPr lang="zh-CN" altLang="zh-CN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 </a:t>
            </a:r>
            <a:r>
              <a:rPr lang="en-US" altLang="zh-CN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手离笔尖</a:t>
            </a:r>
            <a:r>
              <a:rPr lang="zh-CN" altLang="zh-CN" sz="2400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一寸远，</a:t>
            </a:r>
            <a:endParaRPr lang="zh-CN" altLang="zh-CN" sz="2400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pPr hangingPunct="0"/>
            <a:r>
              <a:rPr lang="zh-CN" altLang="zh-CN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胸离书桌</a:t>
            </a:r>
            <a:r>
              <a:rPr lang="zh-CN" altLang="zh-CN" sz="2400" b="1">
                <a:solidFill>
                  <a:srgbClr val="000099"/>
                </a:solidFill>
                <a:latin typeface="黑体" pitchFamily="2" charset="-122"/>
                <a:ea typeface="黑体" pitchFamily="2" charset="-122"/>
              </a:rPr>
              <a:t>一拳远，</a:t>
            </a:r>
            <a:endParaRPr lang="zh-CN" altLang="zh-CN" sz="2400" b="1">
              <a:solidFill>
                <a:srgbClr val="000099"/>
              </a:solidFill>
              <a:latin typeface="黑体" pitchFamily="2" charset="-122"/>
              <a:ea typeface="黑体" pitchFamily="2" charset="-122"/>
            </a:endParaRPr>
          </a:p>
          <a:p>
            <a:pPr hangingPunct="0"/>
            <a:r>
              <a:rPr lang="zh-CN" altLang="zh-CN" sz="2400" b="1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  两脚放平，脚踏实地。 </a:t>
            </a:r>
            <a:endParaRPr lang="zh-CN" altLang="zh-CN" sz="2400" b="1">
              <a:solidFill>
                <a:srgbClr val="006600"/>
              </a:solidFill>
              <a:latin typeface="黑体" pitchFamily="2" charset="-122"/>
              <a:ea typeface="黑体" pitchFamily="2" charset="-122"/>
            </a:endParaRPr>
          </a:p>
          <a:p>
            <a:pPr hangingPunct="0"/>
            <a:r>
              <a:rPr lang="zh-CN" altLang="zh-CN" sz="24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zh-CN" altLang="zh-CN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读书写字忘不了。</a:t>
            </a:r>
            <a:endParaRPr lang="zh-CN" altLang="zh-CN" sz="2400" b="1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 hangingPunct="0"/>
            <a:endParaRPr lang="zh-CN" altLang="zh-CN" sz="2400" b="1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66566" name="图片 9" descr="1472274505085.jpg"/>
          <p:cNvPicPr>
            <a:picLocks noChangeAspect="1"/>
          </p:cNvPicPr>
          <p:nvPr/>
        </p:nvPicPr>
        <p:blipFill>
          <a:blip r:embed="rId2">
            <a:lum contrast="30000"/>
          </a:blip>
          <a:srcRect l="53143" t="9875" r="7378" b="57863"/>
          <a:stretch>
            <a:fillRect/>
          </a:stretch>
        </p:blipFill>
        <p:spPr bwMode="auto">
          <a:xfrm>
            <a:off x="4894263" y="3113088"/>
            <a:ext cx="4213225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 descr="3967910571472482748218.pn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638" y="0"/>
            <a:ext cx="91233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132138" y="1989138"/>
            <a:ext cx="1584325" cy="3968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一年级</a:t>
            </a:r>
            <a:r>
              <a:rPr lang="en-US" altLang="zh-CN" sz="2000" b="1"/>
              <a:t>6</a:t>
            </a:r>
            <a:r>
              <a:rPr lang="zh-CN" altLang="en-US" sz="2000" b="1"/>
              <a:t>班</a:t>
            </a:r>
            <a:endParaRPr lang="zh-CN" altLang="en-US" sz="20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7586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>
              <a:solidFill>
                <a:schemeClr val="tx1"/>
              </a:solidFill>
            </a:endParaRPr>
          </a:p>
        </p:txBody>
      </p:sp>
      <p:pic>
        <p:nvPicPr>
          <p:cNvPr id="67587" name="Picture 4" descr="6b99f1c9hb2f27d763a92&amp;69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8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86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8611" name="Picture 4" descr="291108~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696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69635" name="Picture 4" descr="291108~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065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70659" name="Picture 4" descr="291108~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168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71683" name="Picture 4" descr="291108~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92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72706" name="Rectangle 3"/>
          <p:cNvSpPr>
            <a:spLocks noGrp="1"/>
          </p:cNvSpPr>
          <p:nvPr>
            <p:ph type="body" idx="1"/>
          </p:nvPr>
        </p:nvSpPr>
        <p:spPr>
          <a:xfrm>
            <a:off x="179388" y="1557338"/>
            <a:ext cx="8229600" cy="4525962"/>
          </a:xfrm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72707" name="Picture 4" descr="29E329~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472274505085.jpg"/>
          <p:cNvPicPr>
            <a:picLocks noChangeAspect="1"/>
          </p:cNvPicPr>
          <p:nvPr/>
        </p:nvPicPr>
        <p:blipFill>
          <a:blip r:embed="rId1">
            <a:lum contrast="30000"/>
          </a:blip>
          <a:srcRect l="6509" t="43333" r="5342" b="6667"/>
          <a:stretch>
            <a:fillRect/>
          </a:stretch>
        </p:blipFill>
        <p:spPr bwMode="auto">
          <a:xfrm>
            <a:off x="0" y="0"/>
            <a:ext cx="9144000" cy="648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178300"/>
            <a:ext cx="3917950" cy="1144588"/>
          </a:xfrm>
        </p:spPr>
        <p:txBody>
          <a:bodyPr/>
          <a:lstStyle/>
          <a:p>
            <a:pPr eaLnBrk="1" hangingPunct="1"/>
            <a:r>
              <a:rPr lang="zh-CN" altLang="zh-CN" sz="6000" b="1" smtClean="0">
                <a:solidFill>
                  <a:srgbClr val="FF0000"/>
                </a:solidFill>
              </a:rPr>
              <a:t>学会用耳</a:t>
            </a:r>
            <a:endParaRPr lang="zh-CN" altLang="zh-CN" smtClean="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573088" y="1185863"/>
            <a:ext cx="4176712" cy="996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hangingPunct="0">
              <a:spcBef>
                <a:spcPct val="50000"/>
              </a:spcBef>
            </a:pPr>
            <a:r>
              <a:rPr lang="zh-CN" altLang="zh-CN" sz="6000" b="1">
                <a:solidFill>
                  <a:srgbClr val="FF0000"/>
                </a:solidFill>
                <a:latin typeface="Times New Roman" pitchFamily="18" charset="0"/>
              </a:rPr>
              <a:t>学会用眼</a:t>
            </a:r>
            <a:endParaRPr lang="zh-CN" altLang="zh-CN" sz="6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3316" name="Picture 4" descr="9289875491472482748328.jp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19688" y="365125"/>
            <a:ext cx="2800350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2112972191472482748312.jpg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29213" y="3573463"/>
            <a:ext cx="3095625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33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133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zh-CN" altLang="zh-CN"/>
              <a:t>2016年8月29日</a:t>
            </a:r>
            <a:endParaRPr lang="zh-CN" altLang="zh-CN"/>
          </a:p>
        </p:txBody>
      </p:sp>
      <p:pic>
        <p:nvPicPr>
          <p:cNvPr id="75778" name="Picture 2" descr="2700713101472482748296.jp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228600" y="0"/>
            <a:ext cx="975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62000" y="1628775"/>
            <a:ext cx="7772400" cy="4114800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宋体" pitchFamily="2" charset="-122"/>
              <a:buNone/>
              <a:defRPr/>
            </a:pP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  1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.放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好下一节课的学习用品，做好下一节课的准备工作，再走出教室。</a:t>
            </a: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宋体" pitchFamily="2" charset="-122"/>
              <a:buNone/>
              <a:defRPr/>
            </a:pP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  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2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走出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教室不要拥挤，同学之间要互让</a:t>
            </a:r>
            <a:r>
              <a:rPr lang="zh-CN" altLang="zh-CN" sz="2800" dirty="0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宋体" pitchFamily="2" charset="-122"/>
              <a:buNone/>
              <a:defRPr/>
            </a:pPr>
            <a:endParaRPr lang="zh-CN" altLang="zh-CN" sz="2800" dirty="0"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宋体" pitchFamily="2" charset="-122"/>
              <a:buNone/>
              <a:defRPr/>
            </a:pPr>
            <a:r>
              <a:rPr lang="zh-CN" altLang="zh-CN" sz="3600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600" dirty="0">
                <a:solidFill>
                  <a:srgbClr val="000099"/>
                </a:solidFill>
                <a:latin typeface="黑体" pitchFamily="49" charset="-122"/>
                <a:ea typeface="黑体" pitchFamily="49" charset="-122"/>
              </a:rPr>
              <a:t>下课了，别着急，书本摆好，再出去。不追不跑不打闹，上厕所，休息好。</a:t>
            </a:r>
            <a:endParaRPr lang="zh-CN" altLang="zh-CN" sz="3600" dirty="0">
              <a:solidFill>
                <a:srgbClr val="000099"/>
              </a:solidFill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zh-CN" dirty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zh-CN" dirty="0">
              <a:solidFill>
                <a:srgbClr val="FF006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5780" name="矩形 1"/>
          <p:cNvSpPr>
            <a:spLocks noChangeArrowheads="1"/>
          </p:cNvSpPr>
          <p:nvPr/>
        </p:nvSpPr>
        <p:spPr bwMode="auto">
          <a:xfrm>
            <a:off x="868363" y="466725"/>
            <a:ext cx="3848100" cy="839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Font typeface="宋体" charset="-122"/>
              <a:buNone/>
            </a:pPr>
            <a:r>
              <a:rPr lang="zh-CN" altLang="zh-CN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下课</a:t>
            </a:r>
            <a:r>
              <a:rPr lang="zh-CN" altLang="en-US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时</a:t>
            </a:r>
            <a:r>
              <a:rPr lang="zh-CN" altLang="zh-CN" sz="540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：</a:t>
            </a:r>
            <a:endParaRPr lang="zh-CN" altLang="zh-CN" sz="540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图片 1" descr="p_large_6oPZ_7f0400000f902d0b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323850" y="765175"/>
            <a:ext cx="82296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作业：</a:t>
            </a:r>
            <a:endParaRPr lang="en-US" altLang="zh-CN" sz="6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回家搜集一个有趣的故事，先讲给家人听，明天到学校课讲给同学听，比比谁的故事最有趣！</a:t>
            </a:r>
            <a:endParaRPr lang="zh-CN" altLang="en-US" sz="36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日期占位符 1"/>
          <p:cNvSpPr>
            <a:spLocks noGrp="1"/>
          </p:cNvSpPr>
          <p:nvPr>
            <p:ph type="dt" sz="quarter" idx="10"/>
          </p:nvPr>
        </p:nvSpPr>
        <p:spPr>
          <a:ln>
            <a:miter lim="800000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mtClean="0"/>
              <a:t>2016年8月29日</a:t>
            </a:r>
            <a:endParaRPr lang="zh-CN" altLang="zh-CN" smtClean="0"/>
          </a:p>
        </p:txBody>
      </p:sp>
      <p:pic>
        <p:nvPicPr>
          <p:cNvPr id="40962" name="Picture 4" descr="4210013031472482748281.png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9388" y="206375"/>
            <a:ext cx="8785225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 descr="p_large_6oPZ_7f0400000f902d0b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76263" y="692150"/>
            <a:ext cx="7991475" cy="456565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你是哪个国家的人？</a:t>
            </a:r>
            <a:endParaRPr lang="en-US" altLang="zh-CN" sz="3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我是中国人</a:t>
            </a:r>
            <a:endParaRPr lang="en-US" altLang="zh-CN" sz="3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你长大后想干什么？</a:t>
            </a:r>
            <a:endParaRPr lang="en-US" altLang="zh-CN" sz="3600" smtClean="0">
              <a:latin typeface="黑体" pitchFamily="2" charset="-122"/>
              <a:ea typeface="黑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600" smtClean="0"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smtClean="0">
                <a:latin typeface="黑体" pitchFamily="2" charset="-122"/>
                <a:ea typeface="黑体" pitchFamily="2" charset="-122"/>
              </a:rPr>
              <a:t>我想当一名画家、医生、警察、运动员、歌手、舞蹈演员</a:t>
            </a:r>
            <a:r>
              <a:rPr lang="en-US" altLang="zh-CN" sz="3600" smtClean="0">
                <a:latin typeface="黑体" pitchFamily="2" charset="-122"/>
                <a:ea typeface="黑体" pitchFamily="2" charset="-122"/>
              </a:rPr>
              <a:t>……</a:t>
            </a:r>
            <a:endParaRPr lang="zh-CN" altLang="en-US" sz="3600" smtClean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 descr="p_large_14Ea_267900008b9b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03350" y="1700213"/>
            <a:ext cx="5929313" cy="3140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17375E"/>
                </a:solidFill>
                <a:latin typeface="黑体" pitchFamily="2" charset="-122"/>
                <a:ea typeface="黑体" pitchFamily="2" charset="-122"/>
              </a:rPr>
              <a:t>    同学们要实现理想，现在就要开始学习本领了。</a:t>
            </a:r>
            <a:endParaRPr lang="en-US" altLang="zh-CN" sz="4000">
              <a:solidFill>
                <a:srgbClr val="17375E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4000">
                <a:solidFill>
                  <a:srgbClr val="17375E"/>
                </a:solidFill>
                <a:latin typeface="黑体" pitchFamily="2" charset="-122"/>
                <a:ea typeface="黑体" pitchFamily="2" charset="-122"/>
              </a:rPr>
              <a:t>    学校就是一个学习的乐园，同学们看一看我们都有哪些课程？</a:t>
            </a:r>
            <a:endParaRPr lang="zh-CN" altLang="en-US" sz="4000">
              <a:solidFill>
                <a:srgbClr val="17375E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 descr="p_large_14Ea_267900008b9b2d10.jpg"/>
          <p:cNvPicPr>
            <a:picLocks noGrp="1" noChangeAspect="1"/>
          </p:cNvPicPr>
          <p:nvPr isPhoto="1"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数学</a:t>
            </a:r>
            <a:endParaRPr lang="zh-CN" altLang="en-US" b="1" smtClean="0">
              <a:solidFill>
                <a:srgbClr val="FF0000"/>
              </a:solidFill>
            </a:endParaRPr>
          </a:p>
        </p:txBody>
      </p:sp>
      <p:pic>
        <p:nvPicPr>
          <p:cNvPr id="44035" name="Picture 8" descr="数字、纸、笔和计算器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571625"/>
            <a:ext cx="5143500" cy="4448175"/>
          </a:xfrm>
        </p:spPr>
      </p:pic>
      <p:sp>
        <p:nvSpPr>
          <p:cNvPr id="44036" name="TextBox 5"/>
          <p:cNvSpPr txBox="1">
            <a:spLocks noChangeArrowheads="1"/>
          </p:cNvSpPr>
          <p:nvPr/>
        </p:nvSpPr>
        <p:spPr bwMode="auto">
          <a:xfrm>
            <a:off x="6011863" y="3141663"/>
            <a:ext cx="24511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数字  计算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3217863" cy="1295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sz="8000" smtClean="0">
                <a:latin typeface="楷体_GB2312" pitchFamily="49" charset="-122"/>
                <a:ea typeface="楷体_GB2312" pitchFamily="49" charset="-122"/>
              </a:rPr>
              <a:t>音 乐</a:t>
            </a:r>
            <a:endParaRPr lang="zh-CN" altLang="en-US" sz="800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5058" name="Picture 9" descr="五线谱"/>
          <p:cNvPicPr>
            <a:picLocks noGrp="1" noChangeAspect="1" noChangeArrowheads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2035175" y="1620838"/>
            <a:ext cx="6099175" cy="5014912"/>
          </a:xfrm>
        </p:spPr>
      </p:pic>
      <p:sp>
        <p:nvSpPr>
          <p:cNvPr id="45059" name="TextBox 3"/>
          <p:cNvSpPr txBox="1">
            <a:spLocks noChangeArrowheads="1"/>
          </p:cNvSpPr>
          <p:nvPr/>
        </p:nvSpPr>
        <p:spPr bwMode="auto">
          <a:xfrm>
            <a:off x="785813" y="2643188"/>
            <a:ext cx="1143000" cy="2554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Calibri" pitchFamily="34" charset="0"/>
              </a:rPr>
              <a:t>唱歌 乐器</a:t>
            </a:r>
            <a:endParaRPr lang="zh-CN" altLang="en-US" sz="40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1000125" y="285750"/>
            <a:ext cx="1571625" cy="2643188"/>
          </a:xfrm>
        </p:spPr>
        <p:txBody>
          <a:bodyPr/>
          <a:lstStyle/>
          <a:p>
            <a:pPr eaLnBrk="1" hangingPunct="1"/>
            <a:r>
              <a:rPr lang="zh-CN" altLang="en-US" sz="6000" smtClean="0">
                <a:latin typeface="楷体_GB2312" pitchFamily="49" charset="-122"/>
                <a:ea typeface="楷体_GB2312" pitchFamily="49" charset="-122"/>
              </a:rPr>
              <a:t>体育</a:t>
            </a:r>
            <a:endParaRPr lang="zh-CN" altLang="en-US" sz="600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6082" name="Picture 14" descr="u=2808774304,401177131&amp;fm=6&amp;gp=2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428875" y="1143000"/>
            <a:ext cx="6072188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我上学了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CB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F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F"/>
        </a:accent5>
        <a:accent6>
          <a:srgbClr val="2DB9B9"/>
        </a:accent6>
        <a:hlink>
          <a:srgbClr val="FF5050"/>
        </a:hlink>
        <a:folHlink>
          <a:srgbClr val="FF67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F1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我上学了</Template>
  <TotalTime>0</TotalTime>
  <Words>992</Words>
  <Application>WPS 演示</Application>
  <PresentationFormat>全屏显示(4:3)</PresentationFormat>
  <Paragraphs>152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39</vt:i4>
      </vt:variant>
    </vt:vector>
  </HeadingPairs>
  <TitlesOfParts>
    <vt:vector size="42" baseType="lpstr">
      <vt:lpstr>我上学了</vt:lpstr>
      <vt:lpstr>默认设计模板</vt:lpstr>
      <vt:lpstr>1_默认设计模板</vt:lpstr>
      <vt:lpstr>PowerPoint 演示文稿</vt:lpstr>
      <vt:lpstr>校门口</vt:lpstr>
      <vt:lpstr>PowerPoint 演示文稿</vt:lpstr>
      <vt:lpstr>PowerPoint 演示文稿</vt:lpstr>
      <vt:lpstr>PowerPoint 演示文稿</vt:lpstr>
      <vt:lpstr>PowerPoint 演示文稿</vt:lpstr>
      <vt:lpstr>数学</vt:lpstr>
      <vt:lpstr>音 乐</vt:lpstr>
      <vt:lpstr>体育</vt:lpstr>
      <vt:lpstr>美术</vt:lpstr>
      <vt:lpstr>语文</vt:lpstr>
      <vt:lpstr>PowerPoint 演示文稿</vt:lpstr>
      <vt:lpstr>PowerPoint 演示文稿</vt:lpstr>
      <vt:lpstr>PowerPoint 演示文稿</vt:lpstr>
      <vt:lpstr>考一考：试着找到识字第5课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我会说：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学会用耳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我上学了</dc:title>
  <dc:creator>fjghj</dc:creator>
  <cp:lastModifiedBy>Administrator</cp:lastModifiedBy>
  <cp:revision>22</cp:revision>
  <dcterms:created xsi:type="dcterms:W3CDTF">2016-08-27T02:23:00Z</dcterms:created>
  <dcterms:modified xsi:type="dcterms:W3CDTF">2016-09-06T07:52:09Z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2052-10.1.0.5777</vt:lpwstr>
  </property>
</Properties>
</file>