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7" r:id="rId3"/>
    <p:sldId id="265" r:id="rId4"/>
    <p:sldId id="266" r:id="rId6"/>
    <p:sldId id="264" r:id="rId7"/>
    <p:sldId id="263" r:id="rId8"/>
    <p:sldId id="258" r:id="rId9"/>
    <p:sldId id="257" r:id="rId10"/>
    <p:sldId id="272" r:id="rId11"/>
    <p:sldId id="261" r:id="rId12"/>
    <p:sldId id="259" r:id="rId13"/>
    <p:sldId id="260" r:id="rId14"/>
    <p:sldId id="262" r:id="rId15"/>
    <p:sldId id="268" r:id="rId16"/>
    <p:sldId id="269" r:id="rId17"/>
    <p:sldId id="287" r:id="rId18"/>
    <p:sldId id="288" r:id="rId19"/>
    <p:sldId id="293" r:id="rId20"/>
    <p:sldId id="289" r:id="rId21"/>
    <p:sldId id="306" r:id="rId22"/>
    <p:sldId id="307" r:id="rId23"/>
    <p:sldId id="304" r:id="rId24"/>
    <p:sldId id="305" r:id="rId25"/>
    <p:sldId id="275" r:id="rId26"/>
    <p:sldId id="294" r:id="rId27"/>
    <p:sldId id="295" r:id="rId28"/>
    <p:sldId id="296" r:id="rId29"/>
    <p:sldId id="297" r:id="rId30"/>
    <p:sldId id="298" r:id="rId31"/>
    <p:sldId id="277" r:id="rId32"/>
    <p:sldId id="299" r:id="rId33"/>
    <p:sldId id="300" r:id="rId34"/>
    <p:sldId id="301" r:id="rId35"/>
    <p:sldId id="302" r:id="rId36"/>
    <p:sldId id="303" r:id="rId3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" Target="slide33.xml"/><Relationship Id="rId8" Type="http://schemas.openxmlformats.org/officeDocument/2006/relationships/slide" Target="slide32.xml"/><Relationship Id="rId7" Type="http://schemas.openxmlformats.org/officeDocument/2006/relationships/slide" Target="slide31.xml"/><Relationship Id="rId6" Type="http://schemas.openxmlformats.org/officeDocument/2006/relationships/slide" Target="slide30.xml"/><Relationship Id="rId5" Type="http://schemas.openxmlformats.org/officeDocument/2006/relationships/slide" Target="slide28.xml"/><Relationship Id="rId4" Type="http://schemas.openxmlformats.org/officeDocument/2006/relationships/slide" Target="slide27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1" Type="http://schemas.openxmlformats.org/officeDocument/2006/relationships/slideLayout" Target="../slideLayouts/slideLayout2.xml"/><Relationship Id="rId10" Type="http://schemas.openxmlformats.org/officeDocument/2006/relationships/slide" Target="slide34.xml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slide" Target="slide2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2.xml"/><Relationship Id="rId2" Type="http://schemas.openxmlformats.org/officeDocument/2006/relationships/image" Target="../media/image26.png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2.xml"/><Relationship Id="rId1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2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2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2.xml"/><Relationship Id="rId1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2.xml"/><Relationship Id="rId2" Type="http://schemas.openxmlformats.org/officeDocument/2006/relationships/image" Target="../media/image29.png"/><Relationship Id="rId1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2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2.xml"/><Relationship Id="rId2" Type="http://schemas.openxmlformats.org/officeDocument/2006/relationships/image" Target="../media/image32.png"/><Relationship Id="rId1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2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microsoft.com/office/2007/relationships/media" Target="file:///C:\Users\Administrator\Desktop\&#26417;&#24503;&#30340;&#25153;&#25285;\&#26417;&#24503;&#30340;&#25153;&#25285;.mp3" TargetMode="External"/><Relationship Id="rId2" Type="http://schemas.openxmlformats.org/officeDocument/2006/relationships/audio" Target="file:///C:\Users\Administrator\Desktop\&#26417;&#24503;&#30340;&#25153;&#25285;\&#26417;&#24503;&#30340;&#25153;&#25285;.mp3" TargetMode="Externa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994" t="2633" r="623" b="881"/>
          <a:stretch>
            <a:fillRect/>
          </a:stretch>
        </p:blipFill>
        <p:spPr>
          <a:xfrm>
            <a:off x="0" y="-24130"/>
            <a:ext cx="12367895" cy="6891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9870" y="136525"/>
            <a:ext cx="12137390" cy="6729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/>
            <a:r>
              <a:rPr lang="en-US" altLang="zh-CN" sz="44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400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zhì            gāng           jiān shǒu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    </a:t>
            </a:r>
            <a:r>
              <a:rPr lang="en-US" altLang="zh-CN" sz="400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dí</a:t>
            </a:r>
            <a:r>
              <a:rPr lang="en-US" altLang="zh-CN" sz="40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40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/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同志      井冈山      坚 守　    敌人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/>
            <a:r>
              <a:rPr lang="en-US" altLang="zh-CN" sz="400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wéi gōng      bì xū                chǎn         quàn</a:t>
            </a:r>
            <a:r>
              <a:rPr lang="en-US" altLang="zh-CN" sz="40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en-US" altLang="zh-CN" sz="40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/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围 攻     必须        生产       劝说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/>
            <a:r>
              <a:rPr lang="en-US" altLang="zh-CN" sz="400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bìng             jì                  </a:t>
            </a:r>
            <a:r>
              <a:rPr lang="en-US" altLang="zh-CN" sz="400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fěn suì </a:t>
            </a:r>
            <a:r>
              <a:rPr lang="en-US" altLang="zh-CN" sz="400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máo píng</a:t>
            </a:r>
            <a:endParaRPr lang="en-US" altLang="zh-CN" sz="4000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/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并且　    记住　      粉碎       茅 坪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/>
            <a:r>
              <a:rPr lang="zh-CN" altLang="en-US" sz="44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en-US" altLang="zh-CN" sz="400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cáng             jù</a:t>
            </a:r>
            <a:r>
              <a:rPr lang="en-US" altLang="zh-CN" sz="400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  <a:sym typeface="+mn-ea"/>
              </a:rPr>
              <a:t>               </a:t>
            </a:r>
            <a:r>
              <a:rPr lang="en-US" altLang="zh-CN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bi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ǎ</a:t>
            </a:r>
            <a:r>
              <a:rPr lang="en-US" altLang="zh-CN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ndan         d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à</a:t>
            </a:r>
            <a:r>
              <a:rPr lang="en-US" altLang="zh-CN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</a:t>
            </a:r>
            <a:endParaRPr lang="en-US" altLang="zh-CN" sz="4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/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收藏　    根据地　    扁 担     一担粮食　 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/>
            <a:r>
              <a:rPr lang="zh-CN" altLang="en-US" sz="440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  <a:sym typeface="+mn-ea"/>
              </a:rPr>
              <a:t>          </a:t>
            </a:r>
            <a:r>
              <a:rPr lang="en-US" altLang="zh-CN" sz="400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lù dŏu                     fān  yuè lĭng</a:t>
            </a:r>
            <a:endParaRPr lang="en-US" altLang="zh-CN" sz="4000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/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山高路陡　　　       翻山越 岭</a:t>
            </a:r>
            <a:endParaRPr lang="zh-CN" altLang="en-US" sz="4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994" t="2633" r="623" b="881"/>
          <a:stretch>
            <a:fillRect/>
          </a:stretch>
        </p:blipFill>
        <p:spPr>
          <a:xfrm>
            <a:off x="-5080" y="-29210"/>
            <a:ext cx="12216765" cy="6899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8435" y="536575"/>
            <a:ext cx="12033250" cy="557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fontAlgn="auto">
              <a:lnSpc>
                <a:spcPct val="150000"/>
              </a:lnSpc>
            </a:pP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同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志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井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冈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山      坚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守　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敌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人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围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攻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必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须        生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产    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劝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说</a:t>
            </a:r>
            <a:r>
              <a:rPr lang="en-US" altLang="zh-CN" sz="480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4800" err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并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且　 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记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住　     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粉碎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茅坪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收藏　   根据地　   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扁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担   一担粮食　 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fontAlgn="auto">
              <a:lnSpc>
                <a:spcPct val="150000"/>
              </a:lnSpc>
            </a:pPr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楷体_GB2312" pitchFamily="49" charset="-122"/>
                <a:sym typeface="+mn-ea"/>
              </a:rPr>
              <a:t>  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山高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路陡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　　　       翻山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越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岭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3253" t="4482" r="3152" b="7004"/>
          <a:stretch>
            <a:fillRect/>
          </a:stretch>
        </p:blipFill>
        <p:spPr>
          <a:xfrm>
            <a:off x="18415" y="15240"/>
            <a:ext cx="12154535" cy="6827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6800" y="1506220"/>
            <a:ext cx="25146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井冈山</a:t>
            </a:r>
            <a:endParaRPr lang="zh-CN" altLang="en-US" sz="4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07080" y="1506220"/>
            <a:ext cx="7421245" cy="1193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井冈山地处湘（</a:t>
            </a:r>
            <a:r>
              <a:rPr lang="en-US" altLang="zh-CN" sz="3600"/>
              <a:t>xi</a:t>
            </a:r>
            <a:r>
              <a:rPr lang="zh-CN" altLang="en-US" sz="3600"/>
              <a:t>ā</a:t>
            </a:r>
            <a:r>
              <a:rPr lang="en-US" altLang="zh-CN" sz="3600"/>
              <a:t>ng</a:t>
            </a:r>
            <a:r>
              <a:rPr lang="zh-CN" altLang="en-US" sz="3600"/>
              <a:t>）东赣（</a:t>
            </a:r>
            <a:r>
              <a:rPr lang="en-US" altLang="zh-CN" sz="3600"/>
              <a:t>g</a:t>
            </a:r>
            <a:r>
              <a:rPr lang="zh-CN" altLang="en-US" sz="3600"/>
              <a:t>à</a:t>
            </a:r>
            <a:r>
              <a:rPr lang="en-US" altLang="zh-CN" sz="3600"/>
              <a:t>n</a:t>
            </a:r>
            <a:r>
              <a:rPr lang="zh-CN" altLang="en-US" sz="3600"/>
              <a:t>）西边界，山高林茂，地势险峻。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1066800" y="3436620"/>
            <a:ext cx="260540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第一个农村革命根据地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4030345" y="3680460"/>
            <a:ext cx="59740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井冈山革命根据地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3020" y="-82550"/>
            <a:ext cx="6365240" cy="6991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220" y="-82550"/>
            <a:ext cx="5927725" cy="699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46355"/>
            <a:ext cx="12219940" cy="69170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91235" y="1232535"/>
            <a:ext cx="513524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井冈山革命根据地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3"/>
          <p:cNvPicPr>
            <a:picLocks noChangeAspect="1"/>
          </p:cNvPicPr>
          <p:nvPr/>
        </p:nvPicPr>
        <p:blipFill>
          <a:blip r:embed="rId1"/>
          <a:srcRect l="3253" t="4482" r="3152" b="7004"/>
          <a:stretch>
            <a:fillRect/>
          </a:stretch>
        </p:blipFill>
        <p:spPr>
          <a:xfrm>
            <a:off x="18415" y="15240"/>
            <a:ext cx="12154535" cy="6827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70760" y="776605"/>
            <a:ext cx="25146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围攻</a:t>
            </a:r>
            <a:endParaRPr lang="zh-CN" altLang="zh-CN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3400" y="881380"/>
            <a:ext cx="742124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包围起来加以攻击。</a:t>
            </a:r>
            <a:endParaRPr lang="zh-CN" altLang="en-US" sz="4000"/>
          </a:p>
        </p:txBody>
      </p:sp>
      <p:sp>
        <p:nvSpPr>
          <p:cNvPr id="8" name="文本框 7"/>
          <p:cNvSpPr txBox="1"/>
          <p:nvPr/>
        </p:nvSpPr>
        <p:spPr>
          <a:xfrm>
            <a:off x="1707515" y="5087620"/>
            <a:ext cx="86245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雪地里，狼群正在</a:t>
            </a:r>
            <a:r>
              <a:rPr lang="zh-CN" altLang="en-US" sz="4400">
                <a:solidFill>
                  <a:srgbClr val="0070C0"/>
                </a:solidFill>
              </a:rPr>
              <a:t>围攻</a:t>
            </a:r>
            <a:r>
              <a:rPr lang="zh-CN" altLang="en-US" sz="4400"/>
              <a:t>一头野牛。</a:t>
            </a:r>
            <a:endParaRPr lang="zh-CN" altLang="en-US" sz="4400"/>
          </a:p>
        </p:txBody>
      </p:sp>
      <p:pic>
        <p:nvPicPr>
          <p:cNvPr id="10" name="内容占位符 9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1800" y="1647190"/>
            <a:ext cx="5093970" cy="330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1"/>
          <a:srcRect l="3253" t="4482" r="3152" b="7004"/>
          <a:stretch>
            <a:fillRect/>
          </a:stretch>
        </p:blipFill>
        <p:spPr>
          <a:xfrm>
            <a:off x="18415" y="15240"/>
            <a:ext cx="12154535" cy="6827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800" y="1506220"/>
            <a:ext cx="25146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山高路陡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3320" y="1567180"/>
            <a:ext cx="742124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比喻道路遥远艰险，地势十分险要。</a:t>
            </a:r>
            <a:endParaRPr lang="zh-CN" altLang="en-US" sz="4000"/>
          </a:p>
        </p:txBody>
      </p:sp>
      <p:sp>
        <p:nvSpPr>
          <p:cNvPr id="9" name="文本框 8"/>
          <p:cNvSpPr txBox="1"/>
          <p:nvPr/>
        </p:nvSpPr>
        <p:spPr>
          <a:xfrm>
            <a:off x="1066800" y="3368040"/>
            <a:ext cx="30626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翻山越岭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3320" y="3368040"/>
            <a:ext cx="734504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000"/>
              <a:t>翻过很多山，越过很多岭。形容在外工作的艰苦或旅途的遥远。</a:t>
            </a:r>
            <a:endParaRPr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34380" y="-9525"/>
            <a:ext cx="6365240" cy="6893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10204"/>
          <a:stretch>
            <a:fillRect/>
          </a:stretch>
        </p:blipFill>
        <p:spPr>
          <a:xfrm>
            <a:off x="4445" y="-9525"/>
            <a:ext cx="5829935" cy="689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1"/>
          <a:srcRect l="3253" t="4482" r="3152" b="7004"/>
          <a:stretch>
            <a:fillRect/>
          </a:stretch>
        </p:blipFill>
        <p:spPr>
          <a:xfrm>
            <a:off x="19050" y="15240"/>
            <a:ext cx="12154535" cy="6827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87475" y="713740"/>
            <a:ext cx="2514600" cy="159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endParaRPr lang="en-US" altLang="zh-CN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扁</a:t>
            </a:r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担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01140" y="2512695"/>
            <a:ext cx="2956560" cy="14382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altLang="zh-CN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4400" b="1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zh-CN" altLang="en-US" sz="4400" b="1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à</a:t>
            </a:r>
            <a:r>
              <a:rPr lang="en-US" altLang="zh-CN" sz="4400" b="1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altLang="zh-CN" sz="4400" b="1">
              <a:ln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一担</a:t>
            </a:r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粮食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58340" y="4257040"/>
            <a:ext cx="1797685" cy="14382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zh-CN" sz="4400" b="1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ā</a:t>
            </a:r>
            <a:r>
              <a:rPr lang="en-US" altLang="zh-CN" sz="4400" b="1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altLang="zh-CN" sz="4400" b="1">
              <a:ln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担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06875" y="4394200"/>
            <a:ext cx="597408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用肩膀挑</a:t>
            </a:r>
            <a:r>
              <a:rPr lang="zh-CN" altLang="en-US" sz="4000">
                <a:solidFill>
                  <a:schemeClr val="tx1"/>
                </a:solidFill>
              </a:rPr>
              <a:t>：担水</a:t>
            </a:r>
            <a:endParaRPr lang="zh-CN" altLang="en-US" sz="4000">
              <a:solidFill>
                <a:schemeClr val="tx1"/>
              </a:solidFill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承担，负责</a:t>
            </a:r>
            <a:r>
              <a:rPr lang="zh-CN" altLang="en-US" sz="4000">
                <a:solidFill>
                  <a:schemeClr val="tx1"/>
                </a:solidFill>
              </a:rPr>
              <a:t>：担负，担当</a:t>
            </a:r>
            <a:endParaRPr lang="zh-CN" altLang="en-US" sz="4000">
              <a:solidFill>
                <a:schemeClr val="tx1"/>
              </a:solidFill>
            </a:endParaRPr>
          </a:p>
          <a:p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36415" y="3249930"/>
            <a:ext cx="35204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量词</a:t>
            </a:r>
            <a:r>
              <a:rPr lang="zh-CN" altLang="en-US" sz="4000"/>
              <a:t>：一担水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/>
        </p:nvPicPr>
        <p:blipFill>
          <a:blip r:embed="rId1"/>
          <a:srcRect l="3077" t="3079" r="2825" b="5472"/>
          <a:stretch>
            <a:fillRect/>
          </a:stretch>
        </p:blipFill>
        <p:spPr>
          <a:xfrm>
            <a:off x="-3810" y="-30480"/>
            <a:ext cx="12289790" cy="6889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55520" y="951230"/>
            <a:ext cx="678116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再读课文，回答问题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0460" y="2193925"/>
            <a:ext cx="879094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000"/>
              <a:t>1</a:t>
            </a:r>
            <a:r>
              <a:rPr lang="en-US" altLang="zh-CN" sz="4000"/>
              <a:t>.</a:t>
            </a:r>
            <a:r>
              <a:rPr lang="zh-CN" altLang="en-US" sz="4000"/>
              <a:t>文中的故事发生在什么地方？</a:t>
            </a:r>
            <a:endParaRPr lang="zh-CN" altLang="en-US" sz="4000"/>
          </a:p>
          <a:p>
            <a:pPr fontAlgn="auto">
              <a:lnSpc>
                <a:spcPct val="150000"/>
              </a:lnSpc>
            </a:pPr>
            <a:r>
              <a:rPr lang="zh-CN" altLang="en-US" sz="4000"/>
              <a:t>2</a:t>
            </a:r>
            <a:r>
              <a:rPr lang="en-US" altLang="zh-CN" sz="4000"/>
              <a:t>.</a:t>
            </a:r>
            <a:r>
              <a:rPr lang="zh-CN" altLang="en-US" sz="4000"/>
              <a:t>这个故事发生在谁和谁之间？</a:t>
            </a:r>
            <a:endParaRPr lang="zh-CN" altLang="en-US" sz="4000"/>
          </a:p>
          <a:p>
            <a:pPr fontAlgn="auto">
              <a:lnSpc>
                <a:spcPct val="150000"/>
              </a:lnSpc>
            </a:pPr>
            <a:r>
              <a:rPr lang="zh-CN" altLang="en-US" sz="4000"/>
              <a:t>3</a:t>
            </a:r>
            <a:r>
              <a:rPr lang="en-US" altLang="zh-CN" sz="4000"/>
              <a:t>.</a:t>
            </a:r>
            <a:r>
              <a:rPr lang="zh-CN" altLang="en-US" sz="4000"/>
              <a:t>朱德同志用这根扁担来做什么的？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7595" y="67310"/>
            <a:ext cx="6025515" cy="28822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15542" b="15542"/>
          <a:stretch>
            <a:fillRect/>
          </a:stretch>
        </p:blipFill>
        <p:spPr>
          <a:xfrm>
            <a:off x="7045960" y="3745865"/>
            <a:ext cx="4758690" cy="30594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23091"/>
          <a:stretch>
            <a:fillRect/>
          </a:stretch>
        </p:blipFill>
        <p:spPr>
          <a:xfrm>
            <a:off x="60960" y="3745865"/>
            <a:ext cx="5913755" cy="2852420"/>
          </a:xfrm>
          <a:prstGeom prst="rect">
            <a:avLst/>
          </a:prstGeom>
        </p:spPr>
      </p:pic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4"/>
          <a:srcRect t="-10018" b="12329"/>
          <a:stretch>
            <a:fillRect/>
          </a:stretch>
        </p:blipFill>
        <p:spPr>
          <a:xfrm>
            <a:off x="-45720" y="-423545"/>
            <a:ext cx="5801995" cy="3863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57595" y="2050415"/>
            <a:ext cx="3438525" cy="2026920"/>
          </a:xfrm>
        </p:spPr>
        <p:txBody>
          <a:bodyPr>
            <a:noAutofit/>
          </a:bodyPr>
          <a:p>
            <a:r>
              <a:rPr lang="en-US" altLang="zh-CN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bi</a:t>
            </a:r>
            <a:r>
              <a:rPr lang="zh-CN" altLang="en-US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ǎ</a:t>
            </a:r>
            <a:r>
              <a:rPr lang="en-US" altLang="zh-CN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 dan</a:t>
            </a:r>
            <a:br>
              <a:rPr lang="zh-CN" altLang="zh-CN" sz="6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扁    担</a:t>
            </a:r>
            <a:endParaRPr lang="zh-CN" altLang="zh-CN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1"/>
          <a:srcRect l="3253" t="4482" r="3152" b="7004"/>
          <a:stretch>
            <a:fillRect/>
          </a:stretch>
        </p:blipFill>
        <p:spPr>
          <a:xfrm>
            <a:off x="19050" y="15240"/>
            <a:ext cx="12154535" cy="6827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79855" y="499745"/>
            <a:ext cx="9432290" cy="1325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4400">
                <a:sym typeface="+mn-ea"/>
              </a:rPr>
              <a:t>1</a:t>
            </a:r>
            <a:r>
              <a:rPr lang="en-US" altLang="zh-CN" sz="4400">
                <a:sym typeface="+mn-ea"/>
              </a:rPr>
              <a:t>.</a:t>
            </a:r>
            <a:r>
              <a:rPr lang="zh-CN" altLang="en-US" sz="4400">
                <a:sym typeface="+mn-ea"/>
              </a:rPr>
              <a:t>文中的故事发生在什么地方？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58340" y="1825625"/>
            <a:ext cx="9218930" cy="767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zh-CN" sz="40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文中的故事发生在井冈山上。</a:t>
            </a:r>
            <a:endParaRPr lang="zh-CN" altLang="zh-CN" sz="400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99360" y="3373120"/>
            <a:ext cx="88544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这个故事发生在朱德和战士们之间。</a:t>
            </a:r>
            <a:endParaRPr lang="zh-CN" altLang="en-US" sz="400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45640" y="4180840"/>
            <a:ext cx="8599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ym typeface="+mn-ea"/>
              </a:rPr>
              <a:t>3</a:t>
            </a:r>
            <a:r>
              <a:rPr lang="en-US" altLang="zh-CN" sz="4000">
                <a:sym typeface="+mn-ea"/>
              </a:rPr>
              <a:t>.</a:t>
            </a:r>
            <a:r>
              <a:rPr lang="zh-CN" altLang="en-US" sz="4000">
                <a:sym typeface="+mn-ea"/>
              </a:rPr>
              <a:t>朱德用这根扁担来做什么的？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8340" y="2367280"/>
            <a:ext cx="762762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000">
                <a:sym typeface="+mn-ea"/>
              </a:rPr>
              <a:t>2</a:t>
            </a:r>
            <a:r>
              <a:rPr lang="en-US" altLang="zh-CN" sz="4000">
                <a:sym typeface="+mn-ea"/>
              </a:rPr>
              <a:t>.</a:t>
            </a:r>
            <a:r>
              <a:rPr lang="zh-CN" altLang="en-US" sz="4000">
                <a:sym typeface="+mn-ea"/>
              </a:rPr>
              <a:t>这个故事发生在谁和谁之间？</a:t>
            </a:r>
            <a:endParaRPr lang="zh-CN" altLang="en-US" sz="4000"/>
          </a:p>
        </p:txBody>
      </p:sp>
      <p:sp>
        <p:nvSpPr>
          <p:cNvPr id="12" name="文本框 11"/>
          <p:cNvSpPr txBox="1"/>
          <p:nvPr/>
        </p:nvSpPr>
        <p:spPr>
          <a:xfrm>
            <a:off x="2590800" y="4887595"/>
            <a:ext cx="795337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朱德用这根扁担来挑粮食。</a:t>
            </a:r>
            <a:endParaRPr lang="zh-CN" altLang="en-US" sz="40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9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4175" y="1188085"/>
            <a:ext cx="8884285" cy="1767205"/>
          </a:xfrm>
        </p:spPr>
        <p:txBody>
          <a:bodyPr>
            <a:noAutofit/>
          </a:bodyPr>
          <a:p>
            <a:r>
              <a:rPr lang="en-US" altLang="zh-CN" sz="6000"/>
              <a:t>  d</a:t>
            </a:r>
            <a:r>
              <a:rPr lang="zh-CN" altLang="en-US" sz="6000"/>
              <a:t>é</a:t>
            </a:r>
            <a:r>
              <a:rPr lang="en-US" altLang="zh-CN" sz="6000"/>
              <a:t>       bi</a:t>
            </a:r>
            <a:r>
              <a:rPr lang="zh-CN" altLang="en-US" sz="6000"/>
              <a:t>ǎ</a:t>
            </a:r>
            <a:r>
              <a:rPr lang="en-US" altLang="zh-CN" sz="6000"/>
              <a:t>n         d</a:t>
            </a:r>
            <a:r>
              <a:rPr lang="zh-CN" altLang="en-US" sz="6000"/>
              <a:t>í</a:t>
            </a:r>
            <a:r>
              <a:rPr lang="en-US" altLang="zh-CN" sz="6000"/>
              <a:t>         f</a:t>
            </a:r>
            <a:r>
              <a:rPr lang="zh-CN" altLang="en-US" sz="6000"/>
              <a:t>ě</a:t>
            </a:r>
            <a:r>
              <a:rPr lang="en-US" altLang="zh-CN" sz="6000"/>
              <a:t>n  </a:t>
            </a:r>
            <a:br>
              <a:rPr lang="en-US" altLang="zh-CN" sz="6000"/>
            </a:br>
            <a:r>
              <a:rPr lang="en-US" altLang="zh-CN" sz="6000"/>
              <a:t> </a:t>
            </a:r>
            <a:r>
              <a:rPr lang="zh-CN" altLang="en-US" sz="8000" b="1">
                <a:solidFill>
                  <a:srgbClr val="0070C0"/>
                </a:solidFill>
              </a:rPr>
              <a:t>德      扁      敌      粉   </a:t>
            </a:r>
            <a:endParaRPr lang="zh-CN" altLang="en-US" sz="8000" b="1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7055" y="3512820"/>
            <a:ext cx="9189085" cy="2233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ym typeface="+mn-ea"/>
              </a:rPr>
              <a:t>su</a:t>
            </a:r>
            <a:r>
              <a:rPr lang="zh-CN" altLang="en-US" sz="6000">
                <a:sym typeface="+mn-ea"/>
              </a:rPr>
              <a:t>ì</a:t>
            </a:r>
            <a:r>
              <a:rPr lang="en-US" altLang="zh-CN" sz="6000">
                <a:sym typeface="+mn-ea"/>
              </a:rPr>
              <a:t>          l</a:t>
            </a:r>
            <a:r>
              <a:rPr lang="zh-CN" altLang="en-US" sz="6000">
                <a:sym typeface="+mn-ea"/>
              </a:rPr>
              <a:t>ù</a:t>
            </a:r>
            <a:r>
              <a:rPr lang="en-US" altLang="zh-CN" sz="6000">
                <a:sym typeface="+mn-ea"/>
              </a:rPr>
              <a:t>         d</a:t>
            </a:r>
            <a:r>
              <a:rPr lang="zh-CN" altLang="en-US" sz="6000">
                <a:sym typeface="+mn-ea"/>
              </a:rPr>
              <a:t>ǒ</a:t>
            </a:r>
            <a:r>
              <a:rPr lang="en-US" altLang="zh-CN" sz="6000">
                <a:sym typeface="+mn-ea"/>
              </a:rPr>
              <a:t>u       yu</a:t>
            </a:r>
            <a:r>
              <a:rPr lang="zh-CN" altLang="en-US" sz="6000">
                <a:sym typeface="+mn-ea"/>
              </a:rPr>
              <a:t>è</a:t>
            </a:r>
            <a:br>
              <a:rPr lang="zh-CN" altLang="en-US" sz="6000">
                <a:sym typeface="+mn-ea"/>
              </a:rPr>
            </a:br>
            <a:r>
              <a:rPr lang="zh-CN" altLang="en-US" sz="8000" b="1">
                <a:solidFill>
                  <a:srgbClr val="0070C0"/>
                </a:solidFill>
                <a:sym typeface="+mn-ea"/>
              </a:rPr>
              <a:t>碎      路      陡      越</a:t>
            </a:r>
            <a:endParaRPr lang="zh-CN" altLang="en-US" sz="8000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1310640"/>
            <a:ext cx="11581765" cy="1340485"/>
          </a:xfrm>
        </p:spPr>
        <p:txBody>
          <a:bodyPr>
            <a:normAutofit fontScale="90000"/>
          </a:bodyPr>
          <a:p>
            <a:r>
              <a:rPr lang="en-US" altLang="zh-CN" sz="8000"/>
              <a:t>zh</a:t>
            </a:r>
            <a:r>
              <a:rPr lang="zh-CN" altLang="en-US" sz="8000"/>
              <a:t>ū</a:t>
            </a:r>
            <a:r>
              <a:rPr lang="en-US" altLang="zh-CN" sz="8000"/>
              <a:t>      zh</a:t>
            </a:r>
            <a:r>
              <a:rPr lang="zh-CN" altLang="en-US" sz="8000"/>
              <a:t>ì</a:t>
            </a:r>
            <a:r>
              <a:rPr lang="en-US" altLang="zh-CN" sz="8000"/>
              <a:t>     g</a:t>
            </a:r>
            <a:r>
              <a:rPr lang="zh-CN" altLang="en-US" sz="8000"/>
              <a:t>ā</a:t>
            </a:r>
            <a:r>
              <a:rPr lang="en-US" altLang="zh-CN" sz="8000"/>
              <a:t>ng    sh</a:t>
            </a:r>
            <a:r>
              <a:rPr lang="zh-CN" altLang="en-US" sz="8000"/>
              <a:t>ǒ</a:t>
            </a:r>
            <a:r>
              <a:rPr lang="en-US" altLang="zh-CN" sz="8000"/>
              <a:t>u  g</a:t>
            </a:r>
            <a:r>
              <a:rPr lang="zh-CN" altLang="en-US" sz="8000"/>
              <a:t>ō</a:t>
            </a:r>
            <a:r>
              <a:rPr lang="en-US" altLang="zh-CN" sz="8000"/>
              <a:t>ng</a:t>
            </a:r>
            <a:br>
              <a:rPr lang="zh-CN" altLang="en-US" sz="8000"/>
            </a:b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1" tooltip="" action="ppaction://hlinksldjump"/>
              </a:rPr>
              <a:t>朱</a:t>
            </a: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tooltip="" action="ppaction://hlinksldjump"/>
              </a:rPr>
              <a:t>志</a:t>
            </a: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3" tooltip="" action="ppaction://hlinksldjump"/>
              </a:rPr>
              <a:t>冈</a:t>
            </a: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4" tooltip="" action="ppaction://hlinksldjump"/>
              </a:rPr>
              <a:t>守</a:t>
            </a: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5" tooltip="" action="ppaction://hlinksldjump"/>
              </a:rPr>
              <a:t>攻</a:t>
            </a:r>
            <a:endParaRPr lang="zh-CN" altLang="en-US" sz="8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hlinkClick r:id="rId5" tooltip="" action="ppaction://hlinksldjump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920" y="3451860"/>
            <a:ext cx="12099925" cy="2417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/>
              <a:t> b</a:t>
            </a:r>
            <a:r>
              <a:rPr lang="zh-CN" altLang="en-US" sz="7200"/>
              <a:t>ì       </a:t>
            </a:r>
            <a:r>
              <a:rPr lang="en-US" altLang="zh-CN" sz="7200"/>
              <a:t>ch</a:t>
            </a:r>
            <a:r>
              <a:rPr lang="zh-CN" altLang="en-US" sz="7200"/>
              <a:t>ǎ</a:t>
            </a:r>
            <a:r>
              <a:rPr lang="en-US" altLang="zh-CN" sz="7200"/>
              <a:t>n   qu</a:t>
            </a:r>
            <a:r>
              <a:rPr lang="zh-CN" altLang="en-US" sz="7200"/>
              <a:t>à</a:t>
            </a:r>
            <a:r>
              <a:rPr lang="en-US" altLang="zh-CN" sz="7200"/>
              <a:t>n    b</a:t>
            </a:r>
            <a:r>
              <a:rPr lang="zh-CN" altLang="en-US" sz="7200"/>
              <a:t>ì</a:t>
            </a:r>
            <a:r>
              <a:rPr lang="en-US" altLang="zh-CN" sz="7200"/>
              <a:t>ng       j</a:t>
            </a:r>
            <a:r>
              <a:rPr lang="zh-CN" altLang="en-US" sz="7200"/>
              <a:t>ì</a:t>
            </a:r>
            <a:endParaRPr lang="zh-CN" altLang="en-US" sz="7200"/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6" tooltip="" action="ppaction://hlinksldjump"/>
              </a:rPr>
              <a:t>必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7" tooltip="" action="ppaction://hlinksldjump"/>
              </a:rPr>
              <a:t>产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8" tooltip="" action="ppaction://hlinksldjump"/>
              </a:rPr>
              <a:t>劝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9" tooltip="" action="ppaction://hlinksldjump"/>
              </a:rPr>
              <a:t>并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10" tooltip="" action="ppaction://hlinksldjump"/>
              </a:rPr>
              <a:t>记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298440" y="1781810"/>
            <a:ext cx="4124960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/>
              <a:t>1.姓氏；</a:t>
            </a:r>
            <a:endParaRPr lang="zh-CN" altLang="en-US" sz="4000"/>
          </a:p>
          <a:p>
            <a:r>
              <a:rPr lang="zh-CN" altLang="en-US" sz="4000"/>
              <a:t>2.</a:t>
            </a:r>
            <a:r>
              <a:rPr lang="zh-CN" altLang="en-US" sz="4000">
                <a:solidFill>
                  <a:srgbClr val="FF0000"/>
                </a:solidFill>
              </a:rPr>
              <a:t>朱红</a:t>
            </a:r>
            <a:r>
              <a:rPr lang="zh-CN" altLang="en-US" sz="4000"/>
              <a:t>，指赤红色；</a:t>
            </a:r>
            <a:endParaRPr lang="zh-CN" altLang="en-US" sz="4000"/>
          </a:p>
          <a:p>
            <a:r>
              <a:rPr lang="zh-CN" altLang="en-US" sz="4000"/>
              <a:t>3.</a:t>
            </a:r>
            <a:r>
              <a:rPr lang="zh-CN" altLang="en-US" sz="4000">
                <a:solidFill>
                  <a:srgbClr val="FF0000"/>
                </a:solidFill>
              </a:rPr>
              <a:t>朱砂</a:t>
            </a:r>
            <a:r>
              <a:rPr lang="zh-CN" altLang="en-US" sz="4000"/>
              <a:t>，一种矿物，红色或棕红色，可入药或作颜料，但有毒。</a:t>
            </a:r>
            <a:endParaRPr lang="zh-CN" altLang="en-US" sz="4000"/>
          </a:p>
        </p:txBody>
      </p:sp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1385" y="1781810"/>
            <a:ext cx="3401695" cy="3401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296670" y="1920875"/>
            <a:ext cx="245300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朱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890" y="-18415"/>
            <a:ext cx="5024755" cy="377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9399" t="10698" r="7531" b="6984"/>
          <a:stretch>
            <a:fillRect/>
          </a:stretch>
        </p:blipFill>
        <p:spPr>
          <a:xfrm>
            <a:off x="666750" y="3842385"/>
            <a:ext cx="3673475" cy="29660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7864"/>
          <a:stretch>
            <a:fillRect/>
          </a:stretch>
        </p:blipFill>
        <p:spPr>
          <a:xfrm>
            <a:off x="6620510" y="-18415"/>
            <a:ext cx="5603240" cy="3878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2350" y="4106545"/>
            <a:ext cx="7391400" cy="2701925"/>
          </a:xfrm>
          <a:prstGeom prst="rect">
            <a:avLst/>
          </a:prstGeom>
        </p:spPr>
      </p:pic>
      <p:pic>
        <p:nvPicPr>
          <p:cNvPr id="8" name="图片 7">
            <a:hlinkClick r:id="rId5" tooltip="" action="ppaction://hlinksldjump"/>
          </p:cNvPr>
          <p:cNvPicPr>
            <a:picLocks noChangeAspect="1"/>
          </p:cNvPicPr>
          <p:nvPr/>
        </p:nvPicPr>
        <p:blipFill>
          <a:blip r:embed="rId6"/>
          <a:srcRect l="10134"/>
          <a:stretch>
            <a:fillRect/>
          </a:stretch>
        </p:blipFill>
        <p:spPr>
          <a:xfrm>
            <a:off x="-8890" y="-18415"/>
            <a:ext cx="12232005" cy="6827520"/>
          </a:xfrm>
          <a:prstGeom prst="rect">
            <a:avLst/>
          </a:prstGeom>
        </p:spPr>
      </p:pic>
      <p:sp>
        <p:nvSpPr>
          <p:cNvPr id="9" name="左箭头 8">
            <a:hlinkClick r:id="rId5" tooltip="" action="ppaction://hlinksldjump"/>
          </p:cNvPr>
          <p:cNvSpPr/>
          <p:nvPr/>
        </p:nvSpPr>
        <p:spPr>
          <a:xfrm>
            <a:off x="11231880" y="5964555"/>
            <a:ext cx="533400" cy="47244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14475" y="1385570"/>
            <a:ext cx="3293745" cy="3293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858645" y="1555115"/>
            <a:ext cx="281940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志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6401" t="-15529" r="6134" b="16638"/>
          <a:stretch>
            <a:fillRect/>
          </a:stretch>
        </p:blipFill>
        <p:spPr>
          <a:xfrm>
            <a:off x="5173980" y="603250"/>
            <a:ext cx="4998085" cy="4076065"/>
          </a:xfrm>
          <a:prstGeom prst="rect">
            <a:avLst/>
          </a:prstGeom>
        </p:spPr>
      </p:pic>
      <p:sp>
        <p:nvSpPr>
          <p:cNvPr id="8" name="左箭头 7">
            <a:hlinkClick r:id="rId3" tooltip="" action="ppaction://hlinksldjump"/>
          </p:cNvPr>
          <p:cNvSpPr/>
          <p:nvPr/>
        </p:nvSpPr>
        <p:spPr>
          <a:xfrm>
            <a:off x="9447530" y="5309870"/>
            <a:ext cx="625475" cy="62611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13865" y="1067435"/>
            <a:ext cx="3142615" cy="3142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74215" y="1266825"/>
            <a:ext cx="262128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冈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5785" y="4695825"/>
            <a:ext cx="3895725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山脊，山岭</a:t>
            </a:r>
            <a:endParaRPr lang="zh-CN" altLang="en-US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3725" y="1617980"/>
            <a:ext cx="30784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70C0"/>
                </a:solidFill>
              </a:rPr>
              <a:t>岗</a:t>
            </a:r>
            <a:r>
              <a:rPr lang="zh-CN" altLang="en-US" sz="4400" b="1"/>
              <a:t>：岗位</a:t>
            </a:r>
            <a:endParaRPr lang="zh-CN" altLang="en-US" sz="4400" b="1"/>
          </a:p>
        </p:txBody>
      </p:sp>
      <p:sp>
        <p:nvSpPr>
          <p:cNvPr id="7" name="文本框 6"/>
          <p:cNvSpPr txBox="1"/>
          <p:nvPr/>
        </p:nvSpPr>
        <p:spPr>
          <a:xfrm>
            <a:off x="8320405" y="2790825"/>
            <a:ext cx="319976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70C0"/>
                </a:solidFill>
              </a:rPr>
              <a:t>刚</a:t>
            </a:r>
            <a:r>
              <a:rPr lang="zh-CN" altLang="en-US" sz="4400" b="1"/>
              <a:t>：刚才</a:t>
            </a:r>
            <a:endParaRPr lang="zh-CN" altLang="en-US" sz="4400" b="1"/>
          </a:p>
        </p:txBody>
      </p:sp>
      <p:sp>
        <p:nvSpPr>
          <p:cNvPr id="8" name="文本框 7"/>
          <p:cNvSpPr txBox="1"/>
          <p:nvPr/>
        </p:nvSpPr>
        <p:spPr>
          <a:xfrm>
            <a:off x="8328660" y="3933825"/>
            <a:ext cx="284861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70C0"/>
                </a:solidFill>
              </a:rPr>
              <a:t>钢</a:t>
            </a:r>
            <a:r>
              <a:rPr lang="zh-CN" altLang="en-US" sz="4400" b="1"/>
              <a:t>：钢铁</a:t>
            </a:r>
            <a:endParaRPr lang="zh-CN" altLang="en-US" sz="4400" b="1"/>
          </a:p>
        </p:txBody>
      </p:sp>
      <p:sp>
        <p:nvSpPr>
          <p:cNvPr id="9" name="文本框 8"/>
          <p:cNvSpPr txBox="1"/>
          <p:nvPr/>
        </p:nvSpPr>
        <p:spPr>
          <a:xfrm>
            <a:off x="5731510" y="1266825"/>
            <a:ext cx="230314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山冈</a:t>
            </a:r>
            <a:endParaRPr lang="zh-CN" altLang="en-US" sz="4800"/>
          </a:p>
          <a:p>
            <a:r>
              <a:rPr lang="zh-CN" altLang="en-US" sz="4800"/>
              <a:t>高冈</a:t>
            </a:r>
            <a:endParaRPr lang="zh-CN" altLang="en-US" sz="4800"/>
          </a:p>
          <a:p>
            <a:r>
              <a:rPr lang="zh-CN" altLang="en-US" sz="4800"/>
              <a:t>川冈</a:t>
            </a:r>
            <a:endParaRPr lang="zh-CN" altLang="en-US" sz="4800"/>
          </a:p>
          <a:p>
            <a:r>
              <a:rPr lang="zh-CN" altLang="en-US" sz="4800"/>
              <a:t>土冈</a:t>
            </a:r>
            <a:endParaRPr lang="zh-CN" altLang="en-US" sz="4800"/>
          </a:p>
        </p:txBody>
      </p:sp>
      <p:sp>
        <p:nvSpPr>
          <p:cNvPr id="10" name="左箭头 9">
            <a:hlinkClick r:id="rId2" tooltip="" action="ppaction://hlinksldjump"/>
          </p:cNvPr>
          <p:cNvSpPr/>
          <p:nvPr/>
        </p:nvSpPr>
        <p:spPr>
          <a:xfrm>
            <a:off x="9768205" y="5615940"/>
            <a:ext cx="624840" cy="51816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64995" y="1691005"/>
            <a:ext cx="3340735" cy="3340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19300" y="1907540"/>
            <a:ext cx="284924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守</a:t>
            </a:r>
            <a:endParaRPr lang="zh-CN" altLang="en-US" sz="199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5980" y="1471295"/>
            <a:ext cx="2783205" cy="3997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0070C0"/>
                </a:solidFill>
              </a:rPr>
              <a:t>宀</a:t>
            </a:r>
            <a:r>
              <a:rPr lang="zh-CN" altLang="en-US" sz="3200"/>
              <a:t>表示房屋;</a:t>
            </a:r>
            <a:r>
              <a:rPr lang="zh-CN" altLang="en-US" sz="3200">
                <a:solidFill>
                  <a:srgbClr val="0070C0"/>
                </a:solidFill>
              </a:rPr>
              <a:t>寸</a:t>
            </a:r>
            <a:r>
              <a:rPr lang="zh-CN" altLang="en-US" sz="3200"/>
              <a:t>是法度。合起来表示掌管法度。本义:官吏的职责,职守。后有</a:t>
            </a:r>
            <a:r>
              <a:rPr lang="en-US" altLang="zh-CN" sz="3200"/>
              <a:t>“</a:t>
            </a:r>
            <a:r>
              <a:rPr lang="zh-CN" altLang="en-US" sz="3200"/>
              <a:t>掌管</a:t>
            </a:r>
            <a:r>
              <a:rPr lang="en-US" altLang="zh-CN" sz="3200"/>
              <a:t>”</a:t>
            </a:r>
            <a:r>
              <a:rPr lang="zh-CN" altLang="en-US" sz="3200"/>
              <a:t>、</a:t>
            </a:r>
            <a:r>
              <a:rPr lang="en-US" altLang="zh-CN" sz="3200"/>
              <a:t>“</a:t>
            </a:r>
            <a:r>
              <a:rPr lang="zh-CN" altLang="en-US" sz="3200"/>
              <a:t>保持</a:t>
            </a:r>
            <a:r>
              <a:rPr lang="en-US" altLang="zh-CN" sz="3200"/>
              <a:t>”</a:t>
            </a:r>
            <a:r>
              <a:rPr lang="zh-CN" altLang="en-US" sz="3200"/>
              <a:t>、</a:t>
            </a:r>
            <a:r>
              <a:rPr lang="en-US" altLang="zh-CN" sz="3200"/>
              <a:t>“</a:t>
            </a:r>
            <a:r>
              <a:rPr lang="zh-CN" altLang="en-US" sz="3200"/>
              <a:t>遵守</a:t>
            </a:r>
            <a:r>
              <a:rPr lang="en-US" altLang="zh-CN" sz="3200"/>
              <a:t>”</a:t>
            </a:r>
            <a:r>
              <a:rPr lang="zh-CN" altLang="en-US" sz="3200"/>
              <a:t>等义。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9281160" y="1741170"/>
            <a:ext cx="2240915" cy="3375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48800" y="1778000"/>
            <a:ext cx="277368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守卫</a:t>
            </a:r>
            <a:endParaRPr lang="zh-CN" altLang="en-US" sz="3600"/>
          </a:p>
          <a:p>
            <a:r>
              <a:rPr lang="zh-CN" altLang="en-US" sz="3600"/>
              <a:t>留守</a:t>
            </a:r>
            <a:endParaRPr lang="zh-CN" altLang="en-US" sz="3600"/>
          </a:p>
          <a:p>
            <a:r>
              <a:rPr lang="zh-CN" altLang="en-US" sz="3600"/>
              <a:t>保守</a:t>
            </a:r>
            <a:endParaRPr lang="zh-CN" altLang="en-US" sz="3600"/>
          </a:p>
          <a:p>
            <a:r>
              <a:rPr lang="zh-CN" altLang="en-US" sz="3600"/>
              <a:t>守株待兔</a:t>
            </a:r>
            <a:endParaRPr lang="zh-CN" altLang="en-US" sz="3600"/>
          </a:p>
          <a:p>
            <a:r>
              <a:rPr lang="zh-CN" altLang="en-US" sz="3600"/>
              <a:t>守法</a:t>
            </a:r>
            <a:endParaRPr lang="zh-CN" altLang="en-US" sz="3600"/>
          </a:p>
          <a:p>
            <a:r>
              <a:rPr lang="zh-CN" altLang="en-US" sz="3600"/>
              <a:t>太守</a:t>
            </a:r>
            <a:endParaRPr lang="zh-CN" altLang="en-US" sz="3600"/>
          </a:p>
        </p:txBody>
      </p:sp>
      <p:sp>
        <p:nvSpPr>
          <p:cNvPr id="8" name="左箭头 7">
            <a:hlinkClick r:id="rId2" tooltip="" action="ppaction://hlinksldjump"/>
          </p:cNvPr>
          <p:cNvSpPr/>
          <p:nvPr/>
        </p:nvSpPr>
        <p:spPr>
          <a:xfrm>
            <a:off x="10653395" y="5897880"/>
            <a:ext cx="685800" cy="50292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42670" y="1598930"/>
            <a:ext cx="3385820" cy="3385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26515" y="1860550"/>
            <a:ext cx="281876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攻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930" y="446405"/>
            <a:ext cx="6774815" cy="2647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2215" y="3276600"/>
            <a:ext cx="665353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“工”意为“土木工程作业”。“攴”指“执行”。。</a:t>
            </a:r>
            <a:r>
              <a:rPr lang="zh-CN" altLang="en-US" sz="3200">
                <a:solidFill>
                  <a:srgbClr val="0070C0"/>
                </a:solidFill>
              </a:rPr>
              <a:t>本义</a:t>
            </a:r>
            <a:r>
              <a:rPr lang="zh-CN" altLang="en-US" sz="3200"/>
              <a:t>：为夺取敌城进行土木工程作业。</a:t>
            </a:r>
            <a:r>
              <a:rPr lang="zh-CN" altLang="en-US" sz="3200">
                <a:solidFill>
                  <a:srgbClr val="0070C0"/>
                </a:solidFill>
              </a:rPr>
              <a:t>引申义</a:t>
            </a:r>
            <a:r>
              <a:rPr lang="zh-CN" altLang="en-US" sz="3200"/>
              <a:t>：为实现目标进行艰苦努力（如“攻读博士学位”、“技术攻关”等）。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05" y="-15875"/>
            <a:ext cx="12200255" cy="69107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48200" y="1320800"/>
            <a:ext cx="5943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攻</a:t>
            </a:r>
            <a:endParaRPr lang="zh-CN" altLang="en-US" sz="5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20840" y="1320800"/>
            <a:ext cx="9753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功</a:t>
            </a:r>
            <a:endParaRPr lang="zh-CN" altLang="en-US" sz="5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09800" y="2540000"/>
            <a:ext cx="847344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800"/>
              <a:t>（    ）打   （    ）读     成（    ）</a:t>
            </a:r>
            <a:endParaRPr lang="zh-CN" altLang="en-US" sz="4800"/>
          </a:p>
          <a:p>
            <a:pPr fontAlgn="auto">
              <a:lnSpc>
                <a:spcPct val="150000"/>
              </a:lnSpc>
            </a:pPr>
            <a:r>
              <a:rPr lang="zh-CN" altLang="en-US" sz="4400"/>
              <a:t> 徒劳无（    ）        事半（    ）倍</a:t>
            </a:r>
            <a:endParaRPr lang="zh-CN" altLang="en-US" sz="4400"/>
          </a:p>
        </p:txBody>
      </p:sp>
      <p:sp>
        <p:nvSpPr>
          <p:cNvPr id="9" name="文本框 8"/>
          <p:cNvSpPr txBox="1"/>
          <p:nvPr/>
        </p:nvSpPr>
        <p:spPr>
          <a:xfrm>
            <a:off x="2773680" y="2844800"/>
            <a:ext cx="7924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攻</a:t>
            </a:r>
            <a:endParaRPr lang="zh-CN" altLang="en-US" sz="4800"/>
          </a:p>
        </p:txBody>
      </p:sp>
      <p:sp>
        <p:nvSpPr>
          <p:cNvPr id="10" name="文本框 9"/>
          <p:cNvSpPr txBox="1"/>
          <p:nvPr/>
        </p:nvSpPr>
        <p:spPr>
          <a:xfrm>
            <a:off x="5595620" y="2844800"/>
            <a:ext cx="10058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攻</a:t>
            </a:r>
            <a:endParaRPr lang="zh-CN" altLang="en-US" sz="4800"/>
          </a:p>
        </p:txBody>
      </p:sp>
      <p:sp>
        <p:nvSpPr>
          <p:cNvPr id="11" name="文本框 10"/>
          <p:cNvSpPr txBox="1"/>
          <p:nvPr/>
        </p:nvSpPr>
        <p:spPr>
          <a:xfrm>
            <a:off x="9235440" y="2844800"/>
            <a:ext cx="100520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功</a:t>
            </a:r>
            <a:endParaRPr lang="zh-CN" altLang="en-US" sz="4800"/>
          </a:p>
        </p:txBody>
      </p:sp>
      <p:sp>
        <p:nvSpPr>
          <p:cNvPr id="12" name="文本框 11"/>
          <p:cNvSpPr txBox="1"/>
          <p:nvPr/>
        </p:nvSpPr>
        <p:spPr>
          <a:xfrm>
            <a:off x="4471670" y="3911600"/>
            <a:ext cx="9474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功</a:t>
            </a:r>
            <a:endParaRPr lang="zh-CN" altLang="en-US" sz="4800"/>
          </a:p>
        </p:txBody>
      </p:sp>
      <p:sp>
        <p:nvSpPr>
          <p:cNvPr id="13" name="文本框 12"/>
          <p:cNvSpPr txBox="1"/>
          <p:nvPr/>
        </p:nvSpPr>
        <p:spPr>
          <a:xfrm>
            <a:off x="8275320" y="3911600"/>
            <a:ext cx="79248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/>
              <a:t>功</a:t>
            </a:r>
            <a:endParaRPr lang="zh-CN" altLang="en-US" sz="4800"/>
          </a:p>
        </p:txBody>
      </p:sp>
      <p:sp>
        <p:nvSpPr>
          <p:cNvPr id="14" name="左箭头 13">
            <a:hlinkClick r:id="rId2" tooltip="" action="ppaction://hlinksldjump"/>
          </p:cNvPr>
          <p:cNvSpPr/>
          <p:nvPr/>
        </p:nvSpPr>
        <p:spPr>
          <a:xfrm>
            <a:off x="10530840" y="5207000"/>
            <a:ext cx="533400" cy="42672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23029" t="14359" r="25010" b="4203"/>
          <a:stretch>
            <a:fillRect/>
          </a:stretch>
        </p:blipFill>
        <p:spPr>
          <a:xfrm>
            <a:off x="65405" y="287020"/>
            <a:ext cx="5454015" cy="6316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19420" y="469900"/>
            <a:ext cx="6059805" cy="5583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/>
              <a:t>       </a:t>
            </a:r>
            <a:r>
              <a:rPr lang="zh-CN" altLang="en-US" sz="4000"/>
              <a:t>扁担是 扁圆长条形挑、抬物品的竹木用具，扁担有用木制的，也有用竹做的。无论采自深山老林的杂木，还是取之峡谷山涧的毛竹，其外形一般都是简朴自然：直挺挺的，不枝不蔓，酷似一个简简单单的“一”字。</a:t>
            </a:r>
            <a:endParaRPr lang="zh-CN" altLang="en-US" sz="40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35150" y="2011045"/>
            <a:ext cx="3157220" cy="3157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88820" y="2193925"/>
            <a:ext cx="284924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必</a:t>
            </a:r>
            <a:endParaRPr lang="zh-CN" altLang="en-US" sz="199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4640" y="1349375"/>
            <a:ext cx="406844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必须</a:t>
            </a:r>
            <a:endParaRPr lang="zh-CN" altLang="en-US" sz="4800"/>
          </a:p>
          <a:p>
            <a:r>
              <a:rPr lang="zh-CN" altLang="en-US" sz="4800"/>
              <a:t>必要</a:t>
            </a:r>
            <a:endParaRPr lang="zh-CN" altLang="en-US" sz="4800"/>
          </a:p>
          <a:p>
            <a:r>
              <a:rPr lang="zh-CN" altLang="en-US" sz="4800"/>
              <a:t>必定</a:t>
            </a:r>
            <a:endParaRPr lang="zh-CN" altLang="en-US" sz="4800"/>
          </a:p>
          <a:p>
            <a:r>
              <a:rPr lang="zh-CN" altLang="en-US" sz="4800"/>
              <a:t>不必</a:t>
            </a:r>
            <a:endParaRPr lang="zh-CN" altLang="en-US" sz="4800"/>
          </a:p>
          <a:p>
            <a:r>
              <a:rPr lang="zh-CN" altLang="en-US" sz="4800"/>
              <a:t>未必</a:t>
            </a:r>
            <a:endParaRPr lang="zh-CN" altLang="en-US" sz="4800"/>
          </a:p>
          <a:p>
            <a:r>
              <a:rPr lang="zh-CN" altLang="en-US" sz="4800"/>
              <a:t>何必</a:t>
            </a:r>
            <a:endParaRPr lang="zh-CN" altLang="en-US" sz="4800"/>
          </a:p>
        </p:txBody>
      </p:sp>
      <p:sp>
        <p:nvSpPr>
          <p:cNvPr id="7" name="左箭头 6">
            <a:hlinkClick r:id="rId2" tooltip="" action="ppaction://hlinksldjump"/>
          </p:cNvPr>
          <p:cNvSpPr/>
          <p:nvPr/>
        </p:nvSpPr>
        <p:spPr>
          <a:xfrm>
            <a:off x="7085330" y="6089015"/>
            <a:ext cx="611505" cy="441325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88795" y="2056130"/>
            <a:ext cx="3066415" cy="3066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19300" y="2147570"/>
            <a:ext cx="260477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产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1443" t="8641" r="21763" b="9601"/>
          <a:stretch>
            <a:fillRect/>
          </a:stretch>
        </p:blipFill>
        <p:spPr>
          <a:xfrm>
            <a:off x="5269230" y="1482725"/>
            <a:ext cx="2978785" cy="38931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54695" y="1486535"/>
            <a:ext cx="2346325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生产</a:t>
            </a:r>
            <a:endParaRPr lang="zh-CN" altLang="en-US" sz="5400"/>
          </a:p>
          <a:p>
            <a:r>
              <a:rPr lang="zh-CN" altLang="en-US" sz="5400"/>
              <a:t>产地</a:t>
            </a:r>
            <a:endParaRPr lang="zh-CN" altLang="en-US" sz="5400"/>
          </a:p>
          <a:p>
            <a:r>
              <a:rPr lang="zh-CN" altLang="en-US" sz="5400"/>
              <a:t>产品</a:t>
            </a:r>
            <a:endParaRPr lang="zh-CN" altLang="en-US" sz="5400"/>
          </a:p>
          <a:p>
            <a:r>
              <a:rPr lang="zh-CN" altLang="en-US" sz="5400"/>
              <a:t>物产</a:t>
            </a:r>
            <a:endParaRPr lang="zh-CN" altLang="en-US" sz="5400"/>
          </a:p>
          <a:p>
            <a:r>
              <a:rPr lang="zh-CN" altLang="en-US" sz="5400"/>
              <a:t>特产</a:t>
            </a:r>
            <a:endParaRPr lang="zh-CN" altLang="en-US" sz="5400"/>
          </a:p>
        </p:txBody>
      </p:sp>
      <p:sp>
        <p:nvSpPr>
          <p:cNvPr id="7" name="左箭头 6">
            <a:hlinkClick r:id="rId3" tooltip="" action="ppaction://hlinksldjump"/>
          </p:cNvPr>
          <p:cNvSpPr/>
          <p:nvPr/>
        </p:nvSpPr>
        <p:spPr>
          <a:xfrm>
            <a:off x="8884920" y="5981700"/>
            <a:ext cx="670560" cy="47244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28290" y="988695"/>
            <a:ext cx="8519795" cy="1325880"/>
          </a:xfrm>
        </p:spPr>
        <p:txBody>
          <a:bodyPr/>
          <a:p>
            <a:r>
              <a:rPr lang="zh-CN" altLang="en-US" sz="4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劝说  劝解  劝告   劝服   劝学</a:t>
            </a:r>
            <a:endParaRPr lang="zh-CN" altLang="en-US" sz="48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58950" y="2314575"/>
            <a:ext cx="3219450" cy="321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05330" y="2409825"/>
            <a:ext cx="272732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劝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4196" t="8456" r="16931" b="1550"/>
          <a:stretch>
            <a:fillRect/>
          </a:stretch>
        </p:blipFill>
        <p:spPr>
          <a:xfrm>
            <a:off x="5623560" y="2207895"/>
            <a:ext cx="2463800" cy="3219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0250" y="2011045"/>
            <a:ext cx="3522980" cy="3522980"/>
          </a:xfrm>
          <a:prstGeom prst="rect">
            <a:avLst/>
          </a:prstGeom>
        </p:spPr>
      </p:pic>
      <p:sp>
        <p:nvSpPr>
          <p:cNvPr id="7" name="左箭头 6">
            <a:hlinkClick r:id="rId4" tooltip="" action="ppaction://hlinksldjump"/>
          </p:cNvPr>
          <p:cNvSpPr/>
          <p:nvPr/>
        </p:nvSpPr>
        <p:spPr>
          <a:xfrm>
            <a:off x="9890760" y="5875020"/>
            <a:ext cx="670560" cy="47244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13230" y="1630045"/>
            <a:ext cx="3218180" cy="3218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51355" y="1724025"/>
            <a:ext cx="274256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并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5042" t="11842" r="15042" b="9601"/>
          <a:stretch>
            <a:fillRect/>
          </a:stretch>
        </p:blipFill>
        <p:spPr>
          <a:xfrm>
            <a:off x="5556250" y="1368425"/>
            <a:ext cx="3329305" cy="3740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19260" y="2156460"/>
            <a:ext cx="18592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会意字</a:t>
            </a:r>
            <a:endParaRPr lang="zh-CN" altLang="en-US" sz="4400"/>
          </a:p>
        </p:txBody>
      </p:sp>
      <p:sp>
        <p:nvSpPr>
          <p:cNvPr id="7" name="文本框 6"/>
          <p:cNvSpPr txBox="1"/>
          <p:nvPr/>
        </p:nvSpPr>
        <p:spPr>
          <a:xfrm>
            <a:off x="9098280" y="3451860"/>
            <a:ext cx="295719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70C0"/>
                </a:solidFill>
              </a:rPr>
              <a:t>二人并立</a:t>
            </a:r>
            <a:endParaRPr lang="zh-CN" altLang="en-US" sz="4400" b="1">
              <a:solidFill>
                <a:srgbClr val="0070C0"/>
              </a:solidFill>
            </a:endParaRPr>
          </a:p>
        </p:txBody>
      </p:sp>
      <p:sp>
        <p:nvSpPr>
          <p:cNvPr id="8" name="左箭头 7">
            <a:hlinkClick r:id="rId3" tooltip="" action="ppaction://hlinksldjump"/>
          </p:cNvPr>
          <p:cNvSpPr/>
          <p:nvPr/>
        </p:nvSpPr>
        <p:spPr>
          <a:xfrm>
            <a:off x="9890760" y="5875020"/>
            <a:ext cx="670560" cy="47244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3" name="Picture 5" descr="田字格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35150" y="1691005"/>
            <a:ext cx="3385820" cy="3385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164715" y="1952625"/>
            <a:ext cx="294068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记</a:t>
            </a:r>
            <a:endParaRPr lang="zh-CN" altLang="en-US" sz="199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4680" y="1599565"/>
            <a:ext cx="1768475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记住</a:t>
            </a:r>
            <a:endParaRPr lang="zh-CN" altLang="en-US" sz="4400"/>
          </a:p>
          <a:p>
            <a:r>
              <a:rPr lang="zh-CN" altLang="en-US" sz="4400"/>
              <a:t>记忆</a:t>
            </a:r>
            <a:endParaRPr lang="zh-CN" altLang="en-US" sz="4400"/>
          </a:p>
          <a:p>
            <a:r>
              <a:rPr lang="zh-CN" altLang="en-US" sz="4400"/>
              <a:t>笔记</a:t>
            </a:r>
            <a:endParaRPr lang="zh-CN" altLang="en-US" sz="4400"/>
          </a:p>
          <a:p>
            <a:r>
              <a:rPr lang="zh-CN" altLang="en-US" sz="4400"/>
              <a:t>日记</a:t>
            </a:r>
            <a:endParaRPr lang="zh-CN" altLang="en-US" sz="4400"/>
          </a:p>
          <a:p>
            <a:r>
              <a:rPr lang="zh-CN" altLang="en-US" sz="4400"/>
              <a:t>标记</a:t>
            </a:r>
            <a:endParaRPr lang="zh-CN" altLang="en-US" sz="4400"/>
          </a:p>
          <a:p>
            <a:r>
              <a:rPr lang="zh-CN" altLang="en-US" sz="4400"/>
              <a:t>记号</a:t>
            </a:r>
            <a:endParaRPr lang="zh-CN" altLang="en-US" sz="4400"/>
          </a:p>
        </p:txBody>
      </p:sp>
      <p:sp>
        <p:nvSpPr>
          <p:cNvPr id="7" name="左箭头 6">
            <a:hlinkClick r:id="rId2" tooltip="" action="ppaction://hlinksldjump"/>
          </p:cNvPr>
          <p:cNvSpPr/>
          <p:nvPr/>
        </p:nvSpPr>
        <p:spPr>
          <a:xfrm>
            <a:off x="7345680" y="5714365"/>
            <a:ext cx="670560" cy="47244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b="6092"/>
          <a:stretch>
            <a:fillRect/>
          </a:stretch>
        </p:blipFill>
        <p:spPr>
          <a:xfrm>
            <a:off x="445770" y="448945"/>
            <a:ext cx="4944110" cy="61906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7915" y="546100"/>
            <a:ext cx="4726940" cy="599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"/>
            <a:ext cx="12230100" cy="686562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235" y="364490"/>
            <a:ext cx="11703685" cy="6558915"/>
          </a:xfrm>
        </p:spPr>
        <p:txBody>
          <a:bodyPr>
            <a:noAutofit/>
          </a:bodyPr>
          <a:p>
            <a:r>
              <a:rPr lang="zh-CN" altLang="en-US" sz="3200"/>
              <a:t> 朱德，四川仪陇人。1928年参与领导湘南起义，建立工农民主政权，同年4月，率起义军上井冈山，同毛泽东领导的部队会师，成立了中国工农革命军（后改称红军）第四军。</a:t>
            </a:r>
            <a:endParaRPr lang="zh-CN" altLang="en-US" sz="3200"/>
          </a:p>
          <a:p>
            <a:pPr marL="0" indent="0">
              <a:buNone/>
            </a:pPr>
            <a:endParaRPr lang="zh-CN" altLang="en-US" sz="3200"/>
          </a:p>
          <a:p>
            <a:r>
              <a:rPr lang="zh-CN" altLang="en-US" sz="3200">
                <a:sym typeface="+mn-ea"/>
              </a:rPr>
              <a:t>中华人民共和国十大元帅之首，被中华人民共和国誉为革命家、军事家、政治家、国家的领袖。抗日战争期间，被国民政府授予国民革命军上将衔。1955年，被授予中国人民解放军元帅军衔。</a:t>
            </a:r>
            <a:endParaRPr lang="zh-CN" altLang="en-US" sz="3200">
              <a:sym typeface="+mn-ea"/>
            </a:endParaRPr>
          </a:p>
          <a:p>
            <a:pPr marL="0" indent="0">
              <a:buNone/>
            </a:pPr>
            <a:r>
              <a:rPr lang="zh-CN" altLang="en-US" sz="3200"/>
              <a:t> </a:t>
            </a:r>
            <a:endParaRPr lang="zh-CN" altLang="en-US" sz="3200"/>
          </a:p>
          <a:p>
            <a:r>
              <a:rPr lang="zh-CN" altLang="en-US" sz="3200"/>
              <a:t>形容他的只有一句话：“</a:t>
            </a:r>
            <a:r>
              <a:rPr lang="zh-CN" altLang="en-US" sz="3200" b="1"/>
              <a:t>戎马一生，功绩卓著；忠职勤政，鞠躬尽瘁；胸怀天下，气度恢宏；谦虚谨慎，纯朴忠厚</a:t>
            </a:r>
            <a:r>
              <a:rPr lang="zh-CN" altLang="en-US" sz="3200"/>
              <a:t>。”朱德革命一生，功勋卓著，位高至极，但他谦虚谨慎，勤勤恳恳，朴实无华，忠厚仁慈，给世人留下了质朴而崇高的元帅形象。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l="3077" t="3079" r="2825" b="5472"/>
          <a:stretch>
            <a:fillRect/>
          </a:stretch>
        </p:blipFill>
        <p:spPr>
          <a:xfrm>
            <a:off x="10160" y="-5080"/>
            <a:ext cx="12171045" cy="68675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83915" y="1422400"/>
            <a:ext cx="330644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朱德元帅</a:t>
            </a:r>
            <a:endParaRPr lang="zh-CN" altLang="en-US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3780790" y="3929380"/>
            <a:ext cx="16141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扁担</a:t>
            </a:r>
            <a:endParaRPr lang="zh-CN" altLang="en-US" sz="4000" b="1"/>
          </a:p>
        </p:txBody>
      </p:sp>
      <p:sp>
        <p:nvSpPr>
          <p:cNvPr id="10" name="上下箭头 9"/>
          <p:cNvSpPr/>
          <p:nvPr/>
        </p:nvSpPr>
        <p:spPr>
          <a:xfrm flipH="1" flipV="1">
            <a:off x="4084955" y="2214880"/>
            <a:ext cx="624840" cy="1471295"/>
          </a:xfrm>
          <a:prstGeom prst="up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97040" y="2863215"/>
            <a:ext cx="50742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怎样的故事？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2" name="内容占位符 5"/>
          <p:cNvPicPr>
            <a:picLocks noChangeAspect="1"/>
          </p:cNvPicPr>
          <p:nvPr/>
        </p:nvPicPr>
        <p:blipFill>
          <a:blip r:embed="rId2"/>
          <a:srcRect b="6092"/>
          <a:stretch>
            <a:fillRect/>
          </a:stretch>
        </p:blipFill>
        <p:spPr>
          <a:xfrm>
            <a:off x="5764530" y="507365"/>
            <a:ext cx="1607185" cy="20504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3725" r="2766"/>
          <a:stretch>
            <a:fillRect/>
          </a:stretch>
        </p:blipFill>
        <p:spPr>
          <a:xfrm>
            <a:off x="5102225" y="3999865"/>
            <a:ext cx="3035935" cy="182181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990" y="-13335"/>
            <a:ext cx="5805805" cy="685482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8152765" y="746125"/>
            <a:ext cx="1036955" cy="74803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152765" y="624840"/>
            <a:ext cx="1325880" cy="5577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6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朱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德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的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扁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担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b="4256"/>
          <a:stretch>
            <a:fillRect/>
          </a:stretch>
        </p:blipFill>
        <p:spPr>
          <a:xfrm>
            <a:off x="46355" y="-58420"/>
            <a:ext cx="12147550" cy="6874510"/>
          </a:xfrm>
          <a:prstGeom prst="rect">
            <a:avLst/>
          </a:prstGeom>
        </p:spPr>
      </p:pic>
      <p:pic>
        <p:nvPicPr>
          <p:cNvPr id="5" name="朱德的扁担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65640" y="4704080"/>
            <a:ext cx="619125" cy="619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63035" y="2600960"/>
            <a:ext cx="5988685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400"/>
              <a:t>听准字音，</a:t>
            </a:r>
            <a:endParaRPr lang="zh-CN" altLang="en-US" sz="4400"/>
          </a:p>
          <a:p>
            <a:pPr fontAlgn="auto">
              <a:lnSpc>
                <a:spcPct val="150000"/>
              </a:lnSpc>
            </a:pPr>
            <a:r>
              <a:rPr lang="zh-CN" altLang="en-US" sz="4400"/>
              <a:t>可以跟着轻声朗读。</a:t>
            </a:r>
            <a:endParaRPr lang="zh-CN" altLang="en-US" sz="4400"/>
          </a:p>
        </p:txBody>
      </p:sp>
      <p:sp>
        <p:nvSpPr>
          <p:cNvPr id="7" name="文本框 6"/>
          <p:cNvSpPr txBox="1"/>
          <p:nvPr/>
        </p:nvSpPr>
        <p:spPr>
          <a:xfrm>
            <a:off x="4496435" y="1052830"/>
            <a:ext cx="309308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配音朗读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rcRect l="3077" t="3079" r="2825" b="5472"/>
          <a:stretch>
            <a:fillRect/>
          </a:stretch>
        </p:blipFill>
        <p:spPr>
          <a:xfrm>
            <a:off x="-3810" y="-30480"/>
            <a:ext cx="12289790" cy="6889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86000" y="762635"/>
            <a:ext cx="4754245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自由朗读课文</a:t>
            </a:r>
            <a:endParaRPr lang="zh-CN" altLang="en-US" sz="4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1020" y="2209165"/>
            <a:ext cx="827278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000"/>
              <a:t>要求</a:t>
            </a:r>
            <a:endParaRPr lang="zh-CN" altLang="en-US" sz="4000"/>
          </a:p>
          <a:p>
            <a:pPr fontAlgn="auto">
              <a:lnSpc>
                <a:spcPct val="150000"/>
              </a:lnSpc>
            </a:pPr>
            <a:r>
              <a:rPr lang="en-US" altLang="zh-CN" sz="4000"/>
              <a:t>1.读准字音，读顺句子，读通课文</a:t>
            </a:r>
            <a:r>
              <a:rPr lang="zh-CN" altLang="en-US" sz="4000"/>
              <a:t>；</a:t>
            </a:r>
            <a:endParaRPr lang="zh-CN" altLang="en-US" sz="4000"/>
          </a:p>
          <a:p>
            <a:pPr fontAlgn="auto">
              <a:lnSpc>
                <a:spcPct val="150000"/>
              </a:lnSpc>
            </a:pPr>
            <a:r>
              <a:rPr lang="en-US" altLang="zh-CN" sz="4000"/>
              <a:t>2.</a:t>
            </a:r>
            <a:r>
              <a:rPr lang="zh-CN" altLang="en-US" sz="4000"/>
              <a:t>标出文章的自然段序号。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1942</Words>
  <Application>WPS 演示</Application>
  <PresentationFormat>宽屏</PresentationFormat>
  <Paragraphs>208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楷体</vt:lpstr>
      <vt:lpstr>微软雅黑</vt:lpstr>
      <vt:lpstr>Comic Sans MS</vt:lpstr>
      <vt:lpstr>楷体_GB2312</vt:lpstr>
      <vt:lpstr>Times New Roman</vt:lpstr>
      <vt:lpstr>Calibri Light</vt:lpstr>
      <vt:lpstr>Calibri</vt:lpstr>
      <vt:lpstr>新宋体</vt:lpstr>
      <vt:lpstr>Office 主题</vt:lpstr>
      <vt:lpstr>PowerPoint 演示文稿</vt:lpstr>
      <vt:lpstr>biǎn dan  扁    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</cp:revision>
  <dcterms:created xsi:type="dcterms:W3CDTF">2016-11-11T13:56:00Z</dcterms:created>
  <dcterms:modified xsi:type="dcterms:W3CDTF">2016-11-13T07:39:59Z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