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45" r:id="rId2"/>
    <p:sldId id="786" r:id="rId3"/>
    <p:sldId id="787" r:id="rId4"/>
    <p:sldId id="753" r:id="rId5"/>
    <p:sldId id="752" r:id="rId6"/>
    <p:sldId id="789" r:id="rId7"/>
    <p:sldId id="790" r:id="rId8"/>
    <p:sldId id="754" r:id="rId9"/>
    <p:sldId id="791" r:id="rId10"/>
    <p:sldId id="771" r:id="rId11"/>
    <p:sldId id="782" r:id="rId12"/>
    <p:sldId id="792" r:id="rId13"/>
    <p:sldId id="784" r:id="rId14"/>
    <p:sldId id="774" r:id="rId15"/>
    <p:sldId id="757" r:id="rId16"/>
    <p:sldId id="758" r:id="rId17"/>
    <p:sldId id="775" r:id="rId18"/>
    <p:sldId id="776" r:id="rId19"/>
    <p:sldId id="759" r:id="rId20"/>
    <p:sldId id="767" r:id="rId21"/>
    <p:sldId id="760" r:id="rId22"/>
    <p:sldId id="793" r:id="rId23"/>
    <p:sldId id="780" r:id="rId24"/>
    <p:sldId id="785" r:id="rId25"/>
    <p:sldId id="778" r:id="rId26"/>
    <p:sldId id="764" r:id="rId27"/>
    <p:sldId id="794" r:id="rId28"/>
    <p:sldId id="777" r:id="rId29"/>
    <p:sldId id="762" r:id="rId30"/>
    <p:sldId id="768" r:id="rId31"/>
    <p:sldId id="765" r:id="rId32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4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0000"/>
    <a:srgbClr val="0000FF"/>
    <a:srgbClr val="FF9900"/>
    <a:srgbClr val="CC3399"/>
    <a:srgbClr val="FF00FF"/>
    <a:srgbClr val="FF9999"/>
    <a:srgbClr val="FF66FF"/>
    <a:srgbClr val="FF6600"/>
    <a:srgbClr val="CC0066"/>
    <a:srgbClr val="FF99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838" autoAdjust="0"/>
    <p:restoredTop sz="94660"/>
  </p:normalViewPr>
  <p:slideViewPr>
    <p:cSldViewPr showGuides="1">
      <p:cViewPr varScale="1">
        <p:scale>
          <a:sx n="98" d="100"/>
          <a:sy n="98" d="100"/>
        </p:scale>
        <p:origin x="-972" y="-96"/>
      </p:cViewPr>
      <p:guideLst>
        <p:guide orient="horz" pos="216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87743D-19E9-46E4-B2D2-AEB5DDE9250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2019/9/3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pPr lvl="0" algn="r" eaLnBrk="1" hangingPunct="1">
                <a:buNone/>
              </a:pPr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1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778439"/>
            <a:ext cx="3655181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9"/>
            <a:ext cx="3673182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865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865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865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5865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800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800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800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800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hyperlink" Target="%20" TargetMode="External"/><Relationship Id="rId4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24037;&#20316;&#23460;\&#12298;&#33853;&#33457;&#29983;&#12299;&#25945;&#23398;&#35299;&#35835;&#12289;&#25945;&#23398;&#35774;&#35745;&#12289;&#35838;&#20214;&#65288;&#24352;&#21033;&#32676;&#65289;\&#21021;&#38634;.mp3" TargetMode="External"/><Relationship Id="rId6" Type="http://schemas.openxmlformats.org/officeDocument/2006/relationships/image" Target="../media/image14.png"/><Relationship Id="rId5" Type="http://schemas.microsoft.com/office/2007/relationships/media" Target="file:///C:\Users\Administrator\Desktop\&#24037;&#20316;&#23460;\&#12298;&#33853;&#33457;&#29983;&#12299;&#25945;&#23398;&#35299;&#35835;&#12289;&#25945;&#23398;&#35774;&#35745;&#12289;&#35838;&#20214;&#65288;&#24352;&#21033;&#32676;&#65289;\&#21021;&#38634;.mp3" TargetMode="Externa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sp>
        <p:nvSpPr>
          <p:cNvPr id="6" name="TextBox 14"/>
          <p:cNvSpPr txBox="1"/>
          <p:nvPr/>
        </p:nvSpPr>
        <p:spPr>
          <a:xfrm>
            <a:off x="194117" y="432341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3728" y="2269321"/>
            <a:ext cx="502004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5400" b="1" kern="1200" cap="none" spc="0" normalizeH="0" baseline="0" noProof="0" dirty="0">
                <a:solidFill>
                  <a:schemeClr val="accent5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r>
              <a:rPr lang="en-US" altLang="zh-CN" sz="8000" b="1" dirty="0" smtClean="0">
                <a:solidFill>
                  <a:srgbClr val="0000CC"/>
                </a:solidFill>
                <a:latin typeface="Adobe 宋体 Std L" panose="02020300000000000000" charset="-122"/>
                <a:ea typeface="Adobe 宋体 Std L" panose="02020300000000000000" charset="-122"/>
                <a:cs typeface="Adobe 宋体 Std L" panose="02020300000000000000" charset="-122"/>
              </a:rPr>
              <a:t>2 </a:t>
            </a:r>
            <a:r>
              <a:rPr lang="zh-CN" altLang="en-US" sz="8000" b="1" dirty="0" smtClean="0">
                <a:solidFill>
                  <a:srgbClr val="0000CC"/>
                </a:solidFill>
                <a:latin typeface="Adobe 宋体 Std L" panose="02020300000000000000" charset="-122"/>
                <a:ea typeface="Adobe 宋体 Std L" panose="02020300000000000000" charset="-122"/>
                <a:cs typeface="Adobe 宋体 Std L" panose="02020300000000000000" charset="-122"/>
              </a:rPr>
              <a:t> </a:t>
            </a:r>
            <a:r>
              <a:rPr lang="zh-CN" altLang="en-US" sz="8000" b="1" noProof="0" dirty="0">
                <a:solidFill>
                  <a:srgbClr val="0000C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落花生</a:t>
            </a:r>
            <a:endParaRPr kumimoji="0" lang="zh-CN" altLang="en-US" sz="6000" b="1" kern="1800" cap="none" spc="0" normalizeH="0" baseline="0" noProof="0" dirty="0">
              <a:solidFill>
                <a:srgbClr val="0000C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1520" y="1700808"/>
            <a:ext cx="8712968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ts val="3200"/>
              </a:lnSpc>
              <a:buClrTx/>
              <a:buSzTx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我们家的后园有半亩空地。母亲说：“让它荒着怪可惜的，你们那么爱吃花生，就开辟出来种花生吧。”我们姐弟几个都很高兴，买种，翻地，播种，浇水，没过几个月，居然收获了。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lnSpc>
                <a:spcPts val="3200"/>
              </a:lnSpc>
              <a:buClrTx/>
              <a:buSzTx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</a:t>
            </a:r>
            <a:r>
              <a:rPr kumimoji="0" lang="zh-CN" altLang="en-US" sz="2400" b="1" kern="1200" cap="none" spc="0" normalizeH="0" noProof="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母亲说：“今晚我们过一个收获节，请你们的父亲也来尝尝我们的新花生，好不好？”母亲把花生做成了好几样食品，还吩咐就在后园的茅亭里过这个节。</a:t>
            </a:r>
            <a:endParaRPr kumimoji="0" lang="zh-CN" altLang="en-US" sz="24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251267" y="388526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1520" y="1700808"/>
            <a:ext cx="8712968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ts val="3200"/>
              </a:lnSpc>
              <a:buClrTx/>
              <a:buSzTx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我们家的后园有半亩空地。母亲说：“让它荒着怪可惜的，你们那么爱吃花生，就开辟出来种花生吧。”我们姐弟几个都很高兴，买种，翻地，播种，浇水，没过几个月，居然收获了。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lnSpc>
                <a:spcPts val="3200"/>
              </a:lnSpc>
              <a:buClrTx/>
              <a:buSzTx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</a:t>
            </a:r>
            <a:r>
              <a:rPr kumimoji="0" lang="zh-CN" altLang="en-US" sz="2400" b="1" kern="1200" cap="none" spc="0" normalizeH="0" noProof="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母亲说：“今晚我们过一个收获节，请你们的父亲也来尝尝我们的新花生，好不好？”母亲把花生做成了好几样食品，还吩咐就在后园的茅亭里过这个节。</a:t>
            </a:r>
            <a:endParaRPr kumimoji="0" lang="zh-CN" altLang="en-US" sz="24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251267" y="417736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  <p:sp>
        <p:nvSpPr>
          <p:cNvPr id="7" name="椭圆 11287"/>
          <p:cNvSpPr/>
          <p:nvPr/>
        </p:nvSpPr>
        <p:spPr>
          <a:xfrm>
            <a:off x="6948264" y="2492896"/>
            <a:ext cx="792088" cy="504056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388097" descr="t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7798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椭圆 388098"/>
          <p:cNvSpPr>
            <a:spLocks noChangeArrowheads="1"/>
          </p:cNvSpPr>
          <p:nvPr/>
        </p:nvSpPr>
        <p:spPr bwMode="auto">
          <a:xfrm>
            <a:off x="4271963" y="5970588"/>
            <a:ext cx="6178550" cy="1323975"/>
          </a:xfrm>
          <a:prstGeom prst="ellipse">
            <a:avLst/>
          </a:prstGeom>
          <a:gradFill rotWithShape="1">
            <a:gsLst>
              <a:gs pos="0">
                <a:srgbClr val="99FF33"/>
              </a:gs>
              <a:gs pos="100000">
                <a:srgbClr val="477618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8100" name="矩形 388099"/>
          <p:cNvSpPr/>
          <p:nvPr/>
        </p:nvSpPr>
        <p:spPr>
          <a:xfrm>
            <a:off x="4743450" y="5294313"/>
            <a:ext cx="1727200" cy="525462"/>
          </a:xfrm>
          <a:prstGeom prst="rect">
            <a:avLst/>
          </a:prstGeom>
          <a:gradFill rotWithShape="1">
            <a:gsLst>
              <a:gs pos="0">
                <a:srgbClr val="006600"/>
              </a:gs>
              <a:gs pos="100000">
                <a:srgbClr val="006600">
                  <a:gamma/>
                  <a:shade val="46275"/>
                  <a:invGamma/>
                </a:srgbClr>
              </a:gs>
            </a:gsLst>
            <a:path path="rect">
              <a:fillToRect l="100000" b="100000"/>
            </a:path>
            <a:tileRect/>
          </a:gradFill>
          <a:ln w="9525"/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00"/>
            </a:extrusionClr>
          </a:sp3d>
        </p:spPr>
        <p:txBody>
          <a:bodyPr wrap="none" anchor="ctr">
            <a:flatTx/>
          </a:bodyPr>
          <a:lstStyle/>
          <a:p>
            <a:pPr marL="180975" latinLnBrk="1">
              <a:spcBef>
                <a:spcPct val="0"/>
              </a:spcBef>
              <a:buClr>
                <a:schemeClr val="tx1"/>
              </a:buClr>
              <a:buFont typeface="Arial" pitchFamily="34" charset="0"/>
              <a:buChar char="•"/>
              <a:tabLst>
                <a:tab pos="85725" algn="l"/>
              </a:tabLst>
            </a:pPr>
            <a:r>
              <a:rPr lang="zh-CN" altLang="en-US" sz="2800" b="1" dirty="0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HY견고딕" pitchFamily="18" charset="-127"/>
              </a:rPr>
              <a:t>浇水</a:t>
            </a:r>
          </a:p>
        </p:txBody>
      </p:sp>
      <p:sp>
        <p:nvSpPr>
          <p:cNvPr id="388101" name="矩形 388100"/>
          <p:cNvSpPr/>
          <p:nvPr/>
        </p:nvSpPr>
        <p:spPr>
          <a:xfrm>
            <a:off x="4740275" y="4297363"/>
            <a:ext cx="1727200" cy="687387"/>
          </a:xfrm>
          <a:prstGeom prst="rect">
            <a:avLst/>
          </a:prstGeom>
          <a:gradFill rotWithShape="1">
            <a:gsLst>
              <a:gs pos="0">
                <a:srgbClr val="006600"/>
              </a:gs>
              <a:gs pos="100000">
                <a:srgbClr val="006600">
                  <a:gamma/>
                  <a:shade val="46275"/>
                  <a:invGamma/>
                </a:srgbClr>
              </a:gs>
            </a:gsLst>
            <a:path path="rect">
              <a:fillToRect l="100000" b="100000"/>
            </a:path>
            <a:tileRect/>
          </a:gradFill>
          <a:ln w="9525"/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00"/>
            </a:extrusionClr>
          </a:sp3d>
        </p:spPr>
        <p:txBody>
          <a:bodyPr wrap="none" anchor="ctr">
            <a:flatTx/>
          </a:bodyPr>
          <a:lstStyle/>
          <a:p>
            <a:pPr marL="180975" latinLnBrk="1">
              <a:spcBef>
                <a:spcPct val="0"/>
              </a:spcBef>
              <a:buClr>
                <a:schemeClr val="tx1"/>
              </a:buClr>
              <a:buFont typeface="Arial" pitchFamily="34" charset="0"/>
              <a:buChar char="•"/>
              <a:tabLst>
                <a:tab pos="85725" algn="l"/>
              </a:tabLst>
            </a:pPr>
            <a:r>
              <a:rPr lang="zh-CN" altLang="en-US" sz="2800" b="1" dirty="0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HY견고딕" pitchFamily="18" charset="-127"/>
              </a:rPr>
              <a:t>播种</a:t>
            </a:r>
          </a:p>
        </p:txBody>
      </p:sp>
      <p:sp>
        <p:nvSpPr>
          <p:cNvPr id="388102" name="矩形 388101"/>
          <p:cNvSpPr/>
          <p:nvPr/>
        </p:nvSpPr>
        <p:spPr>
          <a:xfrm>
            <a:off x="4719638" y="3087688"/>
            <a:ext cx="1751012" cy="795337"/>
          </a:xfrm>
          <a:prstGeom prst="rect">
            <a:avLst/>
          </a:prstGeom>
          <a:gradFill rotWithShape="1">
            <a:gsLst>
              <a:gs pos="0">
                <a:srgbClr val="33CC33"/>
              </a:gs>
              <a:gs pos="100000">
                <a:srgbClr val="33CC33">
                  <a:gamma/>
                  <a:shade val="46275"/>
                  <a:invGamma/>
                </a:srgbClr>
              </a:gs>
            </a:gsLst>
            <a:path path="rect">
              <a:fillToRect l="100000" b="100000"/>
            </a:path>
            <a:tileRect/>
          </a:gradFill>
          <a:ln w="9525"/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</p:spPr>
        <p:txBody>
          <a:bodyPr wrap="none" anchor="ctr">
            <a:flatTx/>
          </a:bodyPr>
          <a:lstStyle/>
          <a:p>
            <a:pPr marL="180975" latinLnBrk="1">
              <a:spcBef>
                <a:spcPct val="0"/>
              </a:spcBef>
              <a:buClr>
                <a:schemeClr val="tx1"/>
              </a:buClr>
              <a:buFont typeface="Arial" pitchFamily="34" charset="0"/>
              <a:buChar char="•"/>
              <a:tabLst>
                <a:tab pos="85725" algn="l"/>
              </a:tabLst>
            </a:pPr>
            <a:r>
              <a:rPr lang="zh-CN" altLang="en-US" sz="2800" b="1" dirty="0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HY견고딕" pitchFamily="18" charset="-127"/>
              </a:rPr>
              <a:t>翻地</a:t>
            </a:r>
          </a:p>
        </p:txBody>
      </p:sp>
      <p:sp>
        <p:nvSpPr>
          <p:cNvPr id="388103" name="矩形 388102"/>
          <p:cNvSpPr/>
          <p:nvPr/>
        </p:nvSpPr>
        <p:spPr>
          <a:xfrm>
            <a:off x="4716463" y="1628775"/>
            <a:ext cx="1751012" cy="1000125"/>
          </a:xfrm>
          <a:prstGeom prst="rect">
            <a:avLst/>
          </a:prstGeom>
          <a:gradFill rotWithShape="1">
            <a:gsLst>
              <a:gs pos="0">
                <a:srgbClr val="99FF66"/>
              </a:gs>
              <a:gs pos="100000">
                <a:srgbClr val="99FF66">
                  <a:gamma/>
                  <a:shade val="46275"/>
                  <a:invGamma/>
                </a:srgbClr>
              </a:gs>
            </a:gsLst>
            <a:path path="rect">
              <a:fillToRect l="100000" b="100000"/>
            </a:path>
            <a:tileRect/>
          </a:gradFill>
          <a:ln w="9525"/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FF66"/>
            </a:extrusionClr>
          </a:sp3d>
        </p:spPr>
        <p:txBody>
          <a:bodyPr wrap="none" anchor="ctr">
            <a:flatTx/>
          </a:bodyPr>
          <a:lstStyle/>
          <a:p>
            <a:pPr marL="180975" latinLnBrk="1">
              <a:spcBef>
                <a:spcPct val="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zh-CN" altLang="en-US" sz="2800" b="0" dirty="0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HY견고딕" pitchFamily="18" charset="-127"/>
              </a:rPr>
              <a:t>买种</a:t>
            </a:r>
          </a:p>
        </p:txBody>
      </p:sp>
      <p:sp>
        <p:nvSpPr>
          <p:cNvPr id="20488" name="直接连接符 388103"/>
          <p:cNvSpPr>
            <a:spLocks noChangeShapeType="1"/>
          </p:cNvSpPr>
          <p:nvPr/>
        </p:nvSpPr>
        <p:spPr bwMode="auto">
          <a:xfrm flipV="1">
            <a:off x="6427788" y="5356225"/>
            <a:ext cx="2879725" cy="1131888"/>
          </a:xfrm>
          <a:prstGeom prst="line">
            <a:avLst/>
          </a:prstGeom>
          <a:noFill/>
          <a:ln w="12700">
            <a:solidFill>
              <a:srgbClr val="FFFFFF">
                <a:alpha val="50000"/>
              </a:srgb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9" name="任意多边形 388104"/>
          <p:cNvSpPr>
            <a:spLocks noChangeArrowheads="1"/>
          </p:cNvSpPr>
          <p:nvPr/>
        </p:nvSpPr>
        <p:spPr bwMode="auto">
          <a:xfrm rot="-2827514" flipH="1" flipV="1">
            <a:off x="6269038" y="2586038"/>
            <a:ext cx="2676525" cy="2460625"/>
          </a:xfrm>
          <a:custGeom>
            <a:avLst/>
            <a:gdLst/>
            <a:ahLst/>
            <a:cxnLst>
              <a:cxn ang="0">
                <a:pos x="0" y="1452"/>
              </a:cxn>
              <a:cxn ang="0">
                <a:pos x="1656" y="174"/>
              </a:cxn>
              <a:cxn ang="0">
                <a:pos x="1410" y="24"/>
              </a:cxn>
              <a:cxn ang="0">
                <a:pos x="2214" y="0"/>
              </a:cxn>
              <a:cxn ang="0">
                <a:pos x="2004" y="750"/>
              </a:cxn>
              <a:cxn ang="0">
                <a:pos x="1920" y="498"/>
              </a:cxn>
              <a:cxn ang="0">
                <a:pos x="312" y="1830"/>
              </a:cxn>
              <a:cxn ang="0">
                <a:pos x="18" y="1818"/>
              </a:cxn>
              <a:cxn ang="0">
                <a:pos x="0" y="1452"/>
              </a:cxn>
            </a:cxnLst>
            <a:rect l="0" t="0" r="r" b="b"/>
            <a:pathLst>
              <a:path w="2214" h="1830">
                <a:moveTo>
                  <a:pt x="0" y="1452"/>
                </a:moveTo>
                <a:lnTo>
                  <a:pt x="1656" y="174"/>
                </a:lnTo>
                <a:lnTo>
                  <a:pt x="1410" y="24"/>
                </a:lnTo>
                <a:lnTo>
                  <a:pt x="2214" y="0"/>
                </a:lnTo>
                <a:lnTo>
                  <a:pt x="2004" y="750"/>
                </a:lnTo>
                <a:lnTo>
                  <a:pt x="1920" y="498"/>
                </a:lnTo>
                <a:lnTo>
                  <a:pt x="312" y="1830"/>
                </a:lnTo>
                <a:lnTo>
                  <a:pt x="18" y="1818"/>
                </a:lnTo>
                <a:lnTo>
                  <a:pt x="0" y="1452"/>
                </a:lnTo>
                <a:close/>
              </a:path>
            </a:pathLst>
          </a:custGeom>
          <a:solidFill>
            <a:srgbClr val="33CCCC">
              <a:alpha val="66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直接连接符 388105"/>
          <p:cNvSpPr>
            <a:spLocks noChangeShapeType="1"/>
          </p:cNvSpPr>
          <p:nvPr/>
        </p:nvSpPr>
        <p:spPr bwMode="auto">
          <a:xfrm flipV="1">
            <a:off x="5861050" y="4818063"/>
            <a:ext cx="2378075" cy="2092325"/>
          </a:xfrm>
          <a:prstGeom prst="line">
            <a:avLst/>
          </a:prstGeom>
          <a:noFill/>
          <a:ln w="12700">
            <a:solidFill>
              <a:srgbClr val="FFFFFF">
                <a:alpha val="50000"/>
              </a:srgb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1" name="文本框 388106"/>
          <p:cNvSpPr txBox="1">
            <a:spLocks noChangeArrowheads="1"/>
          </p:cNvSpPr>
          <p:nvPr/>
        </p:nvSpPr>
        <p:spPr bwMode="auto">
          <a:xfrm>
            <a:off x="3492500" y="476250"/>
            <a:ext cx="5111750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、说说种植花生的过程。</a:t>
            </a:r>
          </a:p>
        </p:txBody>
      </p:sp>
      <p:sp>
        <p:nvSpPr>
          <p:cNvPr id="20492" name="文本框 388107"/>
          <p:cNvSpPr txBox="1">
            <a:spLocks noChangeArrowheads="1"/>
          </p:cNvSpPr>
          <p:nvPr/>
        </p:nvSpPr>
        <p:spPr bwMode="auto">
          <a:xfrm>
            <a:off x="7308850" y="2276475"/>
            <a:ext cx="57626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>
              <a:spcBef>
                <a:spcPct val="0"/>
              </a:spcBef>
            </a:pPr>
            <a:r>
              <a:rPr lang="zh-CN" altLang="en-US" sz="3200" b="1" dirty="0">
                <a:solidFill>
                  <a:srgbClr val="6600FF"/>
                </a:solidFill>
              </a:rPr>
              <a:t>种花生的过程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8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8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88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88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8100" grpId="0" animBg="1"/>
      <p:bldP spid="388101" grpId="0" animBg="1"/>
      <p:bldP spid="388102" grpId="0" animBg="1"/>
      <p:bldP spid="38810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1520" y="1700808"/>
            <a:ext cx="8712968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ts val="3200"/>
              </a:lnSpc>
              <a:buClrTx/>
              <a:buSzTx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我们家的后园有半亩空地。母亲说：“让它荒着怪可惜的，你们那么爱吃花生，就开辟出来种花生吧。”我们姐弟几个都很高兴，买种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翻地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播种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浇水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没过几个月，居然收获了。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lnSpc>
                <a:spcPts val="3200"/>
              </a:lnSpc>
              <a:buClrTx/>
              <a:buSzTx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</a:t>
            </a:r>
            <a:r>
              <a:rPr kumimoji="0" lang="zh-CN" altLang="en-US" sz="2400" b="1" kern="1200" cap="none" spc="0" normalizeH="0" noProof="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母亲说：“今晚我们过一个收获节，请你们的父亲也来尝尝我们的新花生，好不好？”母亲把花生做成了好几样食品，还吩咐就在后园的茅亭里过这个节。</a:t>
            </a:r>
            <a:endParaRPr kumimoji="0" lang="zh-CN" altLang="en-US" sz="24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251267" y="287561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pic>
        <p:nvPicPr>
          <p:cNvPr id="6" name="图片 5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1696455"/>
            <a:ext cx="5472608" cy="3604753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4" name="圆角矩形 3"/>
          <p:cNvSpPr/>
          <p:nvPr/>
        </p:nvSpPr>
        <p:spPr>
          <a:xfrm>
            <a:off x="5292080" y="1340768"/>
            <a:ext cx="3168352" cy="64807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222692" y="330741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539552" y="1772816"/>
            <a:ext cx="8424936" cy="280831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ts val="32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学习要求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默读课文第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自然段，思考花生具有什么样的特点，并批注父亲说的话，把自己的理解写在文字的旁边。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小组讨论：落花生与桃子、石榴、苹果的不同，然后合作练习分角色朗读第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自然段。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280477" y="359951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9552" y="1692191"/>
            <a:ext cx="8208912" cy="2527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生的好处很多，有一样最可贵：它的果实埋在地里，不像桃子、石榴、苹果那样，把鲜红嫩绿的果实高高地挂在枝头上，使人一见就生爱慕之心。你们看它矮矮地长在地上，等到成熟了，也不能立刻分辨出来它有没有果实，必须挖起来才知道。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265872" y="359316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pic>
        <p:nvPicPr>
          <p:cNvPr id="6" name="图片 5" descr="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693983"/>
            <a:ext cx="2552296" cy="1807025"/>
          </a:xfrm>
          <a:prstGeom prst="rect">
            <a:avLst/>
          </a:prstGeom>
        </p:spPr>
      </p:pic>
      <p:pic>
        <p:nvPicPr>
          <p:cNvPr id="7" name="图片 6" descr="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1700808"/>
            <a:ext cx="2763391" cy="1800200"/>
          </a:xfrm>
          <a:prstGeom prst="rect">
            <a:avLst/>
          </a:prstGeom>
        </p:spPr>
      </p:pic>
      <p:pic>
        <p:nvPicPr>
          <p:cNvPr id="8" name="图片 7" descr="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1700808"/>
            <a:ext cx="2376264" cy="1800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9552" y="3645024"/>
            <a:ext cx="8208912" cy="1065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桃子、石榴、苹果，把鲜红嫩绿的果实高高地挂在枝头上，使人一见就生爱慕之心。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287"/>
          <p:cNvSpPr/>
          <p:nvPr/>
        </p:nvSpPr>
        <p:spPr>
          <a:xfrm>
            <a:off x="4860032" y="4149080"/>
            <a:ext cx="1512168" cy="504056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14"/>
          <p:cNvSpPr txBox="1"/>
          <p:nvPr/>
        </p:nvSpPr>
        <p:spPr>
          <a:xfrm>
            <a:off x="216342" y="345346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pic>
        <p:nvPicPr>
          <p:cNvPr id="10" name="图片 9" descr="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3212976"/>
            <a:ext cx="2184535" cy="2520280"/>
          </a:xfrm>
          <a:prstGeom prst="rect">
            <a:avLst/>
          </a:prstGeom>
        </p:spPr>
      </p:pic>
      <p:pic>
        <p:nvPicPr>
          <p:cNvPr id="11" name="图片 10" descr="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3284984"/>
            <a:ext cx="3105877" cy="232940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9552" y="1575923"/>
            <a:ext cx="8208912" cy="1553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花生的果实埋在地里，矮矮地长在地上，等到成熟了，也不能立刻分辨出来它有没有果实，必须挖起来才知道。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251902" y="287561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pic>
        <p:nvPicPr>
          <p:cNvPr id="6" name="图片 5" descr="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772816"/>
            <a:ext cx="2552296" cy="1807025"/>
          </a:xfrm>
          <a:prstGeom prst="rect">
            <a:avLst/>
          </a:prstGeom>
        </p:spPr>
      </p:pic>
      <p:pic>
        <p:nvPicPr>
          <p:cNvPr id="7" name="图片 6" descr="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1772816"/>
            <a:ext cx="2763391" cy="1800200"/>
          </a:xfrm>
          <a:prstGeom prst="rect">
            <a:avLst/>
          </a:prstGeom>
        </p:spPr>
      </p:pic>
      <p:pic>
        <p:nvPicPr>
          <p:cNvPr id="8" name="图片 7" descr="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1772816"/>
            <a:ext cx="2376264" cy="1800200"/>
          </a:xfrm>
          <a:prstGeom prst="rect">
            <a:avLst/>
          </a:prstGeom>
        </p:spPr>
      </p:pic>
      <p:pic>
        <p:nvPicPr>
          <p:cNvPr id="10" name="图片 9" descr="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79712" y="3645024"/>
            <a:ext cx="1800200" cy="2076876"/>
          </a:xfrm>
          <a:prstGeom prst="rect">
            <a:avLst/>
          </a:prstGeom>
        </p:spPr>
      </p:pic>
      <p:pic>
        <p:nvPicPr>
          <p:cNvPr id="11" name="图片 10" descr="1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23928" y="3645024"/>
            <a:ext cx="2736304" cy="2052228"/>
          </a:xfrm>
          <a:prstGeom prst="rect">
            <a:avLst/>
          </a:prstGeom>
        </p:spPr>
      </p:pic>
      <p:sp>
        <p:nvSpPr>
          <p:cNvPr id="9" name="TextBox 14"/>
          <p:cNvSpPr txBox="1"/>
          <p:nvPr/>
        </p:nvSpPr>
        <p:spPr>
          <a:xfrm>
            <a:off x="150302" y="302166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95586" descr="Q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3352800"/>
            <a:ext cx="85725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589" name="文本框 195588"/>
          <p:cNvSpPr txBox="1">
            <a:spLocks noChangeArrowheads="1"/>
          </p:cNvSpPr>
          <p:nvPr/>
        </p:nvSpPr>
        <p:spPr bwMode="auto">
          <a:xfrm>
            <a:off x="3581400" y="2971800"/>
            <a:ext cx="520544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lang="zh-CN" altLang="en-US" sz="6000" b="1" dirty="0">
                <a:solidFill>
                  <a:srgbClr val="FF0066"/>
                </a:solidFill>
                <a:latin typeface="宋体" pitchFamily="2" charset="-122"/>
              </a:rPr>
              <a:t>它为什么叫“落花生”呢？</a:t>
            </a:r>
          </a:p>
        </p:txBody>
      </p:sp>
      <p:sp>
        <p:nvSpPr>
          <p:cNvPr id="195590" name="文本框 195589"/>
          <p:cNvSpPr txBox="1">
            <a:spLocks noChangeArrowheads="1"/>
          </p:cNvSpPr>
          <p:nvPr/>
        </p:nvSpPr>
        <p:spPr bwMode="auto">
          <a:xfrm>
            <a:off x="3733800" y="3810000"/>
            <a:ext cx="50292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195591" name="矩形 195590">
            <a:hlinkClick r:id="rId5" action="ppaction://program">
              <a:snd r:embed="rId4" name="爆炸" builtIn="1"/>
            </a:hlinkClick>
          </p:cNvPr>
          <p:cNvSpPr>
            <a:spLocks noChangeArrowheads="1" noChangeShapeType="1" noTextEdit="1"/>
          </p:cNvSpPr>
          <p:nvPr/>
        </p:nvSpPr>
        <p:spPr bwMode="auto">
          <a:xfrm rot="20612737">
            <a:off x="1981200" y="152400"/>
            <a:ext cx="6064250" cy="2455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681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altLang="zh-CN" sz="4800" u="sng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50000">
                      <a:srgbClr val="707070"/>
                    </a:gs>
                    <a:gs pos="100000">
                      <a:srgbClr val="FFFFFF"/>
                    </a:gs>
                  </a:gsLst>
                  <a:lin ang="14220000" scaled="1"/>
                </a:gradFill>
                <a:latin typeface="宋体"/>
                <a:ea typeface="宋体"/>
              </a:rPr>
              <a:t>15.</a:t>
            </a:r>
            <a:r>
              <a:rPr lang="zh-CN" altLang="en-US" sz="4800" u="sng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50000">
                      <a:srgbClr val="707070"/>
                    </a:gs>
                    <a:gs pos="100000">
                      <a:srgbClr val="FFFFFF"/>
                    </a:gs>
                  </a:gsLst>
                  <a:lin ang="14220000" scaled="1"/>
                </a:gradFill>
                <a:latin typeface="宋体"/>
                <a:ea typeface="宋体"/>
              </a:rPr>
              <a:t>落花生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5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9" grpId="0"/>
      <p:bldP spid="195590" grpId="0"/>
      <p:bldP spid="19559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9552" y="1764199"/>
            <a:ext cx="8208912" cy="2527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花生的好处很多，有一样最可贵：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它的果实埋在地里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，不像桃子、石榴、苹果那样，把鲜红嫩绿的果实高高地挂在枝头上，使人一见就生爱慕之心。你们看它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矮矮地长在地上，等到成熟了，也不能立刻分辨出来它有没有果实，必须挖起来才知道。 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223327" y="474886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9552" y="1688222"/>
            <a:ext cx="8280920" cy="2963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ts val="3200"/>
              </a:lnSpc>
              <a:buClrTx/>
              <a:buSzTx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花生好，桃子、石榴、苹果不好。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lnSpc>
                <a:spcPts val="3200"/>
              </a:lnSpc>
              <a:buClrTx/>
              <a:buSzTx/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b.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埋在地里的东西都是好的，高高挂在枝头上的东西都是不好的。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lnSpc>
                <a:spcPts val="3200"/>
              </a:lnSpc>
              <a:buClrTx/>
              <a:buSzTx/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c.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我们不需要外表美。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lnSpc>
                <a:spcPts val="3200"/>
              </a:lnSpc>
              <a:buClrTx/>
              <a:buSzTx/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d.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父亲用花生同桃子、石榴、苹果相比，是就果实是否露在外面作比较，突出花生不炫耀自己、默默奉献的品格。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251267" y="359951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365569" descr="半透明底"/>
          <p:cNvPicPr>
            <a:picLocks noChangeAspect="1" noChangeArrowheads="1"/>
          </p:cNvPicPr>
          <p:nvPr/>
        </p:nvPicPr>
        <p:blipFill>
          <a:blip r:embed="rId2"/>
          <a:srcRect l="4657" t="1437" r="3729" b="5815"/>
          <a:stretch>
            <a:fillRect/>
          </a:stretch>
        </p:blipFill>
        <p:spPr bwMode="auto">
          <a:xfrm>
            <a:off x="107950" y="90488"/>
            <a:ext cx="9144000" cy="369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矩形 365570"/>
          <p:cNvSpPr>
            <a:spLocks noChangeArrowheads="1"/>
          </p:cNvSpPr>
          <p:nvPr/>
        </p:nvSpPr>
        <p:spPr bwMode="auto">
          <a:xfrm>
            <a:off x="457200" y="533400"/>
            <a:ext cx="8280400" cy="3505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      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父亲先把花生与桃子、石榴 、苹果相比，通过果实的色彩、样子以及果实生长的位置的比较，说明花生没有桃子、石榴、苹果的外观美丽，它却具有内在得最可贵之处；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朴素无华、默默无闻、不计名利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。      </a:t>
            </a:r>
          </a:p>
        </p:txBody>
      </p:sp>
      <p:sp>
        <p:nvSpPr>
          <p:cNvPr id="43012" name="文本框 365571"/>
          <p:cNvSpPr txBox="1">
            <a:spLocks noChangeArrowheads="1"/>
          </p:cNvSpPr>
          <p:nvPr/>
        </p:nvSpPr>
        <p:spPr bwMode="auto">
          <a:xfrm>
            <a:off x="2209800" y="685800"/>
            <a:ext cx="464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pic>
        <p:nvPicPr>
          <p:cNvPr id="6" name="图片 5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1720" y="1628800"/>
            <a:ext cx="4464496" cy="294071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7" name="初雪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740352" y="5373216"/>
            <a:ext cx="304800" cy="304800"/>
          </a:xfrm>
          <a:prstGeom prst="rect">
            <a:avLst/>
          </a:prstGeom>
        </p:spPr>
      </p:pic>
      <p:sp>
        <p:nvSpPr>
          <p:cNvPr id="8" name="TextBox 14"/>
          <p:cNvSpPr txBox="1"/>
          <p:nvPr/>
        </p:nvSpPr>
        <p:spPr>
          <a:xfrm>
            <a:off x="208087" y="330741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907704" y="4653136"/>
            <a:ext cx="4824536" cy="864096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谈体会：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花生最可贵的好处是什么？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pic>
        <p:nvPicPr>
          <p:cNvPr id="6" name="图片 5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1696455"/>
            <a:ext cx="5472608" cy="3604753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7" name="TextBox 14"/>
          <p:cNvSpPr txBox="1"/>
          <p:nvPr/>
        </p:nvSpPr>
        <p:spPr>
          <a:xfrm>
            <a:off x="222692" y="330741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5580112" y="1340768"/>
            <a:ext cx="2448272" cy="64807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分角色朗读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15616" y="1821448"/>
            <a:ext cx="6408712" cy="1822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人要做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有用的人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不要做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只讲体面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而对别人没有好处的人。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15616" y="3789040"/>
            <a:ext cx="6048672" cy="1512168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交流：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什么样的人是有用的人？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什么样的人是只讲体面而对别人没有好处的人？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237297" y="272956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899592" y="1844824"/>
            <a:ext cx="7488832" cy="208823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ts val="4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生活中也有一些物，如“落花生”一样默默无闻、毫不起眼，如竹子、梅花、蜜蜂、路灯等，由它们你是否联想到身边的哪些人呢？想一想，然后用一段话写下来。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194117" y="331376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1085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300" smtClean="0"/>
              <a:t>              花生的品格</a:t>
            </a:r>
          </a:p>
        </p:txBody>
      </p:sp>
      <p:sp>
        <p:nvSpPr>
          <p:cNvPr id="108547" name="内容占位符 10854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400" dirty="0" smtClean="0"/>
              <a:t>具有花生品格的人：</a:t>
            </a:r>
          </a:p>
          <a:p>
            <a:pPr>
              <a:buFontTx/>
              <a:buNone/>
            </a:pPr>
            <a:r>
              <a:rPr lang="zh-CN" altLang="en-US" sz="4400" dirty="0" smtClean="0"/>
              <a:t>         送报人，农民，清洁工，修理工……各种工作岗位上的普通劳动者他们不图虚名，默默奉献……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2039506"/>
            <a:ext cx="8496944" cy="66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所以你们要像花生一样，它虽然不好看，可是很有用。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979712" y="3140968"/>
            <a:ext cx="5040560" cy="100811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小组讨论：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我们应该做什么样的人？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208722" y="344711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7544" y="1979166"/>
            <a:ext cx="8496944" cy="66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要像花生一样，它虽然不好看，可是很有用。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3045584"/>
            <a:ext cx="6408712" cy="1822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人要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做有用的人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不要做只讲体面，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而对别人没有好处的人。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280477" y="316136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91489" descr="P0000100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" y="0"/>
            <a:ext cx="91186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文本框 191490"/>
          <p:cNvSpPr txBox="1">
            <a:spLocks noChangeArrowheads="1"/>
          </p:cNvSpPr>
          <p:nvPr/>
        </p:nvSpPr>
        <p:spPr bwMode="auto">
          <a:xfrm>
            <a:off x="1928794" y="285728"/>
            <a:ext cx="6961199" cy="2554545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66"/>
                </a:solidFill>
                <a:latin typeface="Times New Roman" pitchFamily="18" charset="0"/>
              </a:rPr>
              <a:t>     </a:t>
            </a:r>
            <a:r>
              <a:rPr lang="zh-CN" altLang="en-US" sz="4000" b="1" dirty="0" smtClean="0">
                <a:solidFill>
                  <a:srgbClr val="FF0066"/>
                </a:solidFill>
                <a:latin typeface="Times New Roman" pitchFamily="18" charset="0"/>
              </a:rPr>
              <a:t>   </a:t>
            </a:r>
            <a:r>
              <a:rPr lang="zh-CN" altLang="en-US" sz="4000" b="1" dirty="0" smtClean="0">
                <a:solidFill>
                  <a:srgbClr val="FF0066"/>
                </a:solidFill>
                <a:latin typeface="宋体" pitchFamily="2" charset="-122"/>
              </a:rPr>
              <a:t>花生是一种草本植物，花是黄色。花垂落在地面，花落以后，在地下结果的作物，所以也叫“落花生”。</a:t>
            </a:r>
            <a:endParaRPr lang="zh-CN" altLang="en-US" sz="2800" b="1" dirty="0">
              <a:solidFill>
                <a:srgbClr val="FF0066"/>
              </a:solidFill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31640" y="1964447"/>
            <a:ext cx="6408712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我们要像花生一样，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做有用的人，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不要做只讲体面，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而对别人没有好处的人。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4"/>
          <p:cNvSpPr txBox="1"/>
          <p:nvPr/>
        </p:nvSpPr>
        <p:spPr>
          <a:xfrm>
            <a:off x="223327" y="402496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483768" y="2391266"/>
            <a:ext cx="4032448" cy="427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ts val="4200"/>
              </a:lnSpc>
              <a:buClrTx/>
              <a:buSzTx/>
              <a:defRPr/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播    浇    </a:t>
            </a:r>
            <a:endParaRPr lang="en-US" altLang="zh-CN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lnSpc>
                <a:spcPts val="4200"/>
              </a:lnSpc>
              <a:buClrTx/>
              <a:buSzTx/>
              <a:defRPr/>
            </a:pPr>
            <a:endParaRPr lang="en-US" altLang="zh-CN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lnSpc>
                <a:spcPts val="4200"/>
              </a:lnSpc>
              <a:buClrTx/>
              <a:buSzTx/>
              <a:defRPr/>
            </a:pPr>
            <a:endParaRPr lang="en-US" altLang="zh-CN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lnSpc>
                <a:spcPts val="4200"/>
              </a:lnSpc>
              <a:buClrTx/>
              <a:buSzTx/>
              <a:defRPr/>
            </a:pPr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慕    矮  </a:t>
            </a:r>
            <a:endParaRPr kumimoji="0" lang="en-US" altLang="zh-CN" sz="7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endParaRPr lang="en-US" altLang="zh-CN" sz="4400" b="1" dirty="0">
              <a:solidFill>
                <a:schemeClr val="bg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buClrTx/>
              <a:buSzTx/>
              <a:defRPr/>
            </a:pPr>
            <a:endParaRPr kumimoji="0" lang="en-US" altLang="zh-CN" sz="4400" b="1" kern="1200" cap="none" spc="0" normalizeH="0" baseline="0" noProof="0" dirty="0">
              <a:solidFill>
                <a:schemeClr val="bg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4400" b="1" kern="1200" cap="none" spc="0" normalizeH="0" baseline="0" noProof="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4400" b="1" kern="1200" cap="none" spc="0" normalizeH="0" baseline="0" noProof="0" dirty="0">
              <a:solidFill>
                <a:schemeClr val="bg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TextBox 14"/>
          <p:cNvSpPr txBox="1"/>
          <p:nvPr/>
        </p:nvSpPr>
        <p:spPr>
          <a:xfrm>
            <a:off x="295082" y="417101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pic>
        <p:nvPicPr>
          <p:cNvPr id="4" name="图片 3" descr="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795636"/>
            <a:ext cx="2200275" cy="28575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7" name="TextBox 4"/>
          <p:cNvSpPr txBox="1"/>
          <p:nvPr/>
        </p:nvSpPr>
        <p:spPr>
          <a:xfrm>
            <a:off x="2771800" y="1710094"/>
            <a:ext cx="6012160" cy="24724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许地山：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笔名落华生，中国现代作家。主要作品有短篇小说集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缀网劳蛛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解放者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，散文集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空山灵雨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194117" y="446311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8596" y="1285860"/>
            <a:ext cx="7215238" cy="48167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ts val="4200"/>
              </a:lnSpc>
              <a:buClrTx/>
              <a:buSzTx/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播种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浇水   吩咐    半亩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lnSpc>
                <a:spcPts val="4200"/>
              </a:lnSpc>
              <a:buClrTx/>
              <a:buSzTx/>
              <a:defRPr/>
            </a:pP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lnSpc>
                <a:spcPts val="4200"/>
              </a:lnSpc>
              <a:buClrTx/>
              <a:buSzTx/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榨油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爱慕   低矮    体面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lnSpc>
                <a:spcPts val="4200"/>
              </a:lnSpc>
              <a:buClrTx/>
              <a:buSzTx/>
              <a:defRPr/>
            </a:pP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lnSpc>
                <a:spcPts val="4200"/>
              </a:lnSpc>
              <a:buClrTx/>
              <a:buSzTx/>
              <a:defRPr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茅亭   慕名而来  </a:t>
            </a:r>
            <a:endParaRPr kumimoji="0" lang="en-US" altLang="zh-CN" sz="40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endParaRPr lang="en-US" altLang="zh-CN" sz="4400" b="1" dirty="0">
              <a:solidFill>
                <a:schemeClr val="bg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defTabSz="914400">
              <a:buClrTx/>
              <a:buSzTx/>
              <a:defRPr/>
            </a:pPr>
            <a:endParaRPr kumimoji="0" lang="en-US" altLang="zh-CN" sz="4400" b="1" kern="1200" cap="none" spc="0" normalizeH="0" baseline="0" noProof="0" dirty="0">
              <a:solidFill>
                <a:schemeClr val="bg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4400" b="1" kern="1200" cap="none" spc="0" normalizeH="0" baseline="0" noProof="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4400" b="1" kern="1200" cap="none" spc="0" normalizeH="0" baseline="0" noProof="0" dirty="0">
              <a:solidFill>
                <a:schemeClr val="bg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TextBox 14"/>
          <p:cNvSpPr txBox="1"/>
          <p:nvPr/>
        </p:nvSpPr>
        <p:spPr>
          <a:xfrm>
            <a:off x="193482" y="460916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文本框 377857"/>
          <p:cNvSpPr txBox="1">
            <a:spLocks noChangeArrowheads="1"/>
          </p:cNvSpPr>
          <p:nvPr/>
        </p:nvSpPr>
        <p:spPr bwMode="auto">
          <a:xfrm>
            <a:off x="250825" y="1736725"/>
            <a:ext cx="842486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开辟  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/>
                <a:ea typeface="楷体_GB2312" pitchFamily="49" charset="-122"/>
              </a:rPr>
              <a:t>—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      ）   居然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/>
                <a:ea typeface="楷体_GB2312" pitchFamily="49" charset="-122"/>
              </a:rPr>
              <a:t>—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      ）</a:t>
            </a:r>
          </a:p>
          <a:p>
            <a:pPr algn="just"/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吩咐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/>
                <a:ea typeface="楷体_GB2312" pitchFamily="49" charset="-122"/>
              </a:rPr>
              <a:t>—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        ）   便宜</a:t>
            </a:r>
            <a:r>
              <a:rPr lang="en-US" altLang="zh-CN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—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        ）</a:t>
            </a:r>
            <a:r>
              <a:rPr lang="zh-CN" altLang="en-US" sz="1800" b="1" dirty="0">
                <a:solidFill>
                  <a:schemeClr val="tx1"/>
                </a:solidFill>
              </a:rPr>
              <a:t> </a:t>
            </a:r>
          </a:p>
        </p:txBody>
      </p:sp>
      <p:grpSp>
        <p:nvGrpSpPr>
          <p:cNvPr id="2" name="组合 377858"/>
          <p:cNvGrpSpPr>
            <a:grpSpLocks/>
          </p:cNvGrpSpPr>
          <p:nvPr/>
        </p:nvGrpSpPr>
        <p:grpSpPr bwMode="auto">
          <a:xfrm>
            <a:off x="457200" y="228600"/>
            <a:ext cx="3124200" cy="1066800"/>
            <a:chOff x="288" y="144"/>
            <a:chExt cx="1968" cy="672"/>
          </a:xfrm>
        </p:grpSpPr>
        <p:sp>
          <p:nvSpPr>
            <p:cNvPr id="14339" name="椭圆 377859"/>
            <p:cNvSpPr>
              <a:spLocks noChangeArrowheads="1"/>
            </p:cNvSpPr>
            <p:nvPr/>
          </p:nvSpPr>
          <p:spPr bwMode="auto">
            <a:xfrm>
              <a:off x="288" y="144"/>
              <a:ext cx="1632" cy="6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14340" name="文本框 377860"/>
            <p:cNvSpPr txBox="1">
              <a:spLocks noChangeArrowheads="1"/>
            </p:cNvSpPr>
            <p:nvPr/>
          </p:nvSpPr>
          <p:spPr bwMode="auto">
            <a:xfrm>
              <a:off x="480" y="240"/>
              <a:ext cx="1776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rgbClr val="CC6600"/>
                  </a:solidFill>
                  <a:latin typeface="Times New Roman" pitchFamily="18" charset="0"/>
                  <a:ea typeface="华文行楷" pitchFamily="2" charset="-122"/>
                </a:rPr>
                <a:t>近义词</a:t>
              </a:r>
            </a:p>
          </p:txBody>
        </p:sp>
      </p:grpSp>
      <p:sp>
        <p:nvSpPr>
          <p:cNvPr id="377862" name="文本框 377861"/>
          <p:cNvSpPr txBox="1">
            <a:spLocks noChangeArrowheads="1"/>
          </p:cNvSpPr>
          <p:nvPr/>
        </p:nvSpPr>
        <p:spPr bwMode="auto">
          <a:xfrm>
            <a:off x="2438400" y="1706563"/>
            <a:ext cx="1219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开拓</a:t>
            </a:r>
          </a:p>
        </p:txBody>
      </p:sp>
      <p:sp>
        <p:nvSpPr>
          <p:cNvPr id="377863" name="文本框 377862"/>
          <p:cNvSpPr txBox="1">
            <a:spLocks noChangeArrowheads="1"/>
          </p:cNvSpPr>
          <p:nvPr/>
        </p:nvSpPr>
        <p:spPr bwMode="auto">
          <a:xfrm>
            <a:off x="2285984" y="2285992"/>
            <a:ext cx="1584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叮嘱</a:t>
            </a:r>
          </a:p>
        </p:txBody>
      </p:sp>
      <p:sp>
        <p:nvSpPr>
          <p:cNvPr id="377864" name="文本框 377863"/>
          <p:cNvSpPr txBox="1">
            <a:spLocks noChangeArrowheads="1"/>
          </p:cNvSpPr>
          <p:nvPr/>
        </p:nvSpPr>
        <p:spPr bwMode="auto">
          <a:xfrm>
            <a:off x="6357950" y="1643050"/>
            <a:ext cx="21224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竟然</a:t>
            </a:r>
          </a:p>
        </p:txBody>
      </p:sp>
      <p:grpSp>
        <p:nvGrpSpPr>
          <p:cNvPr id="3" name="组合 377864"/>
          <p:cNvGrpSpPr>
            <a:grpSpLocks/>
          </p:cNvGrpSpPr>
          <p:nvPr/>
        </p:nvGrpSpPr>
        <p:grpSpPr bwMode="auto">
          <a:xfrm>
            <a:off x="609600" y="3429000"/>
            <a:ext cx="3124200" cy="1066800"/>
            <a:chOff x="384" y="2160"/>
            <a:chExt cx="1968" cy="672"/>
          </a:xfrm>
        </p:grpSpPr>
        <p:sp>
          <p:nvSpPr>
            <p:cNvPr id="14345" name="椭圆 377865"/>
            <p:cNvSpPr>
              <a:spLocks noChangeArrowheads="1"/>
            </p:cNvSpPr>
            <p:nvPr/>
          </p:nvSpPr>
          <p:spPr bwMode="auto">
            <a:xfrm>
              <a:off x="384" y="2160"/>
              <a:ext cx="1632" cy="6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14346" name="文本框 377866"/>
            <p:cNvSpPr txBox="1">
              <a:spLocks noChangeArrowheads="1"/>
            </p:cNvSpPr>
            <p:nvPr/>
          </p:nvSpPr>
          <p:spPr bwMode="auto">
            <a:xfrm>
              <a:off x="576" y="2256"/>
              <a:ext cx="1776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rgbClr val="CC6600"/>
                  </a:solidFill>
                  <a:latin typeface="Times New Roman" pitchFamily="18" charset="0"/>
                  <a:ea typeface="华文行楷" pitchFamily="2" charset="-122"/>
                </a:rPr>
                <a:t>反义词</a:t>
              </a:r>
            </a:p>
          </p:txBody>
        </p:sp>
      </p:grpSp>
      <p:sp>
        <p:nvSpPr>
          <p:cNvPr id="377868" name="文本框 377867"/>
          <p:cNvSpPr txBox="1">
            <a:spLocks noChangeArrowheads="1"/>
          </p:cNvSpPr>
          <p:nvPr/>
        </p:nvSpPr>
        <p:spPr bwMode="auto">
          <a:xfrm>
            <a:off x="250825" y="5157788"/>
            <a:ext cx="871378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居然</a:t>
            </a:r>
            <a:r>
              <a:rPr lang="en-US" altLang="zh-CN" sz="3200" b="1" dirty="0" smtClean="0">
                <a:solidFill>
                  <a:schemeClr val="accent2"/>
                </a:solidFill>
                <a:latin typeface="Times New Roman"/>
                <a:ea typeface="楷体_GB2312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      ）   便宜</a:t>
            </a:r>
            <a:r>
              <a:rPr lang="en-US" altLang="zh-CN" sz="3200" b="1" dirty="0" smtClean="0">
                <a:solidFill>
                  <a:schemeClr val="accent2"/>
                </a:solidFill>
                <a:latin typeface="Times New Roman"/>
                <a:ea typeface="楷体_GB2312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       ）</a:t>
            </a:r>
          </a:p>
          <a:p>
            <a:pPr algn="just"/>
            <a:r>
              <a:rPr lang="zh-CN" altLang="en-US" sz="32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爱慕</a:t>
            </a:r>
            <a:r>
              <a:rPr lang="en-US" altLang="zh-CN" sz="32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      ）   </a:t>
            </a:r>
            <a:endParaRPr lang="zh-CN" altLang="en-US" sz="32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7869" name="文本框 377868"/>
          <p:cNvSpPr txBox="1">
            <a:spLocks noChangeArrowheads="1"/>
          </p:cNvSpPr>
          <p:nvPr/>
        </p:nvSpPr>
        <p:spPr bwMode="auto">
          <a:xfrm>
            <a:off x="2051050" y="5157788"/>
            <a:ext cx="1600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果然</a:t>
            </a:r>
            <a:endParaRPr lang="zh-CN" altLang="en-US" sz="3200" b="1" dirty="0">
              <a:solidFill>
                <a:srgbClr val="CC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7870" name="文本框 377869"/>
          <p:cNvSpPr txBox="1">
            <a:spLocks noChangeArrowheads="1"/>
          </p:cNvSpPr>
          <p:nvPr/>
        </p:nvSpPr>
        <p:spPr bwMode="auto">
          <a:xfrm>
            <a:off x="5929322" y="5143512"/>
            <a:ext cx="19065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昂贵</a:t>
            </a:r>
          </a:p>
        </p:txBody>
      </p:sp>
      <p:sp>
        <p:nvSpPr>
          <p:cNvPr id="14350" name="文本框 377870"/>
          <p:cNvSpPr txBox="1">
            <a:spLocks noChangeArrowheads="1"/>
          </p:cNvSpPr>
          <p:nvPr/>
        </p:nvSpPr>
        <p:spPr bwMode="auto">
          <a:xfrm>
            <a:off x="5940425" y="2420938"/>
            <a:ext cx="19446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800">
              <a:solidFill>
                <a:srgbClr val="CC3300"/>
              </a:solidFill>
              <a:latin typeface="Times New Roman" pitchFamily="18" charset="0"/>
              <a:ea typeface="楷体_GB2312" pitchFamily="49" charset="-122"/>
            </a:endParaRPr>
          </a:p>
          <a:p>
            <a:pPr>
              <a:spcBef>
                <a:spcPct val="0"/>
              </a:spcBef>
            </a:pPr>
            <a:endParaRPr lang="zh-CN" altLang="en-US" sz="2800" b="0">
              <a:solidFill>
                <a:schemeClr val="tx1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4351" name="文本框 377871"/>
          <p:cNvSpPr txBox="1">
            <a:spLocks noChangeArrowheads="1"/>
          </p:cNvSpPr>
          <p:nvPr/>
        </p:nvSpPr>
        <p:spPr bwMode="auto">
          <a:xfrm>
            <a:off x="6000760" y="2285993"/>
            <a:ext cx="2124075" cy="86177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C3300"/>
                </a:solidFill>
                <a:ea typeface="楷体_GB2312" pitchFamily="49" charset="-122"/>
              </a:rPr>
              <a:t>廉价</a:t>
            </a:r>
          </a:p>
          <a:p>
            <a:pPr algn="ctr">
              <a:spcBef>
                <a:spcPct val="0"/>
              </a:spcBef>
            </a:pPr>
            <a:endParaRPr lang="zh-CN" altLang="en-US" sz="1800" b="0" dirty="0">
              <a:solidFill>
                <a:schemeClr val="tx1"/>
              </a:solidFill>
            </a:endParaRPr>
          </a:p>
        </p:txBody>
      </p:sp>
      <p:sp>
        <p:nvSpPr>
          <p:cNvPr id="14352" name="文本框 377872"/>
          <p:cNvSpPr txBox="1">
            <a:spLocks noChangeArrowheads="1"/>
          </p:cNvSpPr>
          <p:nvPr/>
        </p:nvSpPr>
        <p:spPr bwMode="auto">
          <a:xfrm>
            <a:off x="1928794" y="5715016"/>
            <a:ext cx="1479550" cy="5794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200" b="1" dirty="0">
                <a:solidFill>
                  <a:srgbClr val="CC3300"/>
                </a:solidFill>
                <a:ea typeface="楷体_GB2312" pitchFamily="49" charset="-122"/>
              </a:rPr>
              <a:t>嫌弃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77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7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7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7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77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77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77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7858" grpId="0"/>
      <p:bldP spid="377862" grpId="0"/>
      <p:bldP spid="377863" grpId="0"/>
      <p:bldP spid="377864" grpId="0"/>
      <p:bldP spid="377868" grpId="0"/>
      <p:bldP spid="377869" grpId="0"/>
      <p:bldP spid="377870" grpId="0"/>
      <p:bldP spid="14351" grpId="0"/>
      <p:bldP spid="143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内容占位符 234497"/>
          <p:cNvSpPr>
            <a:spLocks noGrp="1" noChangeArrowheads="1"/>
          </p:cNvSpPr>
          <p:nvPr>
            <p:ph idx="1"/>
          </p:nvPr>
        </p:nvSpPr>
        <p:spPr>
          <a:xfrm>
            <a:off x="642910" y="1219200"/>
            <a:ext cx="8043890" cy="4906963"/>
          </a:xfrm>
        </p:spPr>
        <p:txBody>
          <a:bodyPr/>
          <a:lstStyle/>
          <a:p>
            <a:pPr>
              <a:buNone/>
            </a:pPr>
            <a:r>
              <a:rPr lang="zh-CN" altLang="en-US" sz="6000" b="1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人要做有用的人，不要做只讲体面，而对别人没有好处的人。</a:t>
            </a:r>
            <a:endParaRPr lang="zh-CN" altLang="en-US" sz="60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6000" dirty="0" smtClean="0"/>
          </a:p>
        </p:txBody>
      </p:sp>
      <p:sp>
        <p:nvSpPr>
          <p:cNvPr id="234499" name="文本框 234498"/>
          <p:cNvSpPr txBox="1">
            <a:spLocks noChangeArrowheads="1"/>
          </p:cNvSpPr>
          <p:nvPr/>
        </p:nvSpPr>
        <p:spPr bwMode="auto">
          <a:xfrm>
            <a:off x="152400" y="304800"/>
            <a:ext cx="3505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>
                <a:solidFill>
                  <a:srgbClr val="FF0000"/>
                </a:solidFill>
              </a:rPr>
              <a:t>中心句</a:t>
            </a:r>
            <a:r>
              <a:rPr lang="en-US" altLang="zh-CN" sz="4800">
                <a:solidFill>
                  <a:srgbClr val="FF0000"/>
                </a:solidFill>
              </a:rPr>
              <a:t>——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234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4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4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499" grpId="0"/>
      <p:bldP spid="234499" grpId="1"/>
      <p:bldP spid="234499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3861048"/>
            <a:ext cx="2016224" cy="207521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043608" y="1844824"/>
            <a:ext cx="7488832" cy="208823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ts val="35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学习要求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自由朗读课文，做到正确、流利。</a:t>
            </a:r>
          </a:p>
          <a:p>
            <a:pPr>
              <a:lnSpc>
                <a:spcPts val="35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思考：课文围绕落花生写了哪些内容？请用几个词语概括，写在文字的旁边。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194117" y="432341"/>
            <a:ext cx="464400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i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统编教材五年级上册第一单元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08897" descr="50 (49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文本框 208898"/>
          <p:cNvSpPr txBox="1">
            <a:spLocks noChangeArrowheads="1"/>
          </p:cNvSpPr>
          <p:nvPr/>
        </p:nvSpPr>
        <p:spPr bwMode="auto">
          <a:xfrm>
            <a:off x="323850" y="260350"/>
            <a:ext cx="8351838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800" b="0" dirty="0">
                <a:solidFill>
                  <a:srgbClr val="660033"/>
                </a:solidFill>
                <a:latin typeface="Times New Roman" pitchFamily="18" charset="0"/>
              </a:rPr>
              <a:t> </a:t>
            </a:r>
            <a:r>
              <a:rPr lang="zh-CN" altLang="en-US" sz="4000" b="1" dirty="0">
                <a:solidFill>
                  <a:schemeClr val="tx1"/>
                </a:solidFill>
                <a:latin typeface="宋体" pitchFamily="2" charset="-122"/>
              </a:rPr>
              <a:t>一. 再读课文，看看课文围绕落花生讲了几件事，然后完成这个填空：（按课文顺序填空）</a:t>
            </a:r>
            <a:endParaRPr lang="zh-CN" altLang="en-US" sz="4800" b="1" dirty="0">
              <a:solidFill>
                <a:schemeClr val="tx1"/>
              </a:solidFill>
              <a:latin typeface="宋体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4800" b="0" dirty="0">
                <a:solidFill>
                  <a:schemeClr val="tx1"/>
                </a:solidFill>
                <a:latin typeface="Times New Roman" pitchFamily="18" charset="0"/>
              </a:rPr>
              <a:t> （</a:t>
            </a:r>
            <a:r>
              <a:rPr lang="zh-CN" altLang="en-US" sz="4000" b="1" dirty="0">
                <a:solidFill>
                  <a:srgbClr val="3333FF"/>
                </a:solidFill>
                <a:latin typeface="Times New Roman" pitchFamily="18" charset="0"/>
              </a:rPr>
              <a:t>种花生</a:t>
            </a:r>
            <a:r>
              <a:rPr lang="zh-CN" altLang="en-US" sz="4800" b="0" dirty="0">
                <a:solidFill>
                  <a:schemeClr val="tx1"/>
                </a:solidFill>
                <a:latin typeface="Times New Roman" pitchFamily="18" charset="0"/>
              </a:rPr>
              <a:t>）—〉（            ）—〉</a:t>
            </a:r>
          </a:p>
          <a:p>
            <a:pPr>
              <a:spcBef>
                <a:spcPct val="0"/>
              </a:spcBef>
            </a:pPr>
            <a:endParaRPr lang="zh-CN" altLang="en-US" sz="4800" b="0" dirty="0">
              <a:solidFill>
                <a:schemeClr val="tx1"/>
              </a:solidFill>
              <a:latin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zh-CN" altLang="en-US" sz="4800" b="0" dirty="0">
                <a:solidFill>
                  <a:schemeClr val="tx1"/>
                </a:solidFill>
                <a:latin typeface="Times New Roman" pitchFamily="18" charset="0"/>
              </a:rPr>
              <a:t>（            ）—〉（              ） </a:t>
            </a:r>
          </a:p>
          <a:p>
            <a:pPr>
              <a:spcBef>
                <a:spcPct val="0"/>
              </a:spcBef>
            </a:pPr>
            <a:endParaRPr lang="zh-CN" altLang="en-US" sz="4800" b="0" dirty="0">
              <a:solidFill>
                <a:schemeClr val="tx1"/>
              </a:solidFill>
              <a:latin typeface="Times New Roman" pitchFamily="18" charset="0"/>
            </a:endParaRPr>
          </a:p>
          <a:p>
            <a:endParaRPr lang="zh-CN" altLang="en-US" sz="4800" b="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8435" name="文本框 208899"/>
          <p:cNvSpPr txBox="1">
            <a:spLocks noChangeArrowheads="1"/>
          </p:cNvSpPr>
          <p:nvPr/>
        </p:nvSpPr>
        <p:spPr bwMode="auto">
          <a:xfrm>
            <a:off x="4211638" y="3284538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08901" name="文本框 208900"/>
          <p:cNvSpPr txBox="1">
            <a:spLocks noChangeArrowheads="1"/>
          </p:cNvSpPr>
          <p:nvPr/>
        </p:nvSpPr>
        <p:spPr bwMode="auto">
          <a:xfrm>
            <a:off x="1000100" y="3714752"/>
            <a:ext cx="208756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3333FF"/>
                </a:solidFill>
                <a:latin typeface="华文新魏" pitchFamily="2" charset="-122"/>
              </a:rPr>
              <a:t>吃花生</a:t>
            </a:r>
            <a:r>
              <a:rPr lang="zh-CN" altLang="en-US" sz="4400" b="1" dirty="0">
                <a:solidFill>
                  <a:schemeClr val="tx1"/>
                </a:solidFill>
                <a:latin typeface="宋体" pitchFamily="2" charset="-122"/>
              </a:rPr>
              <a:t> </a:t>
            </a:r>
            <a:endParaRPr lang="zh-CN" altLang="en-US" sz="4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08902" name="文本框 208901"/>
          <p:cNvSpPr txBox="1">
            <a:spLocks noChangeArrowheads="1"/>
          </p:cNvSpPr>
          <p:nvPr/>
        </p:nvSpPr>
        <p:spPr bwMode="auto">
          <a:xfrm>
            <a:off x="5143504" y="2285992"/>
            <a:ext cx="22320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3333FF"/>
                </a:solidFill>
                <a:latin typeface="华文新魏" pitchFamily="2" charset="-122"/>
              </a:rPr>
              <a:t>收花生</a:t>
            </a:r>
            <a:r>
              <a:rPr lang="zh-CN" altLang="en-US" sz="4400" b="1" dirty="0">
                <a:solidFill>
                  <a:schemeClr val="tx1"/>
                </a:solidFill>
                <a:latin typeface="宋体" pitchFamily="2" charset="-122"/>
              </a:rPr>
              <a:t> </a:t>
            </a:r>
            <a:endParaRPr lang="zh-CN" altLang="en-US" sz="4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08903" name="文本框 208902"/>
          <p:cNvSpPr txBox="1">
            <a:spLocks noChangeArrowheads="1"/>
          </p:cNvSpPr>
          <p:nvPr/>
        </p:nvSpPr>
        <p:spPr bwMode="auto">
          <a:xfrm>
            <a:off x="5429256" y="3643314"/>
            <a:ext cx="20161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3333FF"/>
                </a:solidFill>
                <a:latin typeface="华文新魏" pitchFamily="2" charset="-122"/>
              </a:rPr>
              <a:t>议花生</a:t>
            </a:r>
            <a:r>
              <a:rPr lang="zh-CN" altLang="en-US" sz="4400" b="1" dirty="0">
                <a:solidFill>
                  <a:schemeClr val="tx1"/>
                </a:solidFill>
                <a:latin typeface="宋体" pitchFamily="2" charset="-122"/>
              </a:rPr>
              <a:t> </a:t>
            </a:r>
            <a:endParaRPr lang="zh-CN" altLang="en-US" sz="4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89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89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1" grpId="0"/>
      <p:bldP spid="208902" grpId="0"/>
      <p:bldP spid="20890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96532ad4-49ca-4316-b272-c8c7f6d72b82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1480</Words>
  <Application>Microsoft Office PowerPoint</Application>
  <PresentationFormat>全屏显示(4:3)</PresentationFormat>
  <Paragraphs>119</Paragraphs>
  <Slides>31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              花生的品格</vt:lpstr>
      <vt:lpstr>幻灯片 28</vt:lpstr>
      <vt:lpstr>幻灯片 29</vt:lpstr>
      <vt:lpstr>幻灯片 30</vt:lpstr>
      <vt:lpstr>幻灯片 31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1188</cp:revision>
  <dcterms:created xsi:type="dcterms:W3CDTF">2015-10-06T10:30:00Z</dcterms:created>
  <dcterms:modified xsi:type="dcterms:W3CDTF">2019-09-03T08:19:18Z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