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4" r:id="rId5"/>
    <p:sldId id="263" r:id="rId6"/>
    <p:sldId id="259" r:id="rId7"/>
    <p:sldId id="260" r:id="rId8"/>
    <p:sldId id="267" r:id="rId9"/>
    <p:sldId id="268" r:id="rId10"/>
    <p:sldId id="262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985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129" y="1052736"/>
            <a:ext cx="8229600" cy="5145435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altLang="zh-CN" sz="2600" b="1" kern="100" dirty="0" smtClean="0">
                <a:solidFill>
                  <a:srgbClr val="0070C0"/>
                </a:solidFill>
                <a:cs typeface="Times New Roman"/>
              </a:rPr>
              <a:t>         </a:t>
            </a:r>
            <a:r>
              <a:rPr lang="zh-CN" altLang="zh-CN" sz="2600" b="1" kern="100" dirty="0" smtClean="0">
                <a:solidFill>
                  <a:srgbClr val="0070C0"/>
                </a:solidFill>
                <a:cs typeface="Times New Roman"/>
              </a:rPr>
              <a:t>在</a:t>
            </a:r>
            <a:r>
              <a:rPr lang="zh-CN" altLang="zh-CN" sz="2600" b="1" kern="100" dirty="0">
                <a:solidFill>
                  <a:srgbClr val="0070C0"/>
                </a:solidFill>
                <a:cs typeface="Times New Roman"/>
              </a:rPr>
              <a:t>班级里，同学之间一定发生过许多有趣、难忘的事。请你选择一个场景，试着将两个人之间的故事写出来</a:t>
            </a:r>
            <a:r>
              <a:rPr lang="zh-CN" altLang="zh-CN" sz="2600" b="1" kern="100" dirty="0" smtClean="0">
                <a:solidFill>
                  <a:srgbClr val="0070C0"/>
                </a:solidFill>
                <a:cs typeface="Times New Roman"/>
              </a:rPr>
              <a:t>。</a:t>
            </a:r>
            <a:endParaRPr lang="en-US" altLang="zh-CN" sz="2600" b="1" kern="100" dirty="0" smtClean="0">
              <a:solidFill>
                <a:srgbClr val="0070C0"/>
              </a:solidFill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zh-CN" altLang="zh-CN" sz="2600" b="1" kern="100" dirty="0">
              <a:cs typeface="Times New Roman"/>
            </a:endParaRPr>
          </a:p>
          <a:p>
            <a:pPr lvl="0" algn="just">
              <a:buFont typeface="+mj-ea"/>
              <a:buAutoNum type="circleNumDbPlain"/>
            </a:pPr>
            <a:r>
              <a:rPr lang="zh-CN" altLang="zh-CN" sz="2600" b="1" kern="100" dirty="0">
                <a:cs typeface="Times New Roman"/>
              </a:rPr>
              <a:t>在教室里，学霸小陈和小朱因为一道数学题“吵”得不可开交。</a:t>
            </a:r>
          </a:p>
          <a:p>
            <a:pPr lvl="0" algn="just">
              <a:buFont typeface="+mj-ea"/>
              <a:buAutoNum type="circleNumDbPlain"/>
            </a:pPr>
            <a:r>
              <a:rPr lang="zh-CN" altLang="zh-CN" sz="2600" b="1" kern="100" smtClean="0">
                <a:cs typeface="Times New Roman"/>
              </a:rPr>
              <a:t>我</a:t>
            </a:r>
            <a:r>
              <a:rPr lang="zh-CN" altLang="zh-CN" sz="2600" b="1" kern="100" dirty="0">
                <a:cs typeface="Times New Roman"/>
              </a:rPr>
              <a:t>和劳动委员都想拖地，我俩进行了一场激烈</a:t>
            </a:r>
            <a:r>
              <a:rPr lang="zh-CN" altLang="zh-CN" sz="2600" b="1" kern="100" dirty="0" smtClean="0">
                <a:cs typeface="Times New Roman"/>
              </a:rPr>
              <a:t>的拖把</a:t>
            </a:r>
            <a:r>
              <a:rPr lang="zh-CN" altLang="zh-CN" sz="2600" b="1" kern="100" dirty="0">
                <a:cs typeface="Times New Roman"/>
              </a:rPr>
              <a:t>“争夺战”。</a:t>
            </a:r>
          </a:p>
          <a:p>
            <a:pPr lvl="0" algn="just">
              <a:buFont typeface="+mj-ea"/>
              <a:buAutoNum type="circleNumDbPlain"/>
            </a:pPr>
            <a:r>
              <a:rPr lang="zh-CN" altLang="zh-CN" sz="2600" b="1" kern="100" dirty="0" smtClean="0">
                <a:cs typeface="Times New Roman"/>
              </a:rPr>
              <a:t>自选</a:t>
            </a:r>
            <a:r>
              <a:rPr lang="zh-CN" altLang="zh-CN" sz="2600" b="1" kern="100" dirty="0">
                <a:cs typeface="Times New Roman"/>
              </a:rPr>
              <a:t>一个发生在班级里的场景。</a:t>
            </a:r>
          </a:p>
          <a:p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203848" y="33265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70C0"/>
                </a:solidFill>
              </a:rPr>
              <a:t>课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前练笔</a:t>
            </a:r>
            <a:endParaRPr lang="en-US" altLang="zh-CN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26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99" y="-2544"/>
            <a:ext cx="9112000" cy="683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846124"/>
              </p:ext>
            </p:extLst>
          </p:nvPr>
        </p:nvGraphicFramePr>
        <p:xfrm>
          <a:off x="683568" y="1340765"/>
          <a:ext cx="7632847" cy="48668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96637"/>
                <a:gridCol w="5216563"/>
                <a:gridCol w="919647"/>
              </a:tblGrid>
              <a:tr h="6892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评价内容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33450"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评价标准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得☆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220">
                <a:tc rowSpan="2"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表达</a:t>
                      </a:r>
                    </a:p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☆☆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语句</a:t>
                      </a:r>
                      <a:r>
                        <a:rPr lang="zh-CN" sz="2400" b="1" kern="1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通顺</a:t>
                      </a:r>
                      <a:r>
                        <a:rPr lang="zh-CN" altLang="en-US" sz="2400" b="1" kern="1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、意思连贯</a:t>
                      </a:r>
                      <a:endParaRPr lang="zh-CN" sz="24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2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正确</a:t>
                      </a:r>
                      <a:r>
                        <a:rPr lang="zh-CN" sz="24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使用</a:t>
                      </a:r>
                      <a:r>
                        <a:rPr lang="zh-CN" sz="2400" b="1" kern="1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标点符号</a:t>
                      </a:r>
                      <a:r>
                        <a:rPr lang="zh-CN" altLang="en-US" sz="2400" b="1" kern="1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zh-CN" sz="2400" b="1" kern="1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没</a:t>
                      </a: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有错别字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220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 </a:t>
                      </a:r>
                      <a:endParaRPr lang="zh-CN" sz="24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2400" b="1" kern="1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内容</a:t>
                      </a:r>
                    </a:p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2400" b="1" kern="1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☆☆☆</a:t>
                      </a:r>
                      <a:endParaRPr lang="en-US" altLang="zh-CN" sz="2400" b="1" kern="1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1333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400" b="1" kern="10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☆</a:t>
                      </a:r>
                    </a:p>
                    <a:p>
                      <a:pPr indent="133350" algn="just"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zh-CN" sz="2400" b="1" kern="1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把一件事的</a:t>
                      </a:r>
                      <a:r>
                        <a:rPr lang="zh-CN" altLang="zh-CN" sz="2400" b="1" kern="1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要素</a:t>
                      </a:r>
                      <a:r>
                        <a:rPr lang="zh-CN" altLang="zh-CN" sz="2400" b="1" kern="1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交待完整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2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400" b="1" kern="10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按照一定</a:t>
                      </a:r>
                      <a:r>
                        <a:rPr lang="zh-CN" altLang="zh-CN" sz="2400" b="1" kern="1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顺序</a:t>
                      </a:r>
                      <a:r>
                        <a:rPr lang="zh-CN" altLang="zh-CN" sz="2400" b="1" kern="10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写一件事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2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zh-CN" sz="2400" b="1" kern="1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将</a:t>
                      </a: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一件事</a:t>
                      </a:r>
                      <a:r>
                        <a:rPr lang="zh-CN" altLang="zh-CN" sz="2400" b="1" kern="1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的</a:t>
                      </a:r>
                      <a:r>
                        <a:rPr lang="zh-CN" altLang="zh-CN" sz="2400" b="1" kern="1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重要内容</a:t>
                      </a:r>
                      <a:r>
                        <a:rPr lang="zh-CN" altLang="zh-CN" sz="2400" b="1" kern="1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写清楚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☆</a:t>
                      </a:r>
                      <a:endParaRPr lang="en-US" altLang="zh-CN" sz="2400" b="1" kern="100" dirty="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220">
                <a:tc vMerge="1"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0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分</a:t>
                      </a:r>
                      <a:r>
                        <a:rPr lang="zh-CN" altLang="en-US" sz="2400" b="1" kern="1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步骤</a:t>
                      </a: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写清</a:t>
                      </a:r>
                      <a:r>
                        <a:rPr lang="zh-CN" altLang="en-US" sz="2400" b="1" kern="10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人物互动的过程</a:t>
                      </a:r>
                      <a:endParaRPr lang="zh-CN" altLang="zh-CN" sz="2400" b="1" kern="100" smtClean="0"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400" b="1" kern="100" dirty="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☆</a:t>
                      </a:r>
                      <a:endParaRPr lang="en-US" altLang="zh-CN" sz="2400" b="1" kern="100" dirty="0" smtClean="0"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059832" y="548680"/>
            <a:ext cx="36004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3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习作修改清单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5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5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3" y="17463"/>
            <a:ext cx="9113837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7" t="3441" r="7294" b="44693"/>
          <a:stretch/>
        </p:blipFill>
        <p:spPr bwMode="auto">
          <a:xfrm>
            <a:off x="104172" y="3767225"/>
            <a:ext cx="2939970" cy="2927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1760" y="2843895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/>
              <a:t>拖把“争夺战”</a:t>
            </a:r>
            <a:endParaRPr lang="zh-CN" altLang="en-US" sz="5400" b="1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32510" y="555355"/>
            <a:ext cx="629480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3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宋体" pitchFamily="2" charset="-122"/>
              </a:rPr>
              <a:t>演一演   说一说</a:t>
            </a:r>
            <a:endParaRPr kumimoji="0" lang="zh-CN" altLang="zh-CN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25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985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042988" y="2708275"/>
            <a:ext cx="675056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设计：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上海市闵行区华坪小学  董倩萍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90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7463"/>
            <a:ext cx="9113837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600" b="1" dirty="0"/>
              <a:t>小木船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69" r="992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15574"/>
            <a:ext cx="3371594" cy="464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188640"/>
            <a:ext cx="390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统编本小学</a:t>
            </a:r>
            <a:r>
              <a:rPr lang="zh-CN" altLang="en-US" b="1" dirty="0" smtClean="0"/>
              <a:t>语文</a:t>
            </a:r>
            <a:r>
              <a:rPr lang="zh-CN" altLang="en-US" b="1" dirty="0"/>
              <a:t>四</a:t>
            </a:r>
            <a:r>
              <a:rPr lang="zh-CN" altLang="en-US" b="1" dirty="0" smtClean="0"/>
              <a:t>年级</a:t>
            </a:r>
            <a:r>
              <a:rPr lang="zh-CN" altLang="en-US" b="1" dirty="0"/>
              <a:t>上册</a:t>
            </a:r>
            <a:r>
              <a:rPr lang="zh-CN" altLang="en-US" b="1" dirty="0" smtClean="0"/>
              <a:t>第五单元</a:t>
            </a:r>
            <a:endParaRPr lang="zh-CN" altLang="en-US" b="1" dirty="0"/>
          </a:p>
        </p:txBody>
      </p:sp>
      <p:sp>
        <p:nvSpPr>
          <p:cNvPr id="4" name="流程图: 联系 3">
            <a:hlinkClick r:id="rId5" action="ppaction://hlinksldjump"/>
          </p:cNvPr>
          <p:cNvSpPr/>
          <p:nvPr/>
        </p:nvSpPr>
        <p:spPr>
          <a:xfrm>
            <a:off x="7020272" y="5877272"/>
            <a:ext cx="360040" cy="3600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6" name="流程图: 联系 5">
            <a:hlinkClick r:id="rId6" action="ppaction://hlinksldjump"/>
          </p:cNvPr>
          <p:cNvSpPr/>
          <p:nvPr/>
        </p:nvSpPr>
        <p:spPr>
          <a:xfrm>
            <a:off x="7668344" y="5877272"/>
            <a:ext cx="360040" cy="3684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8" name="流程图: 联系 7">
            <a:hlinkClick r:id="rId7" action="ppaction://hlinksldjump"/>
          </p:cNvPr>
          <p:cNvSpPr/>
          <p:nvPr/>
        </p:nvSpPr>
        <p:spPr>
          <a:xfrm>
            <a:off x="8316416" y="5870293"/>
            <a:ext cx="360040" cy="3684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39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7463"/>
            <a:ext cx="9113837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847904" y="1219399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/>
              <a:t>小木船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562735"/>
            <a:ext cx="1923268" cy="143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2251439" y="3058679"/>
            <a:ext cx="173156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prstClr val="black"/>
                </a:solidFill>
              </a:rPr>
              <a:t>第一</a:t>
            </a:r>
            <a:r>
              <a:rPr lang="zh-CN" altLang="zh-CN" sz="2400" b="1" dirty="0" smtClean="0">
                <a:solidFill>
                  <a:prstClr val="black"/>
                </a:solidFill>
              </a:rPr>
              <a:t>自然段</a:t>
            </a:r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2283958" y="4051015"/>
            <a:ext cx="235032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prstClr val="black"/>
                </a:solidFill>
              </a:rPr>
              <a:t>第三、四</a:t>
            </a:r>
            <a:r>
              <a:rPr lang="zh-CN" altLang="zh-CN" sz="2400" b="1" dirty="0" smtClean="0">
                <a:solidFill>
                  <a:prstClr val="black"/>
                </a:solidFill>
              </a:rPr>
              <a:t>自然段</a:t>
            </a:r>
            <a:endParaRPr lang="zh-CN" altLang="en-US" b="1" dirty="0"/>
          </a:p>
        </p:txBody>
      </p:sp>
      <p:sp>
        <p:nvSpPr>
          <p:cNvPr id="13" name="矩形 12"/>
          <p:cNvSpPr/>
          <p:nvPr/>
        </p:nvSpPr>
        <p:spPr>
          <a:xfrm>
            <a:off x="2251439" y="5110583"/>
            <a:ext cx="173156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prstClr val="black"/>
                </a:solidFill>
              </a:rPr>
              <a:t>第五</a:t>
            </a:r>
            <a:r>
              <a:rPr lang="zh-CN" altLang="zh-CN" sz="2400" b="1" dirty="0" smtClean="0">
                <a:solidFill>
                  <a:prstClr val="black"/>
                </a:solidFill>
              </a:rPr>
              <a:t>自然段</a:t>
            </a:r>
            <a:endParaRPr lang="zh-CN" altLang="en-US" b="1" dirty="0"/>
          </a:p>
        </p:txBody>
      </p:sp>
      <p:sp>
        <p:nvSpPr>
          <p:cNvPr id="14" name="矩形 13"/>
          <p:cNvSpPr/>
          <p:nvPr/>
        </p:nvSpPr>
        <p:spPr>
          <a:xfrm>
            <a:off x="4551833" y="2907231"/>
            <a:ext cx="3278462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400" b="1" dirty="0">
                <a:solidFill>
                  <a:srgbClr val="0070C0"/>
                </a:solidFill>
              </a:rPr>
              <a:t>由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小木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船</a:t>
            </a:r>
            <a:r>
              <a:rPr lang="zh-CN" altLang="zh-CN" sz="2400" b="1" dirty="0">
                <a:solidFill>
                  <a:srgbClr val="0070C0"/>
                </a:solidFill>
              </a:rPr>
              <a:t>引发回忆。</a:t>
            </a:r>
          </a:p>
        </p:txBody>
      </p:sp>
      <p:sp>
        <p:nvSpPr>
          <p:cNvPr id="15" name="矩形 14"/>
          <p:cNvSpPr/>
          <p:nvPr/>
        </p:nvSpPr>
        <p:spPr>
          <a:xfrm>
            <a:off x="4644008" y="3717032"/>
            <a:ext cx="4572000" cy="113710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400" b="1" dirty="0">
                <a:solidFill>
                  <a:srgbClr val="0070C0"/>
                </a:solidFill>
              </a:rPr>
              <a:t>写“我”和陈明因</a:t>
            </a:r>
            <a:r>
              <a:rPr lang="zh-CN" altLang="zh-CN" sz="2400" b="1" dirty="0">
                <a:solidFill>
                  <a:srgbClr val="FF0000"/>
                </a:solidFill>
              </a:rPr>
              <a:t>小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木船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绝交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0070C0"/>
                </a:solidFill>
              </a:rPr>
              <a:t>到</a:t>
            </a:r>
            <a:r>
              <a:rPr lang="zh-CN" altLang="zh-CN" sz="2400" b="1" dirty="0">
                <a:solidFill>
                  <a:srgbClr val="0070C0"/>
                </a:solidFill>
              </a:rPr>
              <a:t>和好的这件事。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499993" y="5093988"/>
            <a:ext cx="46484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400" b="1" dirty="0">
                <a:solidFill>
                  <a:srgbClr val="0070C0"/>
                </a:solidFill>
              </a:rPr>
              <a:t>再写</a:t>
            </a:r>
            <a:r>
              <a:rPr lang="zh-CN" altLang="zh-CN" sz="2400" b="1" dirty="0">
                <a:solidFill>
                  <a:srgbClr val="FF0000"/>
                </a:solidFill>
              </a:rPr>
              <a:t>小木船</a:t>
            </a:r>
            <a:r>
              <a:rPr lang="zh-CN" altLang="zh-CN" sz="2400" b="1" dirty="0">
                <a:solidFill>
                  <a:srgbClr val="0070C0"/>
                </a:solidFill>
              </a:rPr>
              <a:t>，写出了友谊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的珍贵</a:t>
            </a:r>
            <a:r>
              <a:rPr lang="zh-CN" altLang="zh-CN" sz="2400" b="1" dirty="0">
                <a:solidFill>
                  <a:srgbClr val="0070C0"/>
                </a:solidFill>
              </a:rPr>
              <a:t>。</a:t>
            </a:r>
            <a:r>
              <a:rPr lang="en-US" altLang="zh-CN" sz="2400" b="1" dirty="0">
                <a:solidFill>
                  <a:srgbClr val="0070C0"/>
                </a:solidFill>
              </a:rPr>
              <a:t>     </a:t>
            </a:r>
            <a:endParaRPr lang="zh-CN" altLang="zh-CN" sz="2400" b="1" dirty="0">
              <a:solidFill>
                <a:srgbClr val="0070C0"/>
              </a:solidFill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958764" y="3228790"/>
            <a:ext cx="288032" cy="2206153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0307" y1="60106" x2="20307" y2="601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82" y="631574"/>
            <a:ext cx="2700364" cy="1945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流程图: 联系 18">
            <a:hlinkClick r:id="rId7" action="ppaction://hlinksldjump"/>
          </p:cNvPr>
          <p:cNvSpPr/>
          <p:nvPr/>
        </p:nvSpPr>
        <p:spPr>
          <a:xfrm>
            <a:off x="8388424" y="6237312"/>
            <a:ext cx="360040" cy="3600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984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/>
      <p:bldP spid="15" grpId="0"/>
      <p:bldP spid="16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7463"/>
            <a:ext cx="9113837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376596"/>
            <a:ext cx="1957431" cy="143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329953" y="2780928"/>
            <a:ext cx="198804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prstClr val="black"/>
                </a:solidFill>
              </a:rPr>
              <a:t>第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二</a:t>
            </a:r>
            <a:r>
              <a:rPr lang="zh-CN" altLang="zh-CN" sz="2800" b="1" dirty="0" smtClean="0">
                <a:solidFill>
                  <a:prstClr val="black"/>
                </a:solidFill>
              </a:rPr>
              <a:t>自然段</a:t>
            </a:r>
            <a:endParaRPr lang="zh-CN" alt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2796076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</a:rPr>
              <a:t>时间、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地点、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88" y="3509119"/>
            <a:ext cx="2430972" cy="3348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流程图: 联系 9">
            <a:hlinkClick r:id="rId6" action="ppaction://hlinksldjump"/>
          </p:cNvPr>
          <p:cNvSpPr/>
          <p:nvPr/>
        </p:nvSpPr>
        <p:spPr>
          <a:xfrm>
            <a:off x="8388424" y="6237312"/>
            <a:ext cx="360040" cy="3600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415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7463"/>
            <a:ext cx="9113837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1944216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1942938" cy="143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085183"/>
            <a:ext cx="2700337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流程图: 联系 8">
            <a:hlinkClick r:id="rId8" action="ppaction://hlinksldjump"/>
          </p:cNvPr>
          <p:cNvSpPr/>
          <p:nvPr/>
        </p:nvSpPr>
        <p:spPr>
          <a:xfrm>
            <a:off x="8388424" y="6237312"/>
            <a:ext cx="360040" cy="3600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024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985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altLang="zh-CN" sz="2600" kern="100" dirty="0" smtClean="0">
                <a:cs typeface="Times New Roman"/>
              </a:rPr>
              <a:t>         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347864" y="472315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</a:rPr>
              <a:t>习作展示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9344" y="1157576"/>
            <a:ext cx="76810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/>
              <a:t>          快</a:t>
            </a:r>
            <a:r>
              <a:rPr lang="zh-CN" altLang="en-US" sz="2000" b="1"/>
              <a:t>下课的时候，我从讲台前接完水正准备回座位，坐在第一排的小明不知怎么回事，刚好伸出一只脚来，把我绊倒了。我摔了一跤，水杯里</a:t>
            </a:r>
            <a:r>
              <a:rPr lang="zh-CN" altLang="en-US" sz="2000" b="1"/>
              <a:t>的</a:t>
            </a:r>
            <a:r>
              <a:rPr lang="zh-CN" altLang="en-US" sz="2000" b="1" smtClean="0"/>
              <a:t>水也洒了</a:t>
            </a:r>
            <a:r>
              <a:rPr lang="zh-CN" altLang="en-US" sz="2000" b="1"/>
              <a:t>一地。我气的</a:t>
            </a:r>
            <a:r>
              <a:rPr lang="zh-CN" altLang="en-US" sz="2000" b="1"/>
              <a:t>满脸通红</a:t>
            </a:r>
            <a:r>
              <a:rPr lang="zh-CN" altLang="en-US" sz="2000" b="1" smtClean="0"/>
              <a:t>，问</a:t>
            </a:r>
            <a:r>
              <a:rPr lang="zh-CN" altLang="en-US" sz="2000" b="1"/>
              <a:t>小明是怎么回事。</a:t>
            </a:r>
            <a:r>
              <a:rPr lang="zh-CN" altLang="en-US" sz="2000" b="1"/>
              <a:t>小</a:t>
            </a:r>
            <a:r>
              <a:rPr lang="zh-CN" altLang="en-US" sz="2000" b="1" smtClean="0"/>
              <a:t>明说</a:t>
            </a:r>
            <a:r>
              <a:rPr lang="zh-CN" altLang="en-US" sz="2000" b="1"/>
              <a:t>：“我不是故意的。我正准备出来扔垃圾。我一点儿也没有看到你。”我的衣服上，袖子上都是水，鞋子也被沾湿了。我心里想：今天真是倒霉！“水洒啦！”大家闹哄哄的。我赶紧去拿拖把，劳动委员也跑了过来。我对着劳动委员说：“让我来拖。”劳动委员大声地说：“我是劳动委员，这是我的工作。”“水是我洒出来的，我来拖。”“你是女生，这种事情我们男生来干就好。”（</a:t>
            </a:r>
            <a:r>
              <a:rPr lang="en-US" altLang="zh-CN" sz="2000" b="1"/>
              <a:t>《</a:t>
            </a:r>
            <a:r>
              <a:rPr lang="zh-CN" altLang="en-US" sz="2000" b="1"/>
              <a:t>拖把“争夺战”</a:t>
            </a:r>
            <a:r>
              <a:rPr lang="en-US" altLang="zh-CN" sz="2000" b="1"/>
              <a:t>》</a:t>
            </a:r>
            <a:r>
              <a:rPr lang="zh-CN" altLang="en-US" sz="2000" b="1"/>
              <a:t>）</a:t>
            </a:r>
            <a:endParaRPr lang="zh-CN" altLang="en-US" sz="2000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4794919"/>
            <a:ext cx="3737837" cy="4126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536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052736"/>
            <a:ext cx="82809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7965" indent="266700" algn="just">
              <a:spcAft>
                <a:spcPts val="0"/>
              </a:spcAft>
            </a:pPr>
            <a:r>
              <a:rPr lang="en-US" altLang="zh-CN" sz="3200" b="1" kern="100" smtClean="0">
                <a:solidFill>
                  <a:srgbClr val="FF0000"/>
                </a:solidFill>
                <a:ea typeface="楷体"/>
                <a:cs typeface="Times New Roman"/>
              </a:rPr>
              <a:t>      </a:t>
            </a:r>
            <a:r>
              <a:rPr lang="zh-CN" altLang="zh-CN" sz="3200" b="1" kern="100" smtClean="0">
                <a:solidFill>
                  <a:srgbClr val="0070C0"/>
                </a:solidFill>
                <a:ea typeface="楷体"/>
                <a:cs typeface="Times New Roman"/>
              </a:rPr>
              <a:t>他</a:t>
            </a:r>
            <a:r>
              <a:rPr lang="zh-CN" altLang="zh-CN" sz="3200" b="1" kern="100" dirty="0">
                <a:ea typeface="楷体"/>
                <a:cs typeface="Times New Roman"/>
              </a:rPr>
              <a:t>一看，急了，哭着要我赔。</a:t>
            </a:r>
            <a:r>
              <a:rPr lang="zh-CN" altLang="zh-CN" sz="3200" b="1" kern="100" dirty="0">
                <a:solidFill>
                  <a:srgbClr val="FF0000"/>
                </a:solidFill>
                <a:ea typeface="楷体"/>
                <a:cs typeface="Times New Roman"/>
              </a:rPr>
              <a:t>我</a:t>
            </a:r>
            <a:r>
              <a:rPr lang="zh-CN" altLang="zh-CN" sz="3200" b="1" kern="100" dirty="0">
                <a:ea typeface="楷体"/>
                <a:cs typeface="Times New Roman"/>
              </a:rPr>
              <a:t>分辩说：“我不是故意的。”</a:t>
            </a:r>
            <a:r>
              <a:rPr lang="zh-CN" altLang="zh-CN" sz="3200" b="1" kern="100" dirty="0">
                <a:solidFill>
                  <a:srgbClr val="0070C0"/>
                </a:solidFill>
                <a:ea typeface="楷体"/>
                <a:cs typeface="Times New Roman"/>
              </a:rPr>
              <a:t>他</a:t>
            </a:r>
            <a:r>
              <a:rPr lang="zh-CN" altLang="zh-CN" sz="3200" b="1" kern="100" dirty="0">
                <a:ea typeface="楷体"/>
                <a:cs typeface="Times New Roman"/>
              </a:rPr>
              <a:t>生气地说：“谁叫你不小心，非赔不可！”还用力推了</a:t>
            </a:r>
            <a:r>
              <a:rPr lang="zh-CN" altLang="zh-CN" sz="3200" b="1" kern="100">
                <a:ea typeface="楷体"/>
                <a:cs typeface="Times New Roman"/>
              </a:rPr>
              <a:t>我</a:t>
            </a:r>
            <a:r>
              <a:rPr lang="zh-CN" altLang="zh-CN" sz="3200" b="1" kern="100" smtClean="0">
                <a:ea typeface="楷体"/>
                <a:cs typeface="Times New Roman"/>
              </a:rPr>
              <a:t>一下</a:t>
            </a:r>
            <a:r>
              <a:rPr lang="zh-CN" altLang="en-US" sz="3200" b="1" kern="100">
                <a:ea typeface="楷体"/>
                <a:cs typeface="Times New Roman"/>
              </a:rPr>
              <a:t>。</a:t>
            </a:r>
            <a:r>
              <a:rPr lang="zh-CN" altLang="zh-CN" sz="3200" b="1" kern="100">
                <a:solidFill>
                  <a:srgbClr val="FF0000"/>
                </a:solidFill>
                <a:ea typeface="楷体"/>
                <a:cs typeface="Times New Roman"/>
              </a:rPr>
              <a:t>我</a:t>
            </a:r>
            <a:r>
              <a:rPr lang="zh-CN" altLang="zh-CN" sz="3200" b="1" kern="100">
                <a:ea typeface="楷体"/>
                <a:cs typeface="Times New Roman"/>
              </a:rPr>
              <a:t>往后一退，正好一脚踩在小木船上，把它踩碎了。这一下，陈明更生气了，</a:t>
            </a:r>
            <a:r>
              <a:rPr lang="zh-CN" altLang="zh-CN" sz="3200" b="1" kern="100">
                <a:solidFill>
                  <a:srgbClr val="0070C0"/>
                </a:solidFill>
                <a:ea typeface="楷体"/>
                <a:cs typeface="Times New Roman"/>
              </a:rPr>
              <a:t>他</a:t>
            </a:r>
            <a:r>
              <a:rPr lang="zh-CN" altLang="zh-CN" sz="3200" b="1" kern="100">
                <a:ea typeface="楷体"/>
                <a:cs typeface="Times New Roman"/>
              </a:rPr>
              <a:t>拿起我的小木船，使劲摔在地上，用脚踩了两下，一把抓起书包，头也不回地走了。看着被他踩坏的小木船，</a:t>
            </a:r>
            <a:r>
              <a:rPr lang="zh-CN" altLang="zh-CN" sz="3200" b="1" kern="100">
                <a:solidFill>
                  <a:srgbClr val="FF0000"/>
                </a:solidFill>
                <a:ea typeface="楷体"/>
                <a:cs typeface="Times New Roman"/>
              </a:rPr>
              <a:t>我</a:t>
            </a:r>
            <a:r>
              <a:rPr lang="zh-CN" altLang="zh-CN" sz="3200" b="1" kern="100">
                <a:ea typeface="楷体"/>
                <a:cs typeface="Times New Roman"/>
              </a:rPr>
              <a:t>也气得说不出话来。</a:t>
            </a:r>
            <a:endParaRPr lang="zh-CN" altLang="zh-CN" sz="3200" b="1" kern="100" dirty="0">
              <a:ea typeface="楷体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174" y="5301208"/>
            <a:ext cx="2700337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922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85184"/>
            <a:ext cx="2700337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445267"/>
              </p:ext>
            </p:extLst>
          </p:nvPr>
        </p:nvGraphicFramePr>
        <p:xfrm>
          <a:off x="395536" y="548680"/>
          <a:ext cx="6984776" cy="512064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809879"/>
                <a:gridCol w="3174897"/>
              </a:tblGrid>
              <a:tr h="7320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800" b="1" kern="100" smtClean="0">
                          <a:solidFill>
                            <a:srgbClr val="0070C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   </a:t>
                      </a:r>
                      <a:r>
                        <a:rPr lang="zh-CN" sz="2800" b="1" kern="100" smtClean="0">
                          <a:solidFill>
                            <a:srgbClr val="0070C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他</a:t>
                      </a:r>
                      <a:r>
                        <a:rPr lang="zh-CN" sz="2800" kern="10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一看，急了，哭着要我赔。</a:t>
                      </a:r>
                      <a:endParaRPr lang="zh-CN" sz="280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800" b="1" kern="100" smtClean="0">
                          <a:solidFill>
                            <a:srgbClr val="FF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   </a:t>
                      </a:r>
                      <a:r>
                        <a:rPr lang="zh-CN" sz="2800" b="1" kern="100" smtClean="0">
                          <a:solidFill>
                            <a:srgbClr val="FF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我</a:t>
                      </a:r>
                      <a:r>
                        <a:rPr lang="zh-CN" sz="2800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分辩说：“我不是故意的。”</a:t>
                      </a:r>
                      <a:endParaRPr lang="zh-CN" sz="280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41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800" b="1" kern="100" smtClean="0">
                          <a:solidFill>
                            <a:srgbClr val="0070C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   </a:t>
                      </a:r>
                      <a:r>
                        <a:rPr lang="zh-CN" sz="2800" b="1" kern="100" smtClean="0">
                          <a:solidFill>
                            <a:srgbClr val="0070C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他</a:t>
                      </a:r>
                      <a:r>
                        <a:rPr lang="zh-CN" sz="2800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生气地说：“谁叫你不小心，非赔不可！”还用力推了我一下。</a:t>
                      </a:r>
                      <a:endParaRPr lang="zh-CN" sz="280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800" b="1" kern="100" smtClean="0">
                          <a:solidFill>
                            <a:srgbClr val="FF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   </a:t>
                      </a:r>
                      <a:r>
                        <a:rPr lang="zh-CN" sz="2800" b="1" kern="100" smtClean="0">
                          <a:solidFill>
                            <a:srgbClr val="FF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我</a:t>
                      </a:r>
                      <a:r>
                        <a:rPr lang="zh-CN" sz="2800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往后一退，正好一脚踩在小木船上，把它踩碎了。</a:t>
                      </a:r>
                      <a:endParaRPr lang="zh-CN" sz="280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800" kern="10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   </a:t>
                      </a:r>
                      <a:r>
                        <a:rPr lang="zh-CN" sz="2800" kern="10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这一下</a:t>
                      </a:r>
                      <a:r>
                        <a:rPr lang="zh-CN" sz="2800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，陈明更生气了，</a:t>
                      </a:r>
                      <a:r>
                        <a:rPr lang="zh-CN" sz="2800" b="1" kern="100">
                          <a:solidFill>
                            <a:srgbClr val="0070C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他</a:t>
                      </a:r>
                      <a:r>
                        <a:rPr lang="zh-CN" sz="2800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拿起我的小木船，使劲摔在地上，用脚踩了两下，一把抓起书包，头也不回地走了……</a:t>
                      </a:r>
                      <a:endParaRPr lang="zh-CN" sz="280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800" kern="10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   </a:t>
                      </a:r>
                      <a:r>
                        <a:rPr lang="zh-CN" sz="2800" kern="10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看</a:t>
                      </a:r>
                      <a:r>
                        <a:rPr lang="zh-CN" sz="2800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着被他踩坏的小木船，</a:t>
                      </a: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我</a:t>
                      </a:r>
                      <a:r>
                        <a:rPr lang="zh-CN" sz="2800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也气得说不出</a:t>
                      </a:r>
                      <a:r>
                        <a:rPr lang="zh-CN" sz="2800" kern="10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话来</a:t>
                      </a:r>
                      <a:r>
                        <a:rPr lang="zh-CN" sz="2800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。</a:t>
                      </a:r>
                      <a:endParaRPr lang="zh-CN" sz="280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740352" y="772560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争论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22974" y="2272672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推搡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46388" y="4070977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破坏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8250692" y="1357335"/>
            <a:ext cx="0" cy="7755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8244656" y="3003069"/>
            <a:ext cx="0" cy="7755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04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6338" y="3668831"/>
            <a:ext cx="8820472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      “我”和陈明的矛盾持续了很长一段时间，课文只用了“转眼几个月过去了”一句话加以交待，你觉得课文有没有把事情写清楚？和同学交流。</a:t>
            </a:r>
            <a:endParaRPr lang="en-US" altLang="zh-CN" sz="2400" b="1" dirty="0" smtClean="0"/>
          </a:p>
        </p:txBody>
      </p:sp>
      <p:sp>
        <p:nvSpPr>
          <p:cNvPr id="5" name="矩形 4"/>
          <p:cNvSpPr/>
          <p:nvPr/>
        </p:nvSpPr>
        <p:spPr>
          <a:xfrm>
            <a:off x="216338" y="3020042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070C0"/>
                </a:solidFill>
              </a:rPr>
              <a:t>课后练习：</a:t>
            </a:r>
            <a:endParaRPr lang="en-US" altLang="zh-CN" sz="2800" b="1" dirty="0">
              <a:solidFill>
                <a:srgbClr val="0070C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239" y="5120952"/>
            <a:ext cx="2700337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1944216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1942938" cy="143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04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737</Words>
  <Application>Microsoft Office PowerPoint</Application>
  <PresentationFormat>全屏显示(4:3)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小木船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小木船</dc:title>
  <dc:creator>dongqp</dc:creator>
  <cp:lastModifiedBy>hp</cp:lastModifiedBy>
  <cp:revision>22</cp:revision>
  <dcterms:created xsi:type="dcterms:W3CDTF">2019-04-28T06:48:33Z</dcterms:created>
  <dcterms:modified xsi:type="dcterms:W3CDTF">2019-05-19T17:12:53Z</dcterms:modified>
</cp:coreProperties>
</file>