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1880" r:id="rId2"/>
    <p:sldId id="2049" r:id="rId3"/>
    <p:sldId id="1824" r:id="rId4"/>
    <p:sldId id="1547" r:id="rId5"/>
    <p:sldId id="1370" r:id="rId6"/>
    <p:sldId id="2045" r:id="rId7"/>
    <p:sldId id="1812" r:id="rId8"/>
    <p:sldId id="1751" r:id="rId9"/>
    <p:sldId id="2046" r:id="rId10"/>
    <p:sldId id="1999" r:id="rId11"/>
    <p:sldId id="2048" r:id="rId12"/>
    <p:sldId id="2047" r:id="rId13"/>
    <p:sldId id="2050" r:id="rId14"/>
    <p:sldId id="1758" r:id="rId15"/>
    <p:sldId id="1826" r:id="rId16"/>
    <p:sldId id="2052" r:id="rId17"/>
    <p:sldId id="2005" r:id="rId18"/>
    <p:sldId id="2051" r:id="rId19"/>
    <p:sldId id="2054" r:id="rId20"/>
    <p:sldId id="2055" r:id="rId21"/>
    <p:sldId id="1974" r:id="rId22"/>
    <p:sldId id="2002" r:id="rId23"/>
    <p:sldId id="2009" r:id="rId24"/>
    <p:sldId id="2010" r:id="rId25"/>
    <p:sldId id="2011" r:id="rId26"/>
  </p:sldIdLst>
  <p:sldSz cx="9144000" cy="5143500" type="screen16x9"/>
  <p:notesSz cx="6858000" cy="9144000"/>
  <p:embeddedFontLst>
    <p:embeddedFont>
      <p:font typeface="汉语拼音" pitchFamily="34" charset="0"/>
      <p:regular r:id="rId29"/>
    </p:embeddedFont>
    <p:embeddedFont>
      <p:font typeface="华文楷体" charset="-122"/>
      <p:regular r:id="rId30"/>
    </p:embeddedFont>
    <p:embeddedFont>
      <p:font typeface="微软雅黑" pitchFamily="34" charset="-122"/>
      <p:regular r:id="rId31"/>
      <p:bold r:id="rId32"/>
    </p:embeddedFont>
    <p:embeddedFont>
      <p:font typeface="楷体" charset="-122"/>
      <p:regular r:id="rId33"/>
    </p:embeddedFont>
    <p:embeddedFont>
      <p:font typeface="Calibri" pitchFamily="34" charset="0"/>
      <p:regular r:id="rId34"/>
      <p:bold r:id="rId35"/>
      <p:italic r:id="rId36"/>
      <p:boldItalic r:id="rId37"/>
    </p:embeddedFont>
    <p:embeddedFont>
      <p:font typeface="黑体" pitchFamily="2" charset="-122"/>
      <p:regular r:id="rId38"/>
    </p:embeddedFont>
    <p:embeddedFont>
      <p:font typeface="幼圆" pitchFamily="49" charset="-122"/>
      <p:regular r:id="rId39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400">
          <p15:clr>
            <a:srgbClr val="A4A3A4"/>
          </p15:clr>
        </p15:guide>
        <p15:guide id="2" pos="563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98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2060BE"/>
    <a:srgbClr val="CAFAFE"/>
    <a:srgbClr val="9900CC"/>
    <a:srgbClr val="99CCFF"/>
    <a:srgbClr val="0066FF"/>
    <a:srgbClr val="13742F"/>
    <a:srgbClr val="FF66FF"/>
    <a:srgbClr val="F074C7"/>
    <a:srgbClr val="FF9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55" autoAdjust="0"/>
    <p:restoredTop sz="94705" autoAdjust="0"/>
  </p:normalViewPr>
  <p:slideViewPr>
    <p:cSldViewPr>
      <p:cViewPr varScale="1">
        <p:scale>
          <a:sx n="88" d="100"/>
          <a:sy n="88" d="100"/>
        </p:scale>
        <p:origin x="-108" y="-378"/>
      </p:cViewPr>
      <p:guideLst>
        <p:guide orient="horz" pos="1400"/>
        <p:guide pos="563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98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t>2021-2-25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6755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2021-2-25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1100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AFAFE">
            <a:alpha val="3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0" y="121286"/>
            <a:ext cx="2771775" cy="306705"/>
            <a:chOff x="1" y="115421"/>
            <a:chExt cx="2771800" cy="240876"/>
          </a:xfrm>
        </p:grpSpPr>
        <p:sp>
          <p:nvSpPr>
            <p:cNvPr id="5" name="矩形 4"/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文本框 10"/>
            <p:cNvSpPr txBox="1"/>
            <p:nvPr userDrawn="1"/>
          </p:nvSpPr>
          <p:spPr>
            <a:xfrm>
              <a:off x="193041" y="115421"/>
              <a:ext cx="982345" cy="2408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dirty="0">
                  <a:latin typeface="黑体" panose="02010609060101010101" pitchFamily="49" charset="-122"/>
                  <a:ea typeface="黑体" panose="02010609060101010101" pitchFamily="49" charset="-122"/>
                </a:rPr>
                <a:t>5  </a:t>
              </a: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琥珀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8"/>
          <a:srcRect b="21101"/>
          <a:stretch>
            <a:fillRect/>
          </a:stretch>
        </p:blipFill>
        <p:spPr>
          <a:xfrm>
            <a:off x="-135379" y="4515966"/>
            <a:ext cx="9315891" cy="734060"/>
          </a:xfrm>
          <a:prstGeom prst="rect">
            <a:avLst/>
          </a:prstGeom>
          <a:effectLst>
            <a:softEdge rad="127000"/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5" Type="http://schemas.openxmlformats.org/officeDocument/2006/relationships/slide" Target="slide14.xml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jpeg"/><Relationship Id="rId4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45609" b="6599"/>
          <a:stretch>
            <a:fillRect/>
          </a:stretch>
        </p:blipFill>
        <p:spPr>
          <a:xfrm>
            <a:off x="7620" y="0"/>
            <a:ext cx="9140825" cy="514604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0" y="138336"/>
            <a:ext cx="3419872" cy="307777"/>
            <a:chOff x="-36512" y="138336"/>
            <a:chExt cx="2771800" cy="307777"/>
          </a:xfrm>
        </p:grpSpPr>
        <p:sp>
          <p:nvSpPr>
            <p:cNvPr id="11" name="矩形 10"/>
            <p:cNvSpPr/>
            <p:nvPr/>
          </p:nvSpPr>
          <p:spPr>
            <a:xfrm flipH="1">
              <a:off x="-36512" y="159510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文本框 1"/>
            <p:cNvSpPr txBox="1"/>
            <p:nvPr/>
          </p:nvSpPr>
          <p:spPr>
            <a:xfrm>
              <a:off x="-33370" y="138336"/>
              <a:ext cx="21141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 统编版  语文  四年级  下册</a:t>
              </a:r>
            </a:p>
          </p:txBody>
        </p:sp>
      </p:grpSp>
      <p:sp>
        <p:nvSpPr>
          <p:cNvPr id="14" name="TextBox 48"/>
          <p:cNvSpPr txBox="1"/>
          <p:nvPr/>
        </p:nvSpPr>
        <p:spPr>
          <a:xfrm>
            <a:off x="1979712" y="1548455"/>
            <a:ext cx="3384376" cy="992579"/>
          </a:xfrm>
          <a:prstGeom prst="rect">
            <a:avLst/>
          </a:prstGeom>
          <a:solidFill>
            <a:schemeClr val="bg1">
              <a:alpha val="92000"/>
            </a:scheme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6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5  </a:t>
            </a:r>
            <a:r>
              <a:rPr lang="zh-CN" altLang="en-US" sz="6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琥珀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166662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55864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文本框 15">
            <a:hlinkClick r:id="rId4" action="ppaction://hlinksldjump"/>
          </p:cNvPr>
          <p:cNvSpPr txBox="1"/>
          <p:nvPr/>
        </p:nvSpPr>
        <p:spPr>
          <a:xfrm>
            <a:off x="7275010" y="4155926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</a:p>
        </p:txBody>
      </p:sp>
      <p:sp>
        <p:nvSpPr>
          <p:cNvPr id="19" name="文本框 14">
            <a:hlinkClick r:id="rId5" action="ppaction://hlinksldjump"/>
          </p:cNvPr>
          <p:cNvSpPr txBox="1"/>
          <p:nvPr/>
        </p:nvSpPr>
        <p:spPr>
          <a:xfrm>
            <a:off x="7275010" y="454790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41510" y="436158"/>
            <a:ext cx="2529818" cy="560705"/>
            <a:chOff x="441510" y="436158"/>
            <a:chExt cx="2529818" cy="560705"/>
          </a:xfrm>
        </p:grpSpPr>
        <p:sp>
          <p:nvSpPr>
            <p:cNvPr id="11" name="文本框 14"/>
            <p:cNvSpPr txBox="1"/>
            <p:nvPr/>
          </p:nvSpPr>
          <p:spPr>
            <a:xfrm>
              <a:off x="823956" y="436158"/>
              <a:ext cx="2147372" cy="56070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提出问题</a:t>
              </a: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510" y="488835"/>
              <a:ext cx="366860" cy="456338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93"/>
          <a:stretch>
            <a:fillRect/>
          </a:stretch>
        </p:blipFill>
        <p:spPr>
          <a:xfrm>
            <a:off x="368935" y="591185"/>
            <a:ext cx="2858135" cy="567055"/>
          </a:xfrm>
          <a:prstGeom prst="rect">
            <a:avLst/>
          </a:prstGeom>
        </p:spPr>
      </p:pic>
      <p:pic>
        <p:nvPicPr>
          <p:cNvPr id="2" name="图片 1" descr="1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DFF">
                  <a:alpha val="100000"/>
                </a:srgbClr>
              </a:clrFrom>
              <a:clrTo>
                <a:srgbClr val="FFFDFF">
                  <a:alpha val="100000"/>
                  <a:alpha val="0"/>
                </a:srgbClr>
              </a:clrTo>
            </a:clrChange>
          </a:blip>
          <a:srcRect t="17090" r="-5647" b="42783"/>
          <a:stretch>
            <a:fillRect/>
          </a:stretch>
        </p:blipFill>
        <p:spPr>
          <a:xfrm>
            <a:off x="1431925" y="996950"/>
            <a:ext cx="6722745" cy="3660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700494" y="241402"/>
            <a:ext cx="3743714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故事表格，梳理脉络</a:t>
            </a:r>
          </a:p>
        </p:txBody>
      </p:sp>
      <p:graphicFrame>
        <p:nvGraphicFramePr>
          <p:cNvPr id="3" name="表格 2"/>
          <p:cNvGraphicFramePr/>
          <p:nvPr/>
        </p:nvGraphicFramePr>
        <p:xfrm>
          <a:off x="1362075" y="995045"/>
          <a:ext cx="6113145" cy="32899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2143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144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0713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4701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289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时 间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地 点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人 物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事 件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867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2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2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2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2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163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2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2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2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2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578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2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2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2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2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700494" y="241402"/>
            <a:ext cx="3743714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故事表格，梳理脉络</a:t>
            </a:r>
          </a:p>
        </p:txBody>
      </p:sp>
      <p:graphicFrame>
        <p:nvGraphicFramePr>
          <p:cNvPr id="3" name="表格 2"/>
          <p:cNvGraphicFramePr/>
          <p:nvPr/>
        </p:nvGraphicFramePr>
        <p:xfrm>
          <a:off x="683568" y="987574"/>
          <a:ext cx="7992888" cy="35219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2776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571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7831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22970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52093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时 间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地 点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人 物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事 件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66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一个夏日（1-9）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海边的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树林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苍蝇、蜘蛛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蜘蛛正要吃苍蝇，恰巧一大滴松脂落下来把它俩包裹在里面。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09051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几十年、几百年、几千年、又是几千年（10-12）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古老的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森林大海 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包裹在松脂里的苍蝇和蜘蛛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森林被海水淹没，松脂球变成了化石。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04186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现在（13-18）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海滩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渔民和儿子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渔民和儿子发现了琥珀化石，并由此展开了推测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en-US" altLang="en-US" sz="16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20725" y="1508760"/>
            <a:ext cx="855535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1.会写字：写一字，组二词；</a:t>
            </a:r>
          </a:p>
          <a:p>
            <a:pPr indent="304800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2.按照“时间”顺序，简单说一说</a:t>
            </a:r>
          </a:p>
          <a:p>
            <a:pPr indent="304800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这块琥珀是如何形成和发现的。</a:t>
            </a:r>
          </a:p>
        </p:txBody>
      </p:sp>
      <p:grpSp>
        <p:nvGrpSpPr>
          <p:cNvPr id="15" name="组合 41"/>
          <p:cNvGrpSpPr/>
          <p:nvPr/>
        </p:nvGrpSpPr>
        <p:grpSpPr>
          <a:xfrm>
            <a:off x="3419872" y="411510"/>
            <a:ext cx="2426130" cy="575945"/>
            <a:chOff x="3419872" y="555645"/>
            <a:chExt cx="2426130" cy="575945"/>
          </a:xfrm>
        </p:grpSpPr>
        <p:sp>
          <p:nvSpPr>
            <p:cNvPr id="101" name="TextBox 11"/>
            <p:cNvSpPr txBox="1">
              <a:spLocks noChangeArrowheads="1"/>
            </p:cNvSpPr>
            <p:nvPr/>
          </p:nvSpPr>
          <p:spPr bwMode="auto">
            <a:xfrm>
              <a:off x="3909317" y="555645"/>
              <a:ext cx="1936685" cy="575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  <a:scene3d>
                <a:camera prst="orthographicFront"/>
                <a:lightRig rig="threePt" dir="t"/>
              </a:scene3d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课后作业</a:t>
              </a:r>
            </a:p>
          </p:txBody>
        </p:sp>
        <p:grpSp>
          <p:nvGrpSpPr>
            <p:cNvPr id="16" name="组合 101"/>
            <p:cNvGrpSpPr/>
            <p:nvPr/>
          </p:nvGrpSpPr>
          <p:grpSpPr>
            <a:xfrm>
              <a:off x="3419872" y="627534"/>
              <a:ext cx="456833" cy="456366"/>
              <a:chOff x="631825" y="5181600"/>
              <a:chExt cx="1554163" cy="1552575"/>
            </a:xfrm>
          </p:grpSpPr>
          <p:sp>
            <p:nvSpPr>
              <p:cNvPr id="103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4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5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6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7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8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9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0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1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2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3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4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5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6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7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8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9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0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1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2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3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4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5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6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7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8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9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0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1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2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3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4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7" y="54696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1330325" y="1842770"/>
            <a:ext cx="6856730" cy="124968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今天让我们继续走进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《琥珀》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，去探寻那段奇妙的故事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……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" name="文本框 11"/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07949" y="554767"/>
            <a:ext cx="2319582" cy="561692"/>
            <a:chOff x="236194" y="411510"/>
            <a:chExt cx="2319582" cy="561692"/>
          </a:xfrm>
        </p:grpSpPr>
        <p:sp>
          <p:nvSpPr>
            <p:cNvPr id="11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194" y="464186"/>
              <a:ext cx="366861" cy="456339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/>
        </p:nvSpPr>
        <p:spPr>
          <a:xfrm>
            <a:off x="92710" y="1612265"/>
            <a:ext cx="7922260" cy="138366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默读课文，提出不懂的问题，并试着解决。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56"/>
          <a:stretch>
            <a:fillRect/>
          </a:stretch>
        </p:blipFill>
        <p:spPr>
          <a:xfrm>
            <a:off x="5698271" y="1772745"/>
            <a:ext cx="2506637" cy="74987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2" r="11735" b="-30504"/>
          <a:stretch>
            <a:fillRect/>
          </a:stretch>
        </p:blipFill>
        <p:spPr>
          <a:xfrm>
            <a:off x="892175" y="1812925"/>
            <a:ext cx="4813300" cy="7162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822960" y="971550"/>
            <a:ext cx="7400925" cy="82994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“推测”是什么意思？</a:t>
            </a:r>
            <a:endParaRPr lang="zh-CN" altLang="en-US" sz="3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70915" y="2221865"/>
            <a:ext cx="737489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推测：根据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已经知道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的事情来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想象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不知道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的事情。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41935" y="382905"/>
            <a:ext cx="8435340" cy="119888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algn="r" fontAlgn="auto"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联系琥珀形成的过程，说说推测的依据是什么。                </a:t>
            </a:r>
            <a:r>
              <a:rPr lang="zh-CN" altLang="en-US" sz="2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（课后第</a:t>
            </a:r>
            <a:r>
              <a:rPr lang="en-US" altLang="zh-CN" sz="2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题）</a:t>
            </a:r>
          </a:p>
        </p:txBody>
      </p:sp>
      <p:graphicFrame>
        <p:nvGraphicFramePr>
          <p:cNvPr id="3" name="表格 2"/>
          <p:cNvGraphicFramePr/>
          <p:nvPr/>
        </p:nvGraphicFramePr>
        <p:xfrm>
          <a:off x="1087120" y="1635125"/>
          <a:ext cx="6692265" cy="29051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31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248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4942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18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段落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想象的情形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推测的依据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46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40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946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9466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381760" y="1294765"/>
            <a:ext cx="681355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sz="2000" b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时间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——很久很久以前（约莫几万年前）的一个夏日</a:t>
            </a:r>
          </a:p>
          <a:p>
            <a:pPr indent="0" fontAlgn="auto"/>
            <a:r>
              <a:rPr lang="zh-CN" sz="2000" b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地点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——离海很近的松树林（一棵老年松树上）</a:t>
            </a:r>
          </a:p>
          <a:p>
            <a:pPr indent="0" fontAlgn="auto"/>
            <a:r>
              <a:rPr lang="zh-CN" sz="2000" b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人物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——苍蝇和蜘蛛</a:t>
            </a:r>
          </a:p>
          <a:p>
            <a:pPr indent="0" fontAlgn="auto"/>
            <a:r>
              <a:rPr lang="zh-CN" sz="2000" b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起因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——蜘蛛想吃苍蝇</a:t>
            </a:r>
          </a:p>
          <a:p>
            <a:pPr indent="0" fontAlgn="auto"/>
            <a:r>
              <a:rPr lang="zh-CN" sz="2000" b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经过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——正当蜘蛛扑向苍蝇，一大滴松脂滴落下来，把它俩包裹在里面，而且不断地滴落，积成一个大的松脂球。</a:t>
            </a:r>
          </a:p>
          <a:p>
            <a:pPr indent="0" fontAlgn="auto"/>
            <a:r>
              <a:rPr lang="zh-CN" sz="2000" b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结果</a:t>
            </a: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——几千万以后，松脂球变成了化石，被海边的渔民和儿子发现。</a:t>
            </a:r>
            <a:endParaRPr lang="zh-CN" altLang="en-US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5" name="组合 41"/>
          <p:cNvGrpSpPr/>
          <p:nvPr/>
        </p:nvGrpSpPr>
        <p:grpSpPr>
          <a:xfrm>
            <a:off x="3061097" y="411510"/>
            <a:ext cx="3327400" cy="575945"/>
            <a:chOff x="3419872" y="555645"/>
            <a:chExt cx="3327400" cy="575945"/>
          </a:xfrm>
        </p:grpSpPr>
        <p:sp>
          <p:nvSpPr>
            <p:cNvPr id="101" name="TextBox 11"/>
            <p:cNvSpPr txBox="1">
              <a:spLocks noChangeArrowheads="1"/>
            </p:cNvSpPr>
            <p:nvPr/>
          </p:nvSpPr>
          <p:spPr bwMode="auto">
            <a:xfrm>
              <a:off x="3909457" y="555645"/>
              <a:ext cx="2837815" cy="575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  <a:scene3d>
                <a:camera prst="orthographicFront"/>
                <a:lightRig rig="threePt" dir="t"/>
              </a:scene3d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故事六要素</a:t>
              </a:r>
            </a:p>
          </p:txBody>
        </p:sp>
        <p:grpSp>
          <p:nvGrpSpPr>
            <p:cNvPr id="16" name="组合 101"/>
            <p:cNvGrpSpPr/>
            <p:nvPr/>
          </p:nvGrpSpPr>
          <p:grpSpPr>
            <a:xfrm>
              <a:off x="3419872" y="627534"/>
              <a:ext cx="456833" cy="456366"/>
              <a:chOff x="631825" y="5181600"/>
              <a:chExt cx="1554163" cy="1552575"/>
            </a:xfrm>
          </p:grpSpPr>
          <p:sp>
            <p:nvSpPr>
              <p:cNvPr id="103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4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5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6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7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8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9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0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1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2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3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4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5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6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7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8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9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0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1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2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3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4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5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6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7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8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9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0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1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2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3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4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713740" y="347980"/>
            <a:ext cx="7265670" cy="95313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fontAlgn="auto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结合课文和“阅读链接”，</a:t>
            </a:r>
            <a:r>
              <a:rPr 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说说琥珀的形成要经过哪几个过程？</a:t>
            </a:r>
            <a:endParaRPr 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 descr="《琥珀物语》"/>
          <p:cNvPicPr>
            <a:picLocks noChangeAspect="1"/>
          </p:cNvPicPr>
          <p:nvPr/>
        </p:nvPicPr>
        <p:blipFill>
          <a:blip r:embed="rId2"/>
          <a:srcRect l="12605" t="42454" r="11537" b="21814"/>
          <a:stretch>
            <a:fillRect/>
          </a:stretch>
        </p:blipFill>
        <p:spPr>
          <a:xfrm>
            <a:off x="1579245" y="1334770"/>
            <a:ext cx="5678805" cy="3680460"/>
          </a:xfrm>
          <a:prstGeom prst="rec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lgDashDot"/>
          </a:ln>
        </p:spPr>
      </p:pic>
      <p:sp>
        <p:nvSpPr>
          <p:cNvPr id="4" name="矩形 3"/>
          <p:cNvSpPr/>
          <p:nvPr/>
        </p:nvSpPr>
        <p:spPr>
          <a:xfrm>
            <a:off x="5580380" y="2859405"/>
            <a:ext cx="1656080" cy="360045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68145" y="3219450"/>
            <a:ext cx="476885" cy="360045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6342380" y="3529330"/>
            <a:ext cx="469900" cy="190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483485" y="4227830"/>
            <a:ext cx="288036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788285" y="4620260"/>
            <a:ext cx="4375785" cy="3937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976245" y="3565525"/>
            <a:ext cx="59124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0">
                <a:solidFill>
                  <a:srgbClr val="000000"/>
                </a:solidFill>
                <a:ea typeface="宋体" panose="02010600030101010101" pitchFamily="2" charset="-122"/>
              </a:rPr>
              <a:t>玻璃        </a:t>
            </a:r>
            <a:r>
              <a:rPr lang="en-US" sz="36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r>
              <a:rPr lang="zh-CN" sz="3600" b="0">
                <a:solidFill>
                  <a:srgbClr val="000000"/>
                </a:solidFill>
                <a:ea typeface="宋体" panose="02010600030101010101" pitchFamily="2" charset="-122"/>
              </a:rPr>
              <a:t>琉璃</a:t>
            </a:r>
            <a:endParaRPr lang="zh-CN" altLang="en-US" sz="3600"/>
          </a:p>
        </p:txBody>
      </p:sp>
      <p:sp>
        <p:nvSpPr>
          <p:cNvPr id="2" name="文本框 1"/>
          <p:cNvSpPr txBox="1"/>
          <p:nvPr/>
        </p:nvSpPr>
        <p:spPr>
          <a:xfrm>
            <a:off x="1388110" y="2406650"/>
            <a:ext cx="66528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0">
                <a:solidFill>
                  <a:srgbClr val="000000"/>
                </a:solidFill>
                <a:ea typeface="宋体" panose="02010600030101010101" pitchFamily="2" charset="-122"/>
              </a:rPr>
              <a:t>珍珠</a:t>
            </a:r>
            <a:r>
              <a:rPr lang="en-US" sz="36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sz="3600" b="0">
                <a:solidFill>
                  <a:srgbClr val="000000"/>
                </a:solidFill>
                <a:ea typeface="宋体" panose="02010600030101010101" pitchFamily="2" charset="-122"/>
              </a:rPr>
              <a:t>玛瑙</a:t>
            </a:r>
            <a:r>
              <a:rPr lang="en-US" sz="36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sz="3600" b="0">
                <a:solidFill>
                  <a:srgbClr val="000000"/>
                </a:solidFill>
                <a:ea typeface="宋体" panose="02010600030101010101" pitchFamily="2" charset="-122"/>
              </a:rPr>
              <a:t>玉环     </a:t>
            </a:r>
            <a:r>
              <a:rPr lang="en-US" sz="36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60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96" y="369647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文本框 11"/>
          <p:cNvSpPr txBox="1"/>
          <p:nvPr/>
        </p:nvSpPr>
        <p:spPr>
          <a:xfrm>
            <a:off x="262967" y="35717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665480" y="709930"/>
            <a:ext cx="7812405" cy="101473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fontAlgn="auto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读读“阅读链接”，找出课文中的相关段落，体会它们在表达上的不同。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2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（课后第</a:t>
            </a:r>
            <a:r>
              <a:rPr lang="en-US" altLang="zh-CN" sz="2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题）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126490" y="2179320"/>
            <a:ext cx="741299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相同：写的</a:t>
            </a:r>
            <a:r>
              <a:rPr lang="zh-CN" sz="320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都是</a:t>
            </a:r>
            <a:r>
              <a:rPr lang="zh-CN" sz="3200" b="1">
                <a:solidFill>
                  <a:srgbClr val="0000FF"/>
                </a:solidFill>
                <a:ea typeface="宋体" panose="02010600030101010101" pitchFamily="2" charset="-122"/>
              </a:rPr>
              <a:t>琥珀的形成过程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；</a:t>
            </a:r>
          </a:p>
          <a:p>
            <a:pPr indent="0" fontAlgn="auto"/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不同：课文的</a:t>
            </a:r>
            <a:r>
              <a:rPr lang="zh-CN" sz="3200" b="1">
                <a:solidFill>
                  <a:srgbClr val="0000FF"/>
                </a:solidFill>
                <a:ea typeface="宋体" panose="02010600030101010101" pitchFamily="2" charset="-122"/>
              </a:rPr>
              <a:t>语言更生动，表达更形象</a:t>
            </a:r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，     </a:t>
            </a:r>
          </a:p>
          <a:p>
            <a:pPr indent="0" fontAlgn="auto"/>
            <a:r>
              <a:rPr lang="zh-CN" sz="3200" b="0">
                <a:solidFill>
                  <a:srgbClr val="000000"/>
                </a:solidFill>
                <a:ea typeface="宋体" panose="02010600030101010101" pitchFamily="2" charset="-122"/>
              </a:rPr>
              <a:t>            就像在讲故事。</a:t>
            </a:r>
            <a:endParaRPr lang="zh-CN" altLang="en-US" sz="32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6570" y="987425"/>
            <a:ext cx="6511290" cy="1383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一只小苍蝇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展开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柔嫩的绿翅膀，在阳光下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快乐地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飞舞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。它嗡嗡地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穿过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草地，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飞进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树林。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85140" y="2742565"/>
            <a:ext cx="8121015" cy="1383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那只小苍蝇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在一棵大树上。它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伸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起腿来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掸掸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翅膀，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拂拭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那长着一对红眼睛的圆脑袋。它飞了大半天，身上已经沾满了灰尘。</a:t>
            </a:r>
          </a:p>
        </p:txBody>
      </p:sp>
      <p:sp>
        <p:nvSpPr>
          <p:cNvPr id="4" name="波形 3"/>
          <p:cNvSpPr/>
          <p:nvPr/>
        </p:nvSpPr>
        <p:spPr>
          <a:xfrm>
            <a:off x="5882640" y="1321615"/>
            <a:ext cx="1656080" cy="1368425"/>
          </a:xfrm>
          <a:prstGeom prst="wave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苍蝇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4340000">
            <a:off x="7487920" y="950595"/>
            <a:ext cx="1143635" cy="1143635"/>
          </a:xfrm>
          <a:prstGeom prst="rect">
            <a:avLst/>
          </a:prstGeom>
        </p:spPr>
      </p:pic>
      <p:sp>
        <p:nvSpPr>
          <p:cNvPr id="9" name="圆角矩形标注 8"/>
          <p:cNvSpPr/>
          <p:nvPr/>
        </p:nvSpPr>
        <p:spPr>
          <a:xfrm>
            <a:off x="2599690" y="2371090"/>
            <a:ext cx="1639570" cy="360045"/>
          </a:xfrm>
          <a:prstGeom prst="wedgeRoundRectCallout">
            <a:avLst>
              <a:gd name="adj1" fmla="val 89504"/>
              <a:gd name="adj2" fmla="val -112786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动作描写</a:t>
            </a:r>
          </a:p>
        </p:txBody>
      </p:sp>
      <p:sp>
        <p:nvSpPr>
          <p:cNvPr id="10" name="圆角矩形标注 9"/>
          <p:cNvSpPr/>
          <p:nvPr/>
        </p:nvSpPr>
        <p:spPr>
          <a:xfrm>
            <a:off x="2599690" y="2382520"/>
            <a:ext cx="1639570" cy="360045"/>
          </a:xfrm>
          <a:prstGeom prst="wedgeRoundRectCallout">
            <a:avLst>
              <a:gd name="adj1" fmla="val 127304"/>
              <a:gd name="adj2" fmla="val 41534"/>
              <a:gd name="adj3" fmla="val 16667"/>
            </a:avLst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97510" y="579755"/>
            <a:ext cx="7014845" cy="1383665"/>
          </a:xfrm>
          <a:prstGeom prst="rect">
            <a:avLst/>
          </a:prstGeom>
          <a:ln w="12700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忽然，有个蜘蛛慢慢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爬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过来，想把那只苍蝇当作一顿美餐。它小心地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划动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长长的腿，沿着树干向下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爬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，离小苍蝇越来越近了。</a:t>
            </a:r>
          </a:p>
        </p:txBody>
      </p:sp>
      <p:pic>
        <p:nvPicPr>
          <p:cNvPr id="3" name="图片 2" descr="蜘蛛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7765" y="528320"/>
            <a:ext cx="1486535" cy="14865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5140" y="2855595"/>
            <a:ext cx="8173720" cy="953135"/>
          </a:xfrm>
          <a:prstGeom prst="rect">
            <a:avLst/>
          </a:prstGeom>
          <a:ln w="12700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两只小虫都淹没在老松树粘稠的黄色泪珠里。它们前俯后仰地挣扎了一番，终于不动了。</a:t>
            </a:r>
          </a:p>
        </p:txBody>
      </p:sp>
      <p:sp>
        <p:nvSpPr>
          <p:cNvPr id="5" name="同侧圆角矩形 4"/>
          <p:cNvSpPr/>
          <p:nvPr/>
        </p:nvSpPr>
        <p:spPr>
          <a:xfrm>
            <a:off x="6300470" y="2855595"/>
            <a:ext cx="1440180" cy="436245"/>
          </a:xfrm>
          <a:prstGeom prst="round2Same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标注 5"/>
          <p:cNvSpPr/>
          <p:nvPr/>
        </p:nvSpPr>
        <p:spPr>
          <a:xfrm>
            <a:off x="1420495" y="2139315"/>
            <a:ext cx="1639570" cy="360045"/>
          </a:xfrm>
          <a:prstGeom prst="wedgeRoundRectCallout">
            <a:avLst>
              <a:gd name="adj1" fmla="val 89504"/>
              <a:gd name="adj2" fmla="val -82804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动作描写</a:t>
            </a:r>
          </a:p>
        </p:txBody>
      </p:sp>
      <p:sp>
        <p:nvSpPr>
          <p:cNvPr id="9" name="圆角矩形标注 8"/>
          <p:cNvSpPr/>
          <p:nvPr/>
        </p:nvSpPr>
        <p:spPr>
          <a:xfrm>
            <a:off x="5281295" y="2193925"/>
            <a:ext cx="1068705" cy="360045"/>
          </a:xfrm>
          <a:prstGeom prst="wedgeRoundRectCallout">
            <a:avLst>
              <a:gd name="adj1" fmla="val 88032"/>
              <a:gd name="adj2" fmla="val 116137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 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768350" y="1228725"/>
            <a:ext cx="8025765" cy="101473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fontAlgn="auto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讲故事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的方式说说这块琥珀形成的过程。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</a:t>
            </a:r>
            <a:r>
              <a:rPr lang="zh-CN" altLang="en-US" sz="2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（课后第2题）</a:t>
            </a:r>
            <a:endParaRPr lang="zh-CN" altLang="en-US" sz="3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40000">
            <a:off x="454660" y="1140460"/>
            <a:ext cx="1832610" cy="1398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5" name="组合 41"/>
          <p:cNvGrpSpPr/>
          <p:nvPr/>
        </p:nvGrpSpPr>
        <p:grpSpPr>
          <a:xfrm>
            <a:off x="3491627" y="411510"/>
            <a:ext cx="3399155" cy="575945"/>
            <a:chOff x="3419872" y="555645"/>
            <a:chExt cx="3399155" cy="575945"/>
          </a:xfrm>
        </p:grpSpPr>
        <p:sp>
          <p:nvSpPr>
            <p:cNvPr id="101" name="TextBox 11"/>
            <p:cNvSpPr txBox="1">
              <a:spLocks noChangeArrowheads="1"/>
            </p:cNvSpPr>
            <p:nvPr/>
          </p:nvSpPr>
          <p:spPr bwMode="auto">
            <a:xfrm>
              <a:off x="3981212" y="555645"/>
              <a:ext cx="2837815" cy="575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  <a:scene3d>
                <a:camera prst="orthographicFront"/>
                <a:lightRig rig="threePt" dir="t"/>
              </a:scene3d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创编故事</a:t>
              </a:r>
            </a:p>
          </p:txBody>
        </p:sp>
        <p:grpSp>
          <p:nvGrpSpPr>
            <p:cNvPr id="16" name="组合 101"/>
            <p:cNvGrpSpPr/>
            <p:nvPr/>
          </p:nvGrpSpPr>
          <p:grpSpPr>
            <a:xfrm>
              <a:off x="3419872" y="627534"/>
              <a:ext cx="456833" cy="456366"/>
              <a:chOff x="631825" y="5181600"/>
              <a:chExt cx="1554163" cy="1552575"/>
            </a:xfrm>
          </p:grpSpPr>
          <p:sp>
            <p:nvSpPr>
              <p:cNvPr id="103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4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5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6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7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8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9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0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1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2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3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4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5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6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7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8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9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0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1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2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3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4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5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6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7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8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9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0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1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2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3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4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2361565" y="1212850"/>
            <a:ext cx="634873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※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蜘蛛和苍蝇还可能发生什么故事？</a:t>
            </a: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※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如果琥珀里是蚂蚁、蜜蜂或树叶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那又会是一段怎样的故事呢？</a:t>
            </a: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请你发挥想象，创编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一段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情节。</a:t>
            </a:r>
          </a:p>
        </p:txBody>
      </p:sp>
      <p:pic>
        <p:nvPicPr>
          <p:cNvPr id="4" name="图片 3" descr="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055" y="3072765"/>
            <a:ext cx="1926590" cy="1926590"/>
          </a:xfrm>
          <a:prstGeom prst="rect">
            <a:avLst/>
          </a:prstGeom>
        </p:spPr>
      </p:pic>
      <p:pic>
        <p:nvPicPr>
          <p:cNvPr id="5" name="图片 4" descr="8"/>
          <p:cNvPicPr>
            <a:picLocks noChangeAspect="1"/>
          </p:cNvPicPr>
          <p:nvPr/>
        </p:nvPicPr>
        <p:blipFill>
          <a:blip r:embed="rId4"/>
          <a:srcRect b="10907"/>
          <a:stretch>
            <a:fillRect/>
          </a:stretch>
        </p:blipFill>
        <p:spPr>
          <a:xfrm>
            <a:off x="3122295" y="2969895"/>
            <a:ext cx="2977515" cy="1981835"/>
          </a:xfrm>
          <a:prstGeom prst="rect">
            <a:avLst/>
          </a:prstGeom>
        </p:spPr>
      </p:pic>
      <p:pic>
        <p:nvPicPr>
          <p:cNvPr id="8" name="图片 7" descr="10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4375" y="2037715"/>
            <a:ext cx="3683635" cy="36836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乌拉波拉故事集"/>
          <p:cNvPicPr>
            <a:picLocks noChangeAspect="1"/>
          </p:cNvPicPr>
          <p:nvPr/>
        </p:nvPicPr>
        <p:blipFill>
          <a:blip r:embed="rId3"/>
          <a:srcRect l="16092" r="16568"/>
          <a:stretch>
            <a:fillRect/>
          </a:stretch>
        </p:blipFill>
        <p:spPr>
          <a:xfrm>
            <a:off x="3141980" y="425450"/>
            <a:ext cx="3105785" cy="46120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2390" y="964565"/>
            <a:ext cx="2508885" cy="3065145"/>
          </a:xfrm>
          <a:prstGeom prst="rect">
            <a:avLst/>
          </a:prstGeom>
          <a:effectLst>
            <a:softEdge rad="215900"/>
          </a:effectLst>
        </p:spPr>
      </p:pic>
      <p:pic>
        <p:nvPicPr>
          <p:cNvPr id="4" name="图片 3" descr="目录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020" y="383540"/>
            <a:ext cx="2727960" cy="4653915"/>
          </a:xfrm>
          <a:prstGeom prst="rect">
            <a:avLst/>
          </a:prstGeom>
        </p:spPr>
      </p:pic>
      <p:sp>
        <p:nvSpPr>
          <p:cNvPr id="6" name="线形标注 2 5"/>
          <p:cNvSpPr/>
          <p:nvPr/>
        </p:nvSpPr>
        <p:spPr>
          <a:xfrm>
            <a:off x="536575" y="3234055"/>
            <a:ext cx="1691640" cy="271145"/>
          </a:xfrm>
          <a:prstGeom prst="borderCallout2">
            <a:avLst>
              <a:gd name="adj1" fmla="val 45104"/>
              <a:gd name="adj2" fmla="val -1505"/>
              <a:gd name="adj3" fmla="val -601639"/>
              <a:gd name="adj4" fmla="val -23573"/>
              <a:gd name="adj5" fmla="val -1070725"/>
              <a:gd name="adj6" fmla="val -713"/>
            </a:avLst>
          </a:prstGeom>
          <a:noFill/>
          <a:ln w="25400" cmpd="dbl">
            <a:solidFill>
              <a:srgbClr val="FF0000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976245" y="3565525"/>
            <a:ext cx="59124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0">
                <a:solidFill>
                  <a:srgbClr val="000000"/>
                </a:solidFill>
                <a:ea typeface="宋体" panose="02010600030101010101" pitchFamily="2" charset="-122"/>
              </a:rPr>
              <a:t>玻璃        </a:t>
            </a:r>
            <a:r>
              <a:rPr lang="en-US" sz="36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r>
              <a:rPr lang="zh-CN" sz="3600" b="0">
                <a:solidFill>
                  <a:srgbClr val="000000"/>
                </a:solidFill>
                <a:ea typeface="宋体" panose="02010600030101010101" pitchFamily="2" charset="-122"/>
              </a:rPr>
              <a:t>琉璃</a:t>
            </a:r>
            <a:endParaRPr lang="zh-CN" altLang="en-US" sz="3600"/>
          </a:p>
        </p:txBody>
      </p:sp>
      <p:sp>
        <p:nvSpPr>
          <p:cNvPr id="2" name="文本框 1"/>
          <p:cNvSpPr txBox="1"/>
          <p:nvPr/>
        </p:nvSpPr>
        <p:spPr>
          <a:xfrm>
            <a:off x="1388110" y="2406650"/>
            <a:ext cx="66528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0">
                <a:solidFill>
                  <a:srgbClr val="000000"/>
                </a:solidFill>
                <a:ea typeface="宋体" panose="02010600030101010101" pitchFamily="2" charset="-122"/>
              </a:rPr>
              <a:t>珍珠</a:t>
            </a:r>
            <a:r>
              <a:rPr lang="en-US" sz="36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sz="3600" b="0">
                <a:solidFill>
                  <a:srgbClr val="000000"/>
                </a:solidFill>
                <a:ea typeface="宋体" panose="02010600030101010101" pitchFamily="2" charset="-122"/>
              </a:rPr>
              <a:t>玛瑙</a:t>
            </a:r>
            <a:r>
              <a:rPr lang="en-US" sz="36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sz="3600" b="0">
                <a:solidFill>
                  <a:srgbClr val="000000"/>
                </a:solidFill>
                <a:ea typeface="宋体" panose="02010600030101010101" pitchFamily="2" charset="-122"/>
              </a:rPr>
              <a:t>玉环     </a:t>
            </a:r>
            <a:r>
              <a:rPr lang="en-US" sz="36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600"/>
          </a:p>
        </p:txBody>
      </p:sp>
      <p:pic>
        <p:nvPicPr>
          <p:cNvPr id="5" name="图片 4" descr="1"/>
          <p:cNvPicPr>
            <a:picLocks noChangeAspect="1"/>
          </p:cNvPicPr>
          <p:nvPr/>
        </p:nvPicPr>
        <p:blipFill>
          <a:blip r:embed="rId3"/>
          <a:srcRect t="12442"/>
          <a:stretch>
            <a:fillRect/>
          </a:stretch>
        </p:blipFill>
        <p:spPr>
          <a:xfrm>
            <a:off x="777875" y="838835"/>
            <a:ext cx="2000885" cy="1313815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4"/>
          <a:srcRect t="27892" b="26848"/>
          <a:stretch>
            <a:fillRect/>
          </a:stretch>
        </p:blipFill>
        <p:spPr>
          <a:xfrm>
            <a:off x="3384550" y="753110"/>
            <a:ext cx="2375535" cy="1358900"/>
          </a:xfrm>
          <a:prstGeom prst="rect">
            <a:avLst/>
          </a:prstGeom>
        </p:spPr>
      </p:pic>
      <p:pic>
        <p:nvPicPr>
          <p:cNvPr id="9" name="图片 8" descr="5"/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l="10536" r="15873"/>
          <a:stretch>
            <a:fillRect/>
          </a:stretch>
        </p:blipFill>
        <p:spPr>
          <a:xfrm rot="5400000">
            <a:off x="6371590" y="378460"/>
            <a:ext cx="1524000" cy="2070735"/>
          </a:xfrm>
          <a:prstGeom prst="rect">
            <a:avLst/>
          </a:prstGeom>
        </p:spPr>
      </p:pic>
      <p:pic>
        <p:nvPicPr>
          <p:cNvPr id="10" name="图片 9" descr="11"/>
          <p:cNvPicPr>
            <a:picLocks noChangeAspect="1"/>
          </p:cNvPicPr>
          <p:nvPr/>
        </p:nvPicPr>
        <p:blipFill>
          <a:blip r:embed="rId6"/>
          <a:srcRect l="4790" t="16734" r="54109" b="7124"/>
          <a:stretch>
            <a:fillRect/>
          </a:stretch>
        </p:blipFill>
        <p:spPr>
          <a:xfrm>
            <a:off x="777875" y="2993390"/>
            <a:ext cx="1915160" cy="1780540"/>
          </a:xfrm>
          <a:prstGeom prst="rect">
            <a:avLst/>
          </a:prstGeom>
        </p:spPr>
      </p:pic>
      <p:pic>
        <p:nvPicPr>
          <p:cNvPr id="11" name="图片 10" descr="12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50367"/>
          <a:stretch>
            <a:fillRect/>
          </a:stretch>
        </p:blipFill>
        <p:spPr>
          <a:xfrm>
            <a:off x="5352415" y="2884805"/>
            <a:ext cx="1606550" cy="1889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82235" y="1397635"/>
            <a:ext cx="1754505" cy="2442845"/>
          </a:xfrm>
          <a:prstGeom prst="rect">
            <a:avLst/>
          </a:prstGeom>
        </p:spPr>
      </p:pic>
      <p:pic>
        <p:nvPicPr>
          <p:cNvPr id="6" name="图片 5" descr="1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4410" y="857250"/>
            <a:ext cx="3683635" cy="36836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20725" y="1508760"/>
            <a:ext cx="855535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琥珀 澎湃 松脂 拂拭 怒吼 美餐 </a:t>
            </a:r>
          </a:p>
          <a:p>
            <a:pPr indent="304800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  <a:p>
            <a:pPr indent="304800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渗出 晌午 冲刷 埋没 推测 详细</a:t>
            </a:r>
          </a:p>
          <a:p>
            <a:pPr indent="304800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  <a:p>
            <a:pPr indent="304800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一番挣扎 前俯后仰 热辣辣 嗡嗡叫</a:t>
            </a:r>
          </a:p>
        </p:txBody>
      </p:sp>
      <p:grpSp>
        <p:nvGrpSpPr>
          <p:cNvPr id="15" name="组合 41"/>
          <p:cNvGrpSpPr/>
          <p:nvPr/>
        </p:nvGrpSpPr>
        <p:grpSpPr>
          <a:xfrm>
            <a:off x="3419872" y="411510"/>
            <a:ext cx="2426130" cy="575945"/>
            <a:chOff x="3419872" y="555645"/>
            <a:chExt cx="2426130" cy="575945"/>
          </a:xfrm>
        </p:grpSpPr>
        <p:sp>
          <p:nvSpPr>
            <p:cNvPr id="101" name="TextBox 11"/>
            <p:cNvSpPr txBox="1">
              <a:spLocks noChangeArrowheads="1"/>
            </p:cNvSpPr>
            <p:nvPr/>
          </p:nvSpPr>
          <p:spPr bwMode="auto">
            <a:xfrm>
              <a:off x="3909317" y="555645"/>
              <a:ext cx="1936685" cy="575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  <a:scene3d>
                <a:camera prst="orthographicFront"/>
                <a:lightRig rig="threePt" dir="t"/>
              </a:scene3d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认读词语</a:t>
              </a:r>
            </a:p>
          </p:txBody>
        </p:sp>
        <p:grpSp>
          <p:nvGrpSpPr>
            <p:cNvPr id="16" name="组合 101"/>
            <p:cNvGrpSpPr/>
            <p:nvPr/>
          </p:nvGrpSpPr>
          <p:grpSpPr>
            <a:xfrm>
              <a:off x="3419872" y="627534"/>
              <a:ext cx="456833" cy="456366"/>
              <a:chOff x="631825" y="5181600"/>
              <a:chExt cx="1554163" cy="1552575"/>
            </a:xfrm>
          </p:grpSpPr>
          <p:sp>
            <p:nvSpPr>
              <p:cNvPr id="103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4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5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6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7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8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9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0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1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2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3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4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5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6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7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8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9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0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1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2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3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4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5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6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7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8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9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0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1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2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3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4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20725" y="1508760"/>
            <a:ext cx="855535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琥珀 澎湃 松脂 拂拭 怒吼 美餐 </a:t>
            </a:r>
            <a:endParaRPr 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304800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  <a:p>
            <a:pPr indent="304800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渗出 晌午 冲刷 埋没 推测 详细</a:t>
            </a:r>
          </a:p>
          <a:p>
            <a:pPr indent="304800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  <a:p>
            <a:pPr indent="304800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一番挣扎 前俯后仰 热辣辣 嗡嗡叫</a:t>
            </a:r>
          </a:p>
        </p:txBody>
      </p:sp>
      <p:grpSp>
        <p:nvGrpSpPr>
          <p:cNvPr id="15" name="组合 41"/>
          <p:cNvGrpSpPr/>
          <p:nvPr/>
        </p:nvGrpSpPr>
        <p:grpSpPr>
          <a:xfrm>
            <a:off x="3419872" y="411510"/>
            <a:ext cx="2426130" cy="575945"/>
            <a:chOff x="3419872" y="555645"/>
            <a:chExt cx="2426130" cy="575945"/>
          </a:xfrm>
        </p:grpSpPr>
        <p:sp>
          <p:nvSpPr>
            <p:cNvPr id="101" name="TextBox 11"/>
            <p:cNvSpPr txBox="1">
              <a:spLocks noChangeArrowheads="1"/>
            </p:cNvSpPr>
            <p:nvPr/>
          </p:nvSpPr>
          <p:spPr bwMode="auto">
            <a:xfrm>
              <a:off x="3909317" y="555645"/>
              <a:ext cx="1936685" cy="575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  <a:scene3d>
                <a:camera prst="orthographicFront"/>
                <a:lightRig rig="threePt" dir="t"/>
              </a:scene3d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认读词语</a:t>
              </a:r>
            </a:p>
          </p:txBody>
        </p:sp>
        <p:grpSp>
          <p:nvGrpSpPr>
            <p:cNvPr id="16" name="组合 101"/>
            <p:cNvGrpSpPr/>
            <p:nvPr/>
          </p:nvGrpSpPr>
          <p:grpSpPr>
            <a:xfrm>
              <a:off x="3419872" y="627534"/>
              <a:ext cx="456833" cy="456366"/>
              <a:chOff x="631825" y="5181600"/>
              <a:chExt cx="1554163" cy="1552575"/>
            </a:xfrm>
          </p:grpSpPr>
          <p:sp>
            <p:nvSpPr>
              <p:cNvPr id="103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4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5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6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7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8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9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0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1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2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3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4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5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6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7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8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9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0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1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2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3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4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5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6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7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8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9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0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1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2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3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4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1990090" y="1249045"/>
            <a:ext cx="155194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péng pài </a:t>
            </a:r>
            <a:endParaRPr lang="en-US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03650" y="1208405"/>
            <a:ext cx="70802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zhī</a:t>
            </a:r>
            <a:r>
              <a:rPr lang="en-US" sz="12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987290" y="2313940"/>
            <a:ext cx="52514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mò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061210" y="2372360"/>
            <a:ext cx="998622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0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shǎng</a:t>
            </a:r>
            <a:endParaRPr 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857224" y="2214560"/>
            <a:ext cx="614114" cy="810101"/>
            <a:chOff x="912943" y="1201103"/>
            <a:chExt cx="614114" cy="810101"/>
          </a:xfrm>
        </p:grpSpPr>
        <p:sp>
          <p:nvSpPr>
            <p:cNvPr id="10" name="椭圆 9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扎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1724660" y="1570355"/>
            <a:ext cx="6227445" cy="10534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 algn="l"/>
            <a:r>
              <a:rPr lang="en-US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它们前俯后仰的挣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扎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了一番，</a:t>
            </a:r>
          </a:p>
          <a:p>
            <a:pPr algn="l"/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终于不动了。</a:t>
            </a:r>
          </a:p>
        </p:txBody>
      </p:sp>
      <p:grpSp>
        <p:nvGrpSpPr>
          <p:cNvPr id="4" name="组合 12"/>
          <p:cNvGrpSpPr/>
          <p:nvPr/>
        </p:nvGrpSpPr>
        <p:grpSpPr>
          <a:xfrm>
            <a:off x="3752862" y="433800"/>
            <a:ext cx="410581" cy="377666"/>
            <a:chOff x="631825" y="5181600"/>
            <a:chExt cx="1554163" cy="1552575"/>
          </a:xfrm>
        </p:grpSpPr>
        <p:sp>
          <p:nvSpPr>
            <p:cNvPr id="1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62967" y="339502"/>
            <a:ext cx="1564685" cy="559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  <a:scene3d>
              <a:camera prst="orthographicFront"/>
              <a:lightRig rig="threePt" dir="t"/>
            </a:scene3d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多音字</a:t>
            </a:r>
          </a:p>
        </p:txBody>
      </p:sp>
      <p:sp>
        <p:nvSpPr>
          <p:cNvPr id="8" name="矩形 7"/>
          <p:cNvSpPr/>
          <p:nvPr/>
        </p:nvSpPr>
        <p:spPr>
          <a:xfrm>
            <a:off x="5790064" y="1136283"/>
            <a:ext cx="128588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zhā</a:t>
            </a:r>
          </a:p>
        </p:txBody>
      </p:sp>
      <p:sp>
        <p:nvSpPr>
          <p:cNvPr id="23" name="矩形 22"/>
          <p:cNvSpPr/>
          <p:nvPr/>
        </p:nvSpPr>
        <p:spPr>
          <a:xfrm>
            <a:off x="2708910" y="3520440"/>
            <a:ext cx="2905125" cy="5607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扎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针      包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扎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9120" y="2388870"/>
            <a:ext cx="365760" cy="3657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949709" y="3029218"/>
            <a:ext cx="128588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zhā</a:t>
            </a:r>
          </a:p>
        </p:txBody>
      </p:sp>
      <p:sp>
        <p:nvSpPr>
          <p:cNvPr id="7" name="矩形 6"/>
          <p:cNvSpPr/>
          <p:nvPr/>
        </p:nvSpPr>
        <p:spPr>
          <a:xfrm>
            <a:off x="4860424" y="3029218"/>
            <a:ext cx="128588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zā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Group 12"/>
          <p:cNvGraphicFramePr>
            <a:graphicFrameLocks noGrp="1"/>
          </p:cNvGraphicFramePr>
          <p:nvPr/>
        </p:nvGraphicFramePr>
        <p:xfrm>
          <a:off x="971600" y="2071684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06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971600" y="1928808"/>
            <a:ext cx="1503680" cy="1691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400" dirty="0">
                <a:latin typeface="楷体" panose="02010609060101010101" pitchFamily="49" charset="-122"/>
                <a:ea typeface="楷体" panose="02010609060101010101" pitchFamily="49" charset="-122"/>
              </a:rPr>
              <a:t>餐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371490" y="3291707"/>
            <a:ext cx="3038475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组词：用餐  餐厅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1043038" y="1142990"/>
            <a:ext cx="1135380" cy="8604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50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  <a:sym typeface="+mn-ea"/>
              </a:rPr>
              <a:t>cān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059832" y="339502"/>
            <a:ext cx="4320480" cy="575945"/>
            <a:chOff x="3635896" y="554509"/>
            <a:chExt cx="4320480" cy="575945"/>
          </a:xfrm>
        </p:grpSpPr>
        <p:sp>
          <p:nvSpPr>
            <p:cNvPr id="11" name="TextBox 11"/>
            <p:cNvSpPr txBox="1">
              <a:spLocks noChangeArrowheads="1"/>
            </p:cNvSpPr>
            <p:nvPr/>
          </p:nvSpPr>
          <p:spPr bwMode="auto">
            <a:xfrm>
              <a:off x="4125341" y="554509"/>
              <a:ext cx="3831035" cy="575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  <a:scene3d>
                <a:camera prst="orthographicFront"/>
                <a:lightRig rig="threePt" dir="t"/>
              </a:scene3d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书写指导</a:t>
              </a:r>
            </a:p>
          </p:txBody>
        </p:sp>
        <p:grpSp>
          <p:nvGrpSpPr>
            <p:cNvPr id="12" name="组合 51"/>
            <p:cNvGrpSpPr/>
            <p:nvPr/>
          </p:nvGrpSpPr>
          <p:grpSpPr>
            <a:xfrm>
              <a:off x="3635896" y="627534"/>
              <a:ext cx="456833" cy="456366"/>
              <a:chOff x="631825" y="5181600"/>
              <a:chExt cx="1554163" cy="1552575"/>
            </a:xfrm>
          </p:grpSpPr>
          <p:sp>
            <p:nvSpPr>
              <p:cNvPr id="13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4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7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8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5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6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7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8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9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0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1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2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3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4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5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6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7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8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49" name="线形标注 2 48"/>
          <p:cNvSpPr/>
          <p:nvPr/>
        </p:nvSpPr>
        <p:spPr>
          <a:xfrm>
            <a:off x="3443605" y="1347470"/>
            <a:ext cx="2025650" cy="577215"/>
          </a:xfrm>
          <a:prstGeom prst="borderCallout2">
            <a:avLst>
              <a:gd name="adj1" fmla="val 106111"/>
              <a:gd name="adj2" fmla="val 19033"/>
              <a:gd name="adj3" fmla="val 113751"/>
              <a:gd name="adj4" fmla="val -25799"/>
              <a:gd name="adj5" fmla="val 227722"/>
              <a:gd name="adj6" fmla="val -76300"/>
            </a:avLst>
          </a:prstGeom>
          <a:solidFill>
            <a:srgbClr val="CCFFCC"/>
          </a:solidFill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撇捺要舒展</a:t>
            </a:r>
          </a:p>
        </p:txBody>
      </p:sp>
      <p:sp>
        <p:nvSpPr>
          <p:cNvPr id="3" name="线形标注 2 2"/>
          <p:cNvSpPr/>
          <p:nvPr/>
        </p:nvSpPr>
        <p:spPr>
          <a:xfrm>
            <a:off x="3443605" y="2211070"/>
            <a:ext cx="3333115" cy="577215"/>
          </a:xfrm>
          <a:prstGeom prst="borderCallout2">
            <a:avLst>
              <a:gd name="adj1" fmla="val 106111"/>
              <a:gd name="adj2" fmla="val 19033"/>
              <a:gd name="adj3" fmla="val 143124"/>
              <a:gd name="adj4" fmla="val -476"/>
              <a:gd name="adj5" fmla="val 171287"/>
              <a:gd name="adj6" fmla="val -38940"/>
            </a:avLst>
          </a:prstGeom>
          <a:solidFill>
            <a:srgbClr val="CCFFCC"/>
          </a:solidFill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最后一笔捺变点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49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Group 12"/>
          <p:cNvGraphicFramePr>
            <a:graphicFrameLocks noGrp="1"/>
          </p:cNvGraphicFramePr>
          <p:nvPr/>
        </p:nvGraphicFramePr>
        <p:xfrm>
          <a:off x="971600" y="2071684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06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971600" y="1928808"/>
            <a:ext cx="1503680" cy="1691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400" dirty="0">
                <a:latin typeface="楷体" panose="02010609060101010101" pitchFamily="49" charset="-122"/>
                <a:ea typeface="楷体" panose="02010609060101010101" pitchFamily="49" charset="-122"/>
              </a:rPr>
              <a:t>番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132455" y="3346450"/>
            <a:ext cx="4137025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组词：三番五次  番外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1043038" y="1142990"/>
            <a:ext cx="1135380" cy="8604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50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  <a:sym typeface="+mn-ea"/>
              </a:rPr>
              <a:t>fān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059832" y="339502"/>
            <a:ext cx="4320480" cy="575945"/>
            <a:chOff x="3635896" y="554509"/>
            <a:chExt cx="4320480" cy="575945"/>
          </a:xfrm>
        </p:grpSpPr>
        <p:sp>
          <p:nvSpPr>
            <p:cNvPr id="11" name="TextBox 11"/>
            <p:cNvSpPr txBox="1">
              <a:spLocks noChangeArrowheads="1"/>
            </p:cNvSpPr>
            <p:nvPr/>
          </p:nvSpPr>
          <p:spPr bwMode="auto">
            <a:xfrm>
              <a:off x="4125341" y="554509"/>
              <a:ext cx="3831035" cy="575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  <a:scene3d>
                <a:camera prst="orthographicFront"/>
                <a:lightRig rig="threePt" dir="t"/>
              </a:scene3d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书写指导</a:t>
              </a:r>
            </a:p>
          </p:txBody>
        </p:sp>
        <p:grpSp>
          <p:nvGrpSpPr>
            <p:cNvPr id="12" name="组合 51"/>
            <p:cNvGrpSpPr/>
            <p:nvPr/>
          </p:nvGrpSpPr>
          <p:grpSpPr>
            <a:xfrm>
              <a:off x="3635896" y="627534"/>
              <a:ext cx="456833" cy="456366"/>
              <a:chOff x="631825" y="5181600"/>
              <a:chExt cx="1554163" cy="1552575"/>
            </a:xfrm>
          </p:grpSpPr>
          <p:sp>
            <p:nvSpPr>
              <p:cNvPr id="13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4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7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8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5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6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7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8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9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0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1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2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3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4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5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6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7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8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49" name="线形标注 2 48"/>
          <p:cNvSpPr/>
          <p:nvPr/>
        </p:nvSpPr>
        <p:spPr>
          <a:xfrm>
            <a:off x="3718560" y="1680210"/>
            <a:ext cx="3068955" cy="1159510"/>
          </a:xfrm>
          <a:prstGeom prst="borderCallout2">
            <a:avLst>
              <a:gd name="adj1" fmla="val 52738"/>
              <a:gd name="adj2" fmla="val -3435"/>
              <a:gd name="adj3" fmla="val 81544"/>
              <a:gd name="adj4" fmla="val -22628"/>
              <a:gd name="adj5" fmla="val 72782"/>
              <a:gd name="adj6" fmla="val -51728"/>
            </a:avLst>
          </a:prstGeom>
          <a:solidFill>
            <a:srgbClr val="CCFFCC"/>
          </a:solidFill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上面是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丿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不要写成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采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49" grpId="0" bldLvl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706</Words>
  <Application>Microsoft Office PowerPoint</Application>
  <PresentationFormat>全屏显示(16:9)</PresentationFormat>
  <Paragraphs>112</Paragraphs>
  <Slides>25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Arial</vt:lpstr>
      <vt:lpstr>宋体</vt:lpstr>
      <vt:lpstr>Times New Roman</vt:lpstr>
      <vt:lpstr>汉语拼音</vt:lpstr>
      <vt:lpstr>华文楷体</vt:lpstr>
      <vt:lpstr>微软雅黑</vt:lpstr>
      <vt:lpstr>楷体</vt:lpstr>
      <vt:lpstr>Calibri</vt:lpstr>
      <vt:lpstr>黑体</vt:lpstr>
      <vt:lpstr>幼圆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267</cp:revision>
  <dcterms:created xsi:type="dcterms:W3CDTF">2017-03-17T02:28:00Z</dcterms:created>
  <dcterms:modified xsi:type="dcterms:W3CDTF">2021-02-25T05:46:22Z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