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310" r:id="rId4"/>
    <p:sldId id="293" r:id="rId5"/>
    <p:sldId id="292" r:id="rId6"/>
    <p:sldId id="295" r:id="rId7"/>
    <p:sldId id="294" r:id="rId8"/>
    <p:sldId id="296" r:id="rId9"/>
    <p:sldId id="297" r:id="rId10"/>
    <p:sldId id="345" r:id="rId11"/>
    <p:sldId id="346" r:id="rId12"/>
    <p:sldId id="347" r:id="rId13"/>
    <p:sldId id="348" r:id="rId14"/>
    <p:sldId id="349" r:id="rId15"/>
    <p:sldId id="299" r:id="rId16"/>
    <p:sldId id="301" r:id="rId17"/>
    <p:sldId id="303" r:id="rId18"/>
    <p:sldId id="302" r:id="rId19"/>
    <p:sldId id="304" r:id="rId20"/>
    <p:sldId id="305" r:id="rId21"/>
    <p:sldId id="350" r:id="rId22"/>
    <p:sldId id="351" r:id="rId23"/>
    <p:sldId id="352" r:id="rId24"/>
    <p:sldId id="353" r:id="rId25"/>
    <p:sldId id="354" r:id="rId26"/>
    <p:sldId id="355" r:id="rId27"/>
    <p:sldId id="308" r:id="rId28"/>
    <p:sldId id="311" r:id="rId29"/>
    <p:sldId id="313" r:id="rId30"/>
    <p:sldId id="314" r:id="rId31"/>
    <p:sldId id="324" r:id="rId32"/>
    <p:sldId id="327" r:id="rId33"/>
    <p:sldId id="317" r:id="rId34"/>
    <p:sldId id="318" r:id="rId35"/>
    <p:sldId id="319" r:id="rId36"/>
    <p:sldId id="320" r:id="rId37"/>
    <p:sldId id="321" r:id="rId38"/>
    <p:sldId id="322" r:id="rId39"/>
    <p:sldId id="323" r:id="rId40"/>
    <p:sldId id="326" r:id="rId41"/>
  </p:sldIdLst>
  <p:sldSz cx="9144000" cy="6858000" type="screen4x3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008000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13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9.GIF"/><Relationship Id="rId2" Type="http://schemas.openxmlformats.org/officeDocument/2006/relationships/image" Target="../media/image38.png"/><Relationship Id="rId1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2.GIF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9.GIF"/><Relationship Id="rId1" Type="http://schemas.openxmlformats.org/officeDocument/2006/relationships/image" Target="../media/image48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0.png"/><Relationship Id="rId1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3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GIF"/><Relationship Id="rId4" Type="http://schemas.openxmlformats.org/officeDocument/2006/relationships/image" Target="../media/image63.GIF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8.jpe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TextBox 9"/>
          <p:cNvSpPr txBox="1"/>
          <p:nvPr/>
        </p:nvSpPr>
        <p:spPr>
          <a:xfrm>
            <a:off x="1371600" y="1828800"/>
            <a:ext cx="6019800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en-US" altLang="zh-CN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春夏秋冬</a:t>
            </a:r>
            <a:endParaRPr lang="zh-CN" altLang="en-US" sz="8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293235" y="671195"/>
            <a:ext cx="240411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000">
                <a:solidFill>
                  <a:srgbClr val="66F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天气</a:t>
            </a:r>
            <a:endParaRPr lang="zh-CN" altLang="en-US" sz="6000">
              <a:solidFill>
                <a:srgbClr val="66FF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93895" y="3212465"/>
            <a:ext cx="240411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000">
                <a:solidFill>
                  <a:srgbClr val="66F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夏雨</a:t>
            </a:r>
            <a:endParaRPr lang="zh-CN" altLang="en-US" sz="6000">
              <a:solidFill>
                <a:srgbClr val="66FF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86625" y="671195"/>
            <a:ext cx="113665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00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热</a:t>
            </a:r>
            <a:endParaRPr lang="zh-CN" altLang="en-US" sz="6000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86625" y="3291840"/>
            <a:ext cx="113665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落</a:t>
            </a:r>
            <a:endParaRPr lang="zh-CN" altLang="en-US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70" y="5201285"/>
            <a:ext cx="3836035" cy="15189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95" y="179070"/>
            <a:ext cx="3788410" cy="2294890"/>
          </a:xfrm>
          <a:prstGeom prst="rect">
            <a:avLst/>
          </a:prstGeom>
        </p:spPr>
      </p:pic>
      <p:pic>
        <p:nvPicPr>
          <p:cNvPr id="10" name="图片 9" descr="下载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05" y="2895600"/>
            <a:ext cx="3009265" cy="20955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286625" y="2874010"/>
            <a:ext cx="199961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accent2"/>
                </a:solidFill>
                <a:cs typeface="宋体" panose="02010600030101010101" pitchFamily="2" charset="-122"/>
              </a:rPr>
              <a:t>luò</a:t>
            </a:r>
            <a:endParaRPr lang="en-US" altLang="zh-CN" sz="2800" b="1">
              <a:solidFill>
                <a:schemeClr val="accent2"/>
              </a:solidFill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03240" y="4815840"/>
            <a:ext cx="294894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日落 落下</a:t>
            </a:r>
            <a:endParaRPr lang="zh-CN" altLang="en-US" sz="4800" b="1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飘落  </a:t>
            </a:r>
            <a:endParaRPr lang="zh-CN" altLang="en-US" sz="4800" b="1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  <p:bldP spid="8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293235" y="671195"/>
            <a:ext cx="240411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树叶</a:t>
            </a:r>
            <a:endParaRPr lang="zh-CN" altLang="en-US" sz="6000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12565" y="3305810"/>
            <a:ext cx="240411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秋霜</a:t>
            </a:r>
            <a:endParaRPr lang="zh-CN" altLang="en-US" sz="600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23455" y="671195"/>
            <a:ext cx="113665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黄</a:t>
            </a:r>
            <a:endParaRPr lang="zh-CN" altLang="en-US" sz="600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下载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0" y="217170"/>
            <a:ext cx="4261485" cy="2367915"/>
          </a:xfrm>
          <a:prstGeom prst="rect">
            <a:avLst/>
          </a:prstGeom>
        </p:spPr>
      </p:pic>
      <p:pic>
        <p:nvPicPr>
          <p:cNvPr id="4" name="图片 3" descr="下载 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" y="4795520"/>
            <a:ext cx="3018790" cy="2095500"/>
          </a:xfrm>
          <a:prstGeom prst="rect">
            <a:avLst/>
          </a:prstGeom>
        </p:spPr>
      </p:pic>
      <p:pic>
        <p:nvPicPr>
          <p:cNvPr id="11" name="图片 10" descr="u=1892137325,3967014173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640" y="2700020"/>
            <a:ext cx="2799715" cy="20955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652645" y="2787650"/>
            <a:ext cx="231267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accent2"/>
                </a:solidFill>
              </a:rPr>
              <a:t>shu</a:t>
            </a:r>
            <a:r>
              <a:rPr lang="en-US" altLang="zh-CN" sz="2800" b="1">
                <a:solidFill>
                  <a:schemeClr val="accent2"/>
                </a:solidFill>
                <a:cs typeface="宋体" panose="02010600030101010101" pitchFamily="2" charset="-122"/>
              </a:rPr>
              <a:t>ān</a:t>
            </a:r>
            <a:r>
              <a:rPr lang="en-US" altLang="zh-CN" sz="2800" b="1">
                <a:solidFill>
                  <a:schemeClr val="accent2"/>
                </a:solidFill>
                <a:cs typeface="Arial" panose="020B0604020202020204" pitchFamily="34" charset="0"/>
              </a:rPr>
              <a:t>ɡ</a:t>
            </a:r>
            <a:endParaRPr lang="en-US" altLang="zh-CN" sz="2800" b="1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18230" y="5066030"/>
            <a:ext cx="294894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风霜</a:t>
            </a:r>
            <a:endParaRPr lang="zh-CN" altLang="en-US" sz="4800" b="1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雪上加霜</a:t>
            </a:r>
            <a:endParaRPr lang="zh-CN" altLang="en-US" sz="4800" b="1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80580" y="3305810"/>
            <a:ext cx="113665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降</a:t>
            </a:r>
            <a:endParaRPr lang="zh-CN" altLang="en-US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80580" y="2787650"/>
            <a:ext cx="199961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accent2"/>
                </a:solidFill>
                <a:cs typeface="Arial" panose="020B0604020202020204" pitchFamily="34" charset="0"/>
              </a:rPr>
              <a:t>ji</a:t>
            </a:r>
            <a:r>
              <a:rPr lang="en-US" altLang="zh-CN" sz="2800" b="1">
                <a:solidFill>
                  <a:schemeClr val="accent2"/>
                </a:solidFill>
                <a:cs typeface="宋体" panose="02010600030101010101" pitchFamily="2" charset="-122"/>
              </a:rPr>
              <a:t>àn</a:t>
            </a:r>
            <a:r>
              <a:rPr lang="en-US" altLang="zh-CN" sz="2800" b="1">
                <a:solidFill>
                  <a:schemeClr val="accent2"/>
                </a:solidFill>
                <a:cs typeface="Arial" panose="020B0604020202020204" pitchFamily="34" charset="0"/>
              </a:rPr>
              <a:t>ɡ</a:t>
            </a:r>
            <a:endParaRPr lang="en-US" altLang="zh-CN" sz="2800" b="1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79945" y="5066030"/>
            <a:ext cx="294894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下降</a:t>
            </a:r>
            <a:endParaRPr lang="zh-CN" altLang="en-US" sz="4800" b="1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降落</a:t>
            </a:r>
            <a:endParaRPr lang="zh-CN" altLang="en-US" sz="4800" b="1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  <p:bldP spid="12" grpId="0"/>
      <p:bldP spid="13" grpId="0"/>
      <p:bldP spid="15" grpId="0"/>
      <p:bldP spid="14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" name="图片 2" descr="u=2021812627,496914316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765" y="311785"/>
            <a:ext cx="3717925" cy="2337435"/>
          </a:xfrm>
          <a:prstGeom prst="rect">
            <a:avLst/>
          </a:prstGeom>
        </p:spPr>
      </p:pic>
      <p:pic>
        <p:nvPicPr>
          <p:cNvPr id="4" name="图片 3" descr="u=215542450,1378347111&amp;fm=2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560" y="3061335"/>
            <a:ext cx="4276090" cy="28568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93235" y="671195"/>
            <a:ext cx="240411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梅花</a:t>
            </a:r>
            <a:endParaRPr lang="zh-CN" altLang="en-US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92675" y="3717290"/>
            <a:ext cx="240411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冬雪</a:t>
            </a:r>
            <a:endParaRPr lang="zh-CN" altLang="en-US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1535" y="671195"/>
            <a:ext cx="120650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00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开</a:t>
            </a:r>
            <a:endParaRPr lang="zh-CN" altLang="en-US" sz="6000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44105" y="3717290"/>
            <a:ext cx="120650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飘</a:t>
            </a:r>
            <a:endParaRPr lang="zh-CN" altLang="en-US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44105" y="3199130"/>
            <a:ext cx="199961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accent2"/>
                </a:solidFill>
                <a:cs typeface="Arial" panose="020B0604020202020204" pitchFamily="34" charset="0"/>
              </a:rPr>
              <a:t>pi</a:t>
            </a:r>
            <a:r>
              <a:rPr lang="en-US" altLang="zh-CN" sz="2800" b="1">
                <a:solidFill>
                  <a:schemeClr val="accent2"/>
                </a:solidFill>
                <a:cs typeface="宋体" panose="02010600030101010101" pitchFamily="2" charset="-122"/>
              </a:rPr>
              <a:t>āo</a:t>
            </a:r>
            <a:endParaRPr lang="en-US" altLang="zh-CN" sz="2800" b="1">
              <a:solidFill>
                <a:schemeClr val="accent2"/>
              </a:solidFill>
              <a:cs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97345" y="5027930"/>
            <a:ext cx="294894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飘落</a:t>
            </a:r>
            <a:endParaRPr lang="zh-CN" altLang="en-US" sz="4800" b="1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飘动</a:t>
            </a:r>
            <a:endParaRPr lang="zh-CN" altLang="en-US" sz="4800" b="1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  <p:bldP spid="15" grpId="0"/>
      <p:bldP spid="8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1664970" y="538480"/>
            <a:ext cx="113665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800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吹</a:t>
            </a:r>
            <a:endParaRPr lang="zh-CN" altLang="en-US" sz="8000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96995" y="538480"/>
            <a:ext cx="113665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落</a:t>
            </a:r>
            <a:endParaRPr lang="zh-CN" altLang="en-US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93620" y="2199005"/>
            <a:ext cx="2404110" cy="1310640"/>
          </a:xfrm>
          <a:prstGeom prst="rect">
            <a:avLst/>
          </a:prstGeom>
        </p:spPr>
        <p:txBody>
          <a:bodyPr wrap="square" rtlCol="0">
            <a:spAutoFit/>
          </a:bodyPr>
          <a:p>
            <a:pPr algn="l"/>
            <a:r>
              <a:rPr lang="zh-CN" altLang="en-US" sz="800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霜</a:t>
            </a:r>
            <a:endParaRPr lang="zh-CN" altLang="en-US" sz="8000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5840" y="2199005"/>
            <a:ext cx="1143000" cy="13144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481320" y="470535"/>
            <a:ext cx="120650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800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飘</a:t>
            </a:r>
            <a:endParaRPr lang="zh-CN" altLang="en-US" sz="8000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5270" y="50800"/>
            <a:ext cx="5880735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 chu</a:t>
            </a:r>
            <a:r>
              <a:rPr lang="en-US" altLang="zh-CN" sz="3600">
                <a:cs typeface="宋体" panose="02010600030101010101" pitchFamily="2" charset="-122"/>
              </a:rPr>
              <a:t>ī            luò        piāo</a:t>
            </a:r>
            <a:endParaRPr lang="en-US" altLang="zh-CN" sz="3600">
              <a:cs typeface="宋体" panose="02010600030101010101" pitchFamily="2" charset="-122"/>
            </a:endParaRPr>
          </a:p>
          <a:p>
            <a:pPr algn="l"/>
            <a:endParaRPr lang="en-US" altLang="zh-CN" sz="3600">
              <a:latin typeface="Times New Roman" panose="02020603050405020304" pitchFamily="18" charset="0"/>
              <a:ea typeface="楷体_GB2312" pitchFamily="49" charset="-122"/>
              <a:cs typeface="宋体" panose="02010600030101010101" pitchFamily="2" charset="-122"/>
            </a:endParaRPr>
          </a:p>
          <a:p>
            <a:endParaRPr lang="en-US" altLang="zh-CN" sz="3600">
              <a:cs typeface="宋体" panose="02010600030101010101" pitchFamily="2" charset="-122"/>
            </a:endParaRPr>
          </a:p>
          <a:p>
            <a:r>
              <a:rPr lang="en-US" altLang="zh-CN" sz="3600">
                <a:cs typeface="宋体" panose="02010600030101010101" pitchFamily="2" charset="-122"/>
              </a:rPr>
              <a:t>     shuān</a:t>
            </a:r>
            <a:r>
              <a:rPr lang="en-US" altLang="zh-CN" sz="3600">
                <a:cs typeface="Arial" panose="020B0604020202020204" pitchFamily="34" charset="0"/>
              </a:rPr>
              <a:t>ɡ           ji</a:t>
            </a:r>
            <a:r>
              <a:rPr lang="en-US" altLang="zh-CN" sz="3600">
                <a:cs typeface="宋体" panose="02010600030101010101" pitchFamily="2" charset="-122"/>
              </a:rPr>
              <a:t>àn</a:t>
            </a:r>
            <a:r>
              <a:rPr lang="en-US" altLang="zh-CN" sz="3600">
                <a:cs typeface="Arial" panose="020B0604020202020204" pitchFamily="34" charset="0"/>
              </a:rPr>
              <a:t>ɡ</a:t>
            </a:r>
            <a:endParaRPr lang="en-US" altLang="zh-CN" sz="3600">
              <a:cs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40" y="3597275"/>
            <a:ext cx="4361815" cy="16967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4340" y="2195195"/>
            <a:ext cx="1133475" cy="1143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51510" y="5355590"/>
            <a:ext cx="448945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雨字头</a:t>
            </a:r>
            <a:endParaRPr lang="zh-CN" altLang="en-US" sz="5400" b="1">
              <a:solidFill>
                <a:srgbClr val="FFC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25235" y="3693795"/>
            <a:ext cx="239141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/>
            <a:r>
              <a:rPr lang="zh-CN" altLang="en-US" sz="5400" b="1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左耳旁</a:t>
            </a:r>
            <a:endParaRPr lang="zh-CN" altLang="en-US" sz="5400" b="1">
              <a:solidFill>
                <a:srgbClr val="FFC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6470" y="770890"/>
            <a:ext cx="497840" cy="70421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784340" y="665480"/>
            <a:ext cx="239141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/>
            <a:r>
              <a:rPr lang="zh-CN" altLang="en-US" sz="5400" b="1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风字边</a:t>
            </a:r>
            <a:endParaRPr lang="zh-CN" altLang="en-US" sz="5400" b="1">
              <a:solidFill>
                <a:srgbClr val="FFC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1" grpId="0"/>
      <p:bldP spid="11" grpId="1"/>
      <p:bldP spid="12" grpId="0"/>
      <p:bldP spid="4" grpId="0"/>
      <p:bldP spid="1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Box 9"/>
          <p:cNvSpPr txBox="1"/>
          <p:nvPr/>
        </p:nvSpPr>
        <p:spPr>
          <a:xfrm>
            <a:off x="1066800" y="1219200"/>
            <a:ext cx="7772400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春风吹   夏雨落</a:t>
            </a:r>
            <a:endParaRPr lang="en-US" altLang="zh-CN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0" hangingPunct="0"/>
            <a:endParaRPr lang="en-US" altLang="zh-CN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0" hangingPunct="0"/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秋霜降   冬雪飘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矩形 15"/>
          <p:cNvSpPr/>
          <p:nvPr/>
        </p:nvSpPr>
        <p:spPr>
          <a:xfrm>
            <a:off x="4414838" y="3244850"/>
            <a:ext cx="185737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0" hangingPunct="0"/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533400" y="1219200"/>
            <a:ext cx="8229600" cy="354012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师：谁是写字小能手</a:t>
            </a:r>
            <a:r>
              <a:rPr kumimoji="0" lang="en-US" altLang="zh-CN" sz="2800" b="1" i="0" u="none" strike="noStrike" kern="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?</a:t>
            </a:r>
            <a:endParaRPr kumimoji="0" lang="en-US" altLang="zh-CN" sz="2800" b="1" i="0" u="none" strike="noStrike" kern="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生：我是写字小能手，一看二写三对照。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要求：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一看：看每一笔所在的位置，看老师的示范。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二写：认真描红，临写，先描再写。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三对照：仔细与例子进行对照，与同桌相互评议。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990600"/>
            <a:ext cx="4038600" cy="4289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5562600" y="1676400"/>
            <a:ext cx="3254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春日 春节 春色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62600" y="2590800"/>
            <a:ext cx="3254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风雪 风雨 大风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62600" y="3505200"/>
            <a:ext cx="3254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冬天 冬瓜 冬日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62600" y="4419600"/>
            <a:ext cx="3254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雪花 雪白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9"/>
          <p:cNvSpPr txBox="1"/>
          <p:nvPr/>
        </p:nvSpPr>
        <p:spPr>
          <a:xfrm>
            <a:off x="1981200" y="1828800"/>
            <a:ext cx="5257800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第二课时</a:t>
            </a:r>
            <a:endParaRPr lang="zh-CN" altLang="en-US" sz="8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Box 9"/>
          <p:cNvSpPr txBox="1"/>
          <p:nvPr/>
        </p:nvSpPr>
        <p:spPr>
          <a:xfrm>
            <a:off x="1066800" y="1219200"/>
            <a:ext cx="7772400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春风吹   夏雨落</a:t>
            </a:r>
            <a:endParaRPr lang="en-US" altLang="zh-CN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0" hangingPunct="0"/>
            <a:endParaRPr lang="en-US" altLang="zh-CN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0" hangingPunct="0"/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秋霜降   冬雪飘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3" name="矩形 15"/>
          <p:cNvSpPr/>
          <p:nvPr/>
        </p:nvSpPr>
        <p:spPr>
          <a:xfrm>
            <a:off x="4414838" y="3244850"/>
            <a:ext cx="185737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0" hangingPunct="0"/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638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0"/>
            <a:ext cx="8382000" cy="4267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27"/>
          <p:cNvGrpSpPr/>
          <p:nvPr/>
        </p:nvGrpSpPr>
        <p:grpSpPr>
          <a:xfrm>
            <a:off x="228600" y="4114800"/>
            <a:ext cx="2133600" cy="1227138"/>
            <a:chOff x="0" y="0"/>
            <a:chExt cx="1488" cy="773"/>
          </a:xfrm>
        </p:grpSpPr>
        <p:sp>
          <p:nvSpPr>
            <p:cNvPr id="16400" name="Text Box 28"/>
            <p:cNvSpPr txBox="1"/>
            <p:nvPr/>
          </p:nvSpPr>
          <p:spPr>
            <a:xfrm>
              <a:off x="0" y="0"/>
              <a:ext cx="1488" cy="698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2400" b="1" dirty="0">
                  <a:latin typeface="Arial" panose="020B0604020202020204" pitchFamily="34" charset="0"/>
                  <a:ea typeface="Arial" panose="020B0604020202020204" pitchFamily="34" charset="0"/>
                </a:rPr>
                <a:t>  q</a:t>
              </a:r>
              <a:r>
                <a:rPr lang="en-US" altLang="en-US" sz="24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ī</a:t>
              </a:r>
              <a:r>
                <a:rPr lang="en-US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ng   </a:t>
              </a:r>
              <a:r>
                <a:rPr lang="en-US" altLang="en-US" sz="2400" b="1" dirty="0">
                  <a:latin typeface="Arial" panose="020B0604020202020204" pitchFamily="34" charset="0"/>
                  <a:ea typeface="宋体" panose="02010600030101010101" pitchFamily="2" charset="-122"/>
                </a:rPr>
                <a:t>c</a:t>
              </a:r>
              <a:r>
                <a:rPr lang="en-US" altLang="zh-CN" sz="24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ǎo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eaLnBrk="1" hangingPunct="1">
                <a:spcBef>
                  <a:spcPct val="50000"/>
                </a:spcBef>
              </a:pPr>
              <a:r>
                <a:rPr lang="en-US" altLang="zh-CN" sz="2800" b="1" dirty="0">
                  <a:latin typeface="Arial" panose="020B0604020202020204" pitchFamily="34" charset="0"/>
                  <a:ea typeface="Arial" panose="020B0604020202020204" pitchFamily="34" charset="0"/>
                </a:rPr>
                <a:t> </a:t>
              </a:r>
              <a:endParaRPr lang="en-US" altLang="zh-CN" sz="2800" b="1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16401" name="Text Box 29"/>
            <p:cNvSpPr txBox="1"/>
            <p:nvPr/>
          </p:nvSpPr>
          <p:spPr>
            <a:xfrm>
              <a:off x="53" y="288"/>
              <a:ext cx="1382" cy="485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青草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Group 27"/>
          <p:cNvGrpSpPr/>
          <p:nvPr/>
        </p:nvGrpSpPr>
        <p:grpSpPr>
          <a:xfrm>
            <a:off x="2438400" y="4114800"/>
            <a:ext cx="2133600" cy="1227138"/>
            <a:chOff x="0" y="0"/>
            <a:chExt cx="1488" cy="773"/>
          </a:xfrm>
        </p:grpSpPr>
        <p:sp>
          <p:nvSpPr>
            <p:cNvPr id="16398" name="Text Box 28"/>
            <p:cNvSpPr txBox="1"/>
            <p:nvPr/>
          </p:nvSpPr>
          <p:spPr>
            <a:xfrm>
              <a:off x="0" y="0"/>
              <a:ext cx="1488" cy="698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2400" b="1" dirty="0">
                  <a:latin typeface="Arial" panose="020B0604020202020204" pitchFamily="34" charset="0"/>
                  <a:ea typeface="Arial" panose="020B0604020202020204" pitchFamily="34" charset="0"/>
                </a:rPr>
                <a:t> h</a:t>
              </a:r>
              <a:r>
                <a:rPr lang="en-US" altLang="zh-CN" sz="24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óng</a:t>
              </a:r>
              <a:r>
                <a:rPr lang="en-US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  </a:t>
              </a:r>
              <a:r>
                <a:rPr lang="en-US" altLang="en-US" sz="2400" b="1" dirty="0">
                  <a:latin typeface="Arial" panose="020B0604020202020204" pitchFamily="34" charset="0"/>
                  <a:ea typeface="宋体" panose="02010600030101010101" pitchFamily="2" charset="-122"/>
                </a:rPr>
                <a:t>h</a:t>
              </a:r>
              <a:r>
                <a:rPr lang="en-US" altLang="en-US" sz="2400" b="1" dirty="0">
                  <a:solidFill>
                    <a:srgbClr val="008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u</a:t>
              </a:r>
              <a:r>
                <a:rPr lang="en-US" altLang="zh-CN" sz="24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ā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eaLnBrk="1" hangingPunct="1">
                <a:spcBef>
                  <a:spcPct val="50000"/>
                </a:spcBef>
              </a:pPr>
              <a:r>
                <a:rPr lang="en-US" altLang="zh-CN" sz="2800" b="1" dirty="0">
                  <a:latin typeface="Arial" panose="020B0604020202020204" pitchFamily="34" charset="0"/>
                  <a:ea typeface="Arial" panose="020B0604020202020204" pitchFamily="34" charset="0"/>
                </a:rPr>
                <a:t> </a:t>
              </a:r>
              <a:endParaRPr lang="en-US" altLang="zh-CN" sz="2800" b="1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16399" name="Text Box 29"/>
            <p:cNvSpPr txBox="1"/>
            <p:nvPr/>
          </p:nvSpPr>
          <p:spPr>
            <a:xfrm>
              <a:off x="0" y="288"/>
              <a:ext cx="1488" cy="485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红花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Group 27"/>
          <p:cNvGrpSpPr/>
          <p:nvPr/>
        </p:nvGrpSpPr>
        <p:grpSpPr>
          <a:xfrm>
            <a:off x="4648200" y="4114800"/>
            <a:ext cx="2133600" cy="1227138"/>
            <a:chOff x="0" y="0"/>
            <a:chExt cx="1488" cy="773"/>
          </a:xfrm>
        </p:grpSpPr>
        <p:sp>
          <p:nvSpPr>
            <p:cNvPr id="16396" name="Text Box 28"/>
            <p:cNvSpPr txBox="1"/>
            <p:nvPr/>
          </p:nvSpPr>
          <p:spPr>
            <a:xfrm>
              <a:off x="0" y="0"/>
              <a:ext cx="1488" cy="698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2400" b="1" dirty="0">
                  <a:latin typeface="Arial" panose="020B0604020202020204" pitchFamily="34" charset="0"/>
                  <a:ea typeface="Arial" panose="020B0604020202020204" pitchFamily="34" charset="0"/>
                </a:rPr>
                <a:t>   y</a:t>
              </a:r>
              <a:r>
                <a:rPr lang="en-US" altLang="zh-CN" sz="24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óu</a:t>
              </a:r>
              <a:r>
                <a:rPr lang="en-US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  </a:t>
              </a:r>
              <a:r>
                <a:rPr lang="en-US" altLang="en-US" sz="2400" b="1" dirty="0">
                  <a:latin typeface="Arial" panose="020B0604020202020204" pitchFamily="34" charset="0"/>
                  <a:ea typeface="宋体" panose="02010600030101010101" pitchFamily="2" charset="-122"/>
                </a:rPr>
                <a:t>y</a:t>
              </a:r>
              <a:r>
                <a:rPr lang="en-US" altLang="en-US" sz="24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ú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eaLnBrk="1" hangingPunct="1">
                <a:spcBef>
                  <a:spcPct val="50000"/>
                </a:spcBef>
              </a:pPr>
              <a:r>
                <a:rPr lang="en-US" altLang="zh-CN" sz="2800" b="1" dirty="0">
                  <a:latin typeface="Arial" panose="020B0604020202020204" pitchFamily="34" charset="0"/>
                  <a:ea typeface="Arial" panose="020B0604020202020204" pitchFamily="34" charset="0"/>
                </a:rPr>
                <a:t> </a:t>
              </a:r>
              <a:endParaRPr lang="en-US" altLang="zh-CN" sz="2800" b="1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16397" name="Text Box 29"/>
            <p:cNvSpPr txBox="1"/>
            <p:nvPr/>
          </p:nvSpPr>
          <p:spPr>
            <a:xfrm>
              <a:off x="0" y="288"/>
              <a:ext cx="1488" cy="485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游鱼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Group 27"/>
          <p:cNvGrpSpPr/>
          <p:nvPr/>
        </p:nvGrpSpPr>
        <p:grpSpPr>
          <a:xfrm>
            <a:off x="6858000" y="4114800"/>
            <a:ext cx="2133600" cy="1227138"/>
            <a:chOff x="0" y="0"/>
            <a:chExt cx="1488" cy="773"/>
          </a:xfrm>
        </p:grpSpPr>
        <p:sp>
          <p:nvSpPr>
            <p:cNvPr id="16394" name="Text Box 28"/>
            <p:cNvSpPr txBox="1"/>
            <p:nvPr/>
          </p:nvSpPr>
          <p:spPr>
            <a:xfrm>
              <a:off x="0" y="0"/>
              <a:ext cx="1488" cy="698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2400" b="1" dirty="0">
                  <a:latin typeface="Arial" panose="020B0604020202020204" pitchFamily="34" charset="0"/>
                  <a:ea typeface="Arial" panose="020B0604020202020204" pitchFamily="34" charset="0"/>
                </a:rPr>
                <a:t>   f</a:t>
              </a:r>
              <a:r>
                <a:rPr lang="en-US" altLang="zh-CN" sz="24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ēi</a:t>
              </a:r>
              <a:r>
                <a:rPr lang="en-US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  </a:t>
              </a:r>
              <a:r>
                <a:rPr lang="en-US" altLang="en-US" sz="2400" b="1" dirty="0">
                  <a:latin typeface="Arial" panose="020B0604020202020204" pitchFamily="34" charset="0"/>
                  <a:ea typeface="宋体" panose="02010600030101010101" pitchFamily="2" charset="-122"/>
                </a:rPr>
                <a:t>n</a:t>
              </a:r>
              <a:r>
                <a:rPr lang="en-US" altLang="en-US" sz="2400" b="1" dirty="0">
                  <a:solidFill>
                    <a:srgbClr val="008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i</a:t>
              </a:r>
              <a:r>
                <a:rPr lang="en-US" altLang="zh-CN" sz="24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ǎo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eaLnBrk="1" hangingPunct="1">
                <a:spcBef>
                  <a:spcPct val="50000"/>
                </a:spcBef>
              </a:pPr>
              <a:r>
                <a:rPr lang="en-US" altLang="zh-CN" sz="2800" b="1" dirty="0">
                  <a:latin typeface="Arial" panose="020B0604020202020204" pitchFamily="34" charset="0"/>
                  <a:ea typeface="Arial" panose="020B0604020202020204" pitchFamily="34" charset="0"/>
                </a:rPr>
                <a:t> </a:t>
              </a:r>
              <a:endParaRPr lang="en-US" altLang="zh-CN" sz="2800" b="1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16395" name="Text Box 29"/>
            <p:cNvSpPr txBox="1"/>
            <p:nvPr/>
          </p:nvSpPr>
          <p:spPr>
            <a:xfrm>
              <a:off x="0" y="288"/>
              <a:ext cx="1488" cy="485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飞鸟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Group 27"/>
          <p:cNvGrpSpPr/>
          <p:nvPr/>
        </p:nvGrpSpPr>
        <p:grpSpPr>
          <a:xfrm>
            <a:off x="304800" y="5410200"/>
            <a:ext cx="8610600" cy="1227138"/>
            <a:chOff x="0" y="0"/>
            <a:chExt cx="6005" cy="773"/>
          </a:xfrm>
        </p:grpSpPr>
        <p:sp>
          <p:nvSpPr>
            <p:cNvPr id="16392" name="Text Box 28"/>
            <p:cNvSpPr txBox="1"/>
            <p:nvPr/>
          </p:nvSpPr>
          <p:spPr>
            <a:xfrm>
              <a:off x="0" y="0"/>
              <a:ext cx="6005" cy="330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2400" b="1" dirty="0">
                  <a:latin typeface="Arial" panose="020B0604020202020204" pitchFamily="34" charset="0"/>
                  <a:ea typeface="Arial" panose="020B0604020202020204" pitchFamily="34" charset="0"/>
                </a:rPr>
                <a:t>  ch</a:t>
              </a:r>
              <a:r>
                <a:rPr lang="en-US" altLang="zh-CN" sz="24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í                                                                              </a:t>
              </a:r>
              <a:r>
                <a:rPr lang="en-US" altLang="zh-CN" sz="2400" b="1" dirty="0">
                  <a:latin typeface="Arial" panose="020B0604020202020204" pitchFamily="34" charset="0"/>
                  <a:ea typeface="宋体" panose="02010600030101010101" pitchFamily="2" charset="-122"/>
                </a:rPr>
                <a:t>r</a:t>
              </a:r>
              <a:r>
                <a:rPr lang="en-US" altLang="zh-CN" sz="24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ù</a:t>
              </a:r>
              <a:r>
                <a:rPr lang="en-US" altLang="zh-CN" sz="2800" b="1" dirty="0">
                  <a:latin typeface="Arial" panose="020B0604020202020204" pitchFamily="34" charset="0"/>
                  <a:ea typeface="Arial" panose="020B0604020202020204" pitchFamily="34" charset="0"/>
                </a:rPr>
                <a:t> </a:t>
              </a:r>
              <a:endParaRPr lang="en-US" altLang="zh-CN" sz="2800" b="1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16393" name="Text Box 29"/>
            <p:cNvSpPr txBox="1"/>
            <p:nvPr/>
          </p:nvSpPr>
          <p:spPr>
            <a:xfrm>
              <a:off x="53" y="288"/>
              <a:ext cx="5952" cy="485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池青草  山花红  鱼出水 鸟入林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2" descr="shanqing-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589145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Picture 3" descr="0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463" y="0"/>
            <a:ext cx="4427537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Picture 4" descr="落叶大道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35680"/>
            <a:ext cx="4589145" cy="33223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Picture 5" descr="XS_0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463" y="3505200"/>
            <a:ext cx="4427537" cy="335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2" name="TextBox 9"/>
          <p:cNvSpPr txBox="1"/>
          <p:nvPr/>
        </p:nvSpPr>
        <p:spPr>
          <a:xfrm>
            <a:off x="3053080" y="0"/>
            <a:ext cx="1447800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春</a:t>
            </a:r>
            <a:endParaRPr lang="zh-CN" altLang="en-US" sz="8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3" name="TextBox 9"/>
          <p:cNvSpPr txBox="1"/>
          <p:nvPr/>
        </p:nvSpPr>
        <p:spPr>
          <a:xfrm>
            <a:off x="7543800" y="0"/>
            <a:ext cx="1600200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夏</a:t>
            </a:r>
            <a:endParaRPr lang="zh-CN" altLang="en-US" sz="8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4" name="TextBox 9"/>
          <p:cNvSpPr txBox="1"/>
          <p:nvPr/>
        </p:nvSpPr>
        <p:spPr>
          <a:xfrm>
            <a:off x="2900680" y="5424170"/>
            <a:ext cx="1600200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秋</a:t>
            </a:r>
            <a:endParaRPr lang="zh-CN" altLang="en-US" sz="8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5" name="TextBox 9"/>
          <p:cNvSpPr txBox="1"/>
          <p:nvPr/>
        </p:nvSpPr>
        <p:spPr>
          <a:xfrm>
            <a:off x="7543800" y="5424170"/>
            <a:ext cx="1600200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冬</a:t>
            </a:r>
            <a:endParaRPr lang="zh-CN" altLang="en-US" sz="8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  <p:bldP spid="14343" grpId="0"/>
      <p:bldP spid="14344" grpId="0"/>
      <p:bldP spid="1434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Picture 2" descr="Y00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Group 11"/>
          <p:cNvGrpSpPr/>
          <p:nvPr/>
        </p:nvGrpSpPr>
        <p:grpSpPr>
          <a:xfrm>
            <a:off x="4034790" y="66993"/>
            <a:ext cx="5548313" cy="3030537"/>
            <a:chOff x="2448" y="2256"/>
            <a:chExt cx="3495" cy="1728"/>
          </a:xfrm>
        </p:grpSpPr>
        <p:sp>
          <p:nvSpPr>
            <p:cNvPr id="8197" name="AutoShape 3"/>
            <p:cNvSpPr/>
            <p:nvPr/>
          </p:nvSpPr>
          <p:spPr>
            <a:xfrm flipV="1">
              <a:off x="2448" y="2256"/>
              <a:ext cx="3120" cy="1728"/>
            </a:xfrm>
            <a:prstGeom prst="cloudCallout">
              <a:avLst>
                <a:gd name="adj1" fmla="val -41606"/>
                <a:gd name="adj2" fmla="val 65565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rot="10800000"/>
            <a:p>
              <a:pPr lvl="0" algn="ctr" eaLnBrk="1" hangingPunct="1"/>
              <a:endParaRPr lang="zh-CN" altLang="zh-CN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23557" name="Text Box 5"/>
            <p:cNvSpPr txBox="1">
              <a:spLocks noChangeArrowheads="1"/>
            </p:cNvSpPr>
            <p:nvPr/>
          </p:nvSpPr>
          <p:spPr bwMode="auto">
            <a:xfrm>
              <a:off x="3300" y="2256"/>
              <a:ext cx="2643" cy="109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60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楷体_GB2312" pitchFamily="49" charset="-122"/>
                  <a:cs typeface="+mn-cs"/>
                </a:rPr>
                <a:t>   </a:t>
              </a:r>
              <a:r>
                <a:rPr kumimoji="1" lang="zh-CN" altLang="en-US" sz="60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楷体_GB2312" pitchFamily="49" charset="-122"/>
                  <a:cs typeface="+mn-cs"/>
                </a:rPr>
                <a:t>你</a:t>
              </a:r>
              <a:endParaRPr kumimoji="1" lang="zh-CN" altLang="en-US" sz="6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60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楷体_GB2312" pitchFamily="49" charset="-122"/>
                  <a:cs typeface="+mn-cs"/>
                </a:rPr>
                <a:t>会  读  吗 ？</a:t>
              </a:r>
              <a:endParaRPr kumimoji="1" lang="zh-CN" altLang="en-US" sz="6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440180" y="4776470"/>
            <a:ext cx="5293995" cy="13106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8000" b="1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游  池  入</a:t>
            </a:r>
            <a:endParaRPr lang="zh-CN" altLang="en-US" sz="8000" b="1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17625" y="4255135"/>
            <a:ext cx="583057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</a:t>
            </a:r>
            <a:r>
              <a:rPr lang="en-US" altLang="zh-CN" sz="3600" b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όu           ch</a:t>
            </a:r>
            <a:r>
              <a:rPr lang="en-US" altLang="zh-CN" sz="3600" b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宋体" panose="02010600030101010101" pitchFamily="2" charset="-122"/>
              </a:rPr>
              <a:t>í             rù</a:t>
            </a:r>
            <a:endParaRPr lang="en-US" altLang="zh-CN" sz="3600" b="1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5020" y="718185"/>
            <a:ext cx="7987665" cy="420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33CC"/>
                </a:solidFill>
              </a:rPr>
              <a:t>游泳  游戏    游玩</a:t>
            </a:r>
            <a:endParaRPr lang="zh-CN" altLang="en-US" sz="5400" b="1">
              <a:solidFill>
                <a:srgbClr val="FF33CC"/>
              </a:solidFill>
            </a:endParaRPr>
          </a:p>
          <a:p>
            <a:endParaRPr lang="zh-CN" altLang="en-US" sz="5400" b="1">
              <a:solidFill>
                <a:srgbClr val="FF33CC"/>
              </a:solidFill>
            </a:endParaRPr>
          </a:p>
          <a:p>
            <a:r>
              <a:rPr lang="zh-CN" altLang="en-US" sz="5400" b="1">
                <a:solidFill>
                  <a:srgbClr val="FF33CC"/>
                </a:solidFill>
              </a:rPr>
              <a:t>水池  池子   泳池</a:t>
            </a:r>
            <a:endParaRPr lang="zh-CN" altLang="en-US" sz="5400" b="1">
              <a:solidFill>
                <a:srgbClr val="FF33CC"/>
              </a:solidFill>
            </a:endParaRPr>
          </a:p>
          <a:p>
            <a:endParaRPr lang="zh-CN" altLang="en-US" sz="5400" b="1">
              <a:solidFill>
                <a:srgbClr val="FF33CC"/>
              </a:solidFill>
            </a:endParaRPr>
          </a:p>
          <a:p>
            <a:r>
              <a:rPr lang="zh-CN" altLang="en-US" sz="5400" b="1">
                <a:solidFill>
                  <a:srgbClr val="FF33CC"/>
                </a:solidFill>
              </a:rPr>
              <a:t>出入  进入    入口</a:t>
            </a:r>
            <a:endParaRPr lang="zh-CN" altLang="en-US" sz="5400" b="1">
              <a:solidFill>
                <a:srgbClr val="FF33CC"/>
              </a:solidFill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p>
            <a:pPr defTabSz="914400"/>
            <a:endParaRPr sz="44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75" name="图片 3074" descr="苹果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0812" y="-27940"/>
            <a:ext cx="9140825" cy="7010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6" name="组合 3075"/>
          <p:cNvGrpSpPr/>
          <p:nvPr/>
        </p:nvGrpSpPr>
        <p:grpSpPr>
          <a:xfrm>
            <a:off x="1449388" y="609600"/>
            <a:ext cx="379412" cy="228600"/>
            <a:chOff x="0" y="0"/>
            <a:chExt cx="768" cy="584"/>
          </a:xfrm>
        </p:grpSpPr>
        <p:pic>
          <p:nvPicPr>
            <p:cNvPr id="3077" name="图片 3076" descr="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5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8" name="文本框 3077"/>
            <p:cNvSpPr txBox="1"/>
            <p:nvPr/>
          </p:nvSpPr>
          <p:spPr>
            <a:xfrm>
              <a:off x="0" y="144"/>
              <a:ext cx="76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endParaRPr sz="28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079" name="组合 3078"/>
          <p:cNvGrpSpPr/>
          <p:nvPr/>
        </p:nvGrpSpPr>
        <p:grpSpPr>
          <a:xfrm>
            <a:off x="2820988" y="381000"/>
            <a:ext cx="304800" cy="304800"/>
            <a:chOff x="0" y="0"/>
            <a:chExt cx="768" cy="584"/>
          </a:xfrm>
        </p:grpSpPr>
        <p:pic>
          <p:nvPicPr>
            <p:cNvPr id="3080" name="图片 3079" descr="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5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81" name="文本框 3080"/>
            <p:cNvSpPr txBox="1"/>
            <p:nvPr/>
          </p:nvSpPr>
          <p:spPr>
            <a:xfrm>
              <a:off x="0" y="144"/>
              <a:ext cx="76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endParaRPr sz="28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082" name="组合 3081"/>
          <p:cNvGrpSpPr/>
          <p:nvPr/>
        </p:nvGrpSpPr>
        <p:grpSpPr>
          <a:xfrm>
            <a:off x="381000" y="1600200"/>
            <a:ext cx="382588" cy="304800"/>
            <a:chOff x="0" y="0"/>
            <a:chExt cx="768" cy="584"/>
          </a:xfrm>
        </p:grpSpPr>
        <p:pic>
          <p:nvPicPr>
            <p:cNvPr id="3083" name="图片 3082" descr="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5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84" name="文本框 3083"/>
            <p:cNvSpPr txBox="1"/>
            <p:nvPr/>
          </p:nvSpPr>
          <p:spPr>
            <a:xfrm>
              <a:off x="0" y="144"/>
              <a:ext cx="76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endParaRPr sz="28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085" name="组合 3084"/>
          <p:cNvGrpSpPr/>
          <p:nvPr/>
        </p:nvGrpSpPr>
        <p:grpSpPr>
          <a:xfrm>
            <a:off x="1754188" y="2819400"/>
            <a:ext cx="455612" cy="381000"/>
            <a:chOff x="0" y="0"/>
            <a:chExt cx="768" cy="584"/>
          </a:xfrm>
        </p:grpSpPr>
        <p:pic>
          <p:nvPicPr>
            <p:cNvPr id="3086" name="图片 3085" descr="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5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87" name="文本框 3086"/>
            <p:cNvSpPr txBox="1"/>
            <p:nvPr/>
          </p:nvSpPr>
          <p:spPr>
            <a:xfrm>
              <a:off x="0" y="144"/>
              <a:ext cx="768" cy="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endParaRPr sz="28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088" name="组合 3087"/>
          <p:cNvGrpSpPr/>
          <p:nvPr/>
        </p:nvGrpSpPr>
        <p:grpSpPr>
          <a:xfrm>
            <a:off x="3657600" y="2590800"/>
            <a:ext cx="381000" cy="381000"/>
            <a:chOff x="0" y="0"/>
            <a:chExt cx="768" cy="584"/>
          </a:xfrm>
        </p:grpSpPr>
        <p:pic>
          <p:nvPicPr>
            <p:cNvPr id="3089" name="图片 3088" descr="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5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90" name="文本框 3089"/>
            <p:cNvSpPr txBox="1"/>
            <p:nvPr/>
          </p:nvSpPr>
          <p:spPr>
            <a:xfrm>
              <a:off x="0" y="144"/>
              <a:ext cx="76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091" name="组合 3090"/>
          <p:cNvGrpSpPr/>
          <p:nvPr/>
        </p:nvGrpSpPr>
        <p:grpSpPr>
          <a:xfrm>
            <a:off x="4800600" y="228600"/>
            <a:ext cx="533400" cy="304800"/>
            <a:chOff x="0" y="0"/>
            <a:chExt cx="768" cy="584"/>
          </a:xfrm>
        </p:grpSpPr>
        <p:pic>
          <p:nvPicPr>
            <p:cNvPr id="3092" name="图片 3091" descr="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5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93" name="文本框 3092"/>
            <p:cNvSpPr txBox="1"/>
            <p:nvPr/>
          </p:nvSpPr>
          <p:spPr>
            <a:xfrm>
              <a:off x="0" y="144"/>
              <a:ext cx="76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endParaRPr sz="28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094" name="组合 3093"/>
          <p:cNvGrpSpPr/>
          <p:nvPr/>
        </p:nvGrpSpPr>
        <p:grpSpPr>
          <a:xfrm>
            <a:off x="7620000" y="3276600"/>
            <a:ext cx="304800" cy="381000"/>
            <a:chOff x="0" y="0"/>
            <a:chExt cx="768" cy="584"/>
          </a:xfrm>
        </p:grpSpPr>
        <p:pic>
          <p:nvPicPr>
            <p:cNvPr id="3095" name="图片 3094" descr="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5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96" name="文本框 3095"/>
            <p:cNvSpPr txBox="1"/>
            <p:nvPr/>
          </p:nvSpPr>
          <p:spPr>
            <a:xfrm>
              <a:off x="0" y="144"/>
              <a:ext cx="76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endParaRPr sz="28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097" name="组合 3096"/>
          <p:cNvGrpSpPr/>
          <p:nvPr/>
        </p:nvGrpSpPr>
        <p:grpSpPr>
          <a:xfrm>
            <a:off x="6629400" y="838200"/>
            <a:ext cx="306388" cy="381000"/>
            <a:chOff x="0" y="0"/>
            <a:chExt cx="768" cy="584"/>
          </a:xfrm>
        </p:grpSpPr>
        <p:pic>
          <p:nvPicPr>
            <p:cNvPr id="3098" name="图片 3097" descr="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5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99" name="文本框 3098"/>
            <p:cNvSpPr txBox="1"/>
            <p:nvPr/>
          </p:nvSpPr>
          <p:spPr>
            <a:xfrm>
              <a:off x="0" y="144"/>
              <a:ext cx="76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endParaRPr sz="28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100" name="组合 3099"/>
          <p:cNvGrpSpPr/>
          <p:nvPr/>
        </p:nvGrpSpPr>
        <p:grpSpPr>
          <a:xfrm>
            <a:off x="6324600" y="2209800"/>
            <a:ext cx="457200" cy="304800"/>
            <a:chOff x="0" y="0"/>
            <a:chExt cx="768" cy="584"/>
          </a:xfrm>
        </p:grpSpPr>
        <p:pic>
          <p:nvPicPr>
            <p:cNvPr id="3101" name="图片 3100" descr="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5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02" name="文本框 3101"/>
            <p:cNvSpPr txBox="1"/>
            <p:nvPr/>
          </p:nvSpPr>
          <p:spPr>
            <a:xfrm>
              <a:off x="0" y="144"/>
              <a:ext cx="76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endParaRPr sz="28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103" name="文本框 3102"/>
          <p:cNvSpPr txBox="1"/>
          <p:nvPr/>
        </p:nvSpPr>
        <p:spPr>
          <a:xfrm>
            <a:off x="4953000" y="4343400"/>
            <a:ext cx="13716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104" name="组合 3103"/>
          <p:cNvGrpSpPr/>
          <p:nvPr/>
        </p:nvGrpSpPr>
        <p:grpSpPr>
          <a:xfrm>
            <a:off x="2362200" y="1600200"/>
            <a:ext cx="381000" cy="304800"/>
            <a:chOff x="0" y="0"/>
            <a:chExt cx="768" cy="584"/>
          </a:xfrm>
        </p:grpSpPr>
        <p:pic>
          <p:nvPicPr>
            <p:cNvPr id="3105" name="图片 3104" descr="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5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06" name="文本框 3105"/>
            <p:cNvSpPr txBox="1"/>
            <p:nvPr/>
          </p:nvSpPr>
          <p:spPr>
            <a:xfrm>
              <a:off x="0" y="144"/>
              <a:ext cx="76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>
              <a:spAutoFit/>
            </a:bodyPr>
            <a:p>
              <a:pPr lvl="0" algn="ctr"/>
              <a:endParaRPr sz="28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107" name="组合 3106"/>
          <p:cNvGrpSpPr/>
          <p:nvPr/>
        </p:nvGrpSpPr>
        <p:grpSpPr>
          <a:xfrm>
            <a:off x="4419600" y="1371600"/>
            <a:ext cx="306388" cy="381000"/>
            <a:chOff x="0" y="0"/>
            <a:chExt cx="768" cy="584"/>
          </a:xfrm>
        </p:grpSpPr>
        <p:pic>
          <p:nvPicPr>
            <p:cNvPr id="3108" name="图片 3107" descr="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5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09" name="文本框 3108"/>
            <p:cNvSpPr txBox="1"/>
            <p:nvPr/>
          </p:nvSpPr>
          <p:spPr>
            <a:xfrm>
              <a:off x="0" y="144"/>
              <a:ext cx="76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>
              <a:spAutoFit/>
            </a:bodyPr>
            <a:p>
              <a:pPr lvl="0" algn="ctr"/>
              <a:endParaRPr sz="28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110" name="组合 3109"/>
          <p:cNvGrpSpPr/>
          <p:nvPr/>
        </p:nvGrpSpPr>
        <p:grpSpPr>
          <a:xfrm>
            <a:off x="228600" y="2743200"/>
            <a:ext cx="381000" cy="381000"/>
            <a:chOff x="0" y="0"/>
            <a:chExt cx="768" cy="584"/>
          </a:xfrm>
        </p:grpSpPr>
        <p:pic>
          <p:nvPicPr>
            <p:cNvPr id="3111" name="图片 3110" descr="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5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2" name="文本框 3111"/>
            <p:cNvSpPr txBox="1"/>
            <p:nvPr/>
          </p:nvSpPr>
          <p:spPr>
            <a:xfrm>
              <a:off x="0" y="144"/>
              <a:ext cx="76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>
              <a:spAutoFit/>
            </a:bodyPr>
            <a:p>
              <a:pPr lvl="0" algn="ctr"/>
              <a:endParaRPr sz="28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113" name="组合 3112"/>
          <p:cNvGrpSpPr/>
          <p:nvPr/>
        </p:nvGrpSpPr>
        <p:grpSpPr>
          <a:xfrm>
            <a:off x="5715000" y="3048000"/>
            <a:ext cx="457200" cy="304800"/>
            <a:chOff x="0" y="0"/>
            <a:chExt cx="768" cy="584"/>
          </a:xfrm>
        </p:grpSpPr>
        <p:pic>
          <p:nvPicPr>
            <p:cNvPr id="3114" name="图片 3113" descr="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5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5" name="文本框 3114"/>
            <p:cNvSpPr txBox="1"/>
            <p:nvPr/>
          </p:nvSpPr>
          <p:spPr>
            <a:xfrm>
              <a:off x="0" y="144"/>
              <a:ext cx="76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>
              <a:spAutoFit/>
            </a:bodyPr>
            <a:p>
              <a:pPr lvl="0" algn="ctr"/>
              <a:endParaRPr sz="28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119" name="组合 3118"/>
          <p:cNvGrpSpPr/>
          <p:nvPr/>
        </p:nvGrpSpPr>
        <p:grpSpPr>
          <a:xfrm>
            <a:off x="76200" y="1219200"/>
            <a:ext cx="1168400" cy="1092200"/>
            <a:chOff x="0" y="0"/>
            <a:chExt cx="768" cy="584"/>
          </a:xfrm>
        </p:grpSpPr>
        <p:pic>
          <p:nvPicPr>
            <p:cNvPr id="3120" name="图片 3119" descr="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5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21" name="文本框 3120"/>
            <p:cNvSpPr txBox="1"/>
            <p:nvPr/>
          </p:nvSpPr>
          <p:spPr>
            <a:xfrm>
              <a:off x="0" y="144"/>
              <a:ext cx="768" cy="44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>
              <a:spAutoFit/>
            </a:bodyPr>
            <a:p>
              <a:pPr lvl="0" algn="ctr"/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游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122" name="组合 3121"/>
          <p:cNvGrpSpPr/>
          <p:nvPr/>
        </p:nvGrpSpPr>
        <p:grpSpPr>
          <a:xfrm>
            <a:off x="2514600" y="76200"/>
            <a:ext cx="1168400" cy="1092200"/>
            <a:chOff x="0" y="0"/>
            <a:chExt cx="768" cy="584"/>
          </a:xfrm>
        </p:grpSpPr>
        <p:pic>
          <p:nvPicPr>
            <p:cNvPr id="3123" name="图片 3122" descr="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5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24" name="文本框 3123"/>
            <p:cNvSpPr txBox="1"/>
            <p:nvPr/>
          </p:nvSpPr>
          <p:spPr>
            <a:xfrm>
              <a:off x="0" y="144"/>
              <a:ext cx="768" cy="44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>
              <a:spAutoFit/>
            </a:bodyPr>
            <a:p>
              <a:pPr lvl="0" algn="ctr"/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降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125" name="组合 3124"/>
          <p:cNvGrpSpPr/>
          <p:nvPr/>
        </p:nvGrpSpPr>
        <p:grpSpPr>
          <a:xfrm>
            <a:off x="4572000" y="76200"/>
            <a:ext cx="1168400" cy="1092200"/>
            <a:chOff x="0" y="0"/>
            <a:chExt cx="768" cy="584"/>
          </a:xfrm>
        </p:grpSpPr>
        <p:pic>
          <p:nvPicPr>
            <p:cNvPr id="3126" name="图片 3125" descr="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5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27" name="文本框 3126"/>
            <p:cNvSpPr txBox="1"/>
            <p:nvPr/>
          </p:nvSpPr>
          <p:spPr>
            <a:xfrm>
              <a:off x="0" y="144"/>
              <a:ext cx="768" cy="44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>
              <a:spAutoFit/>
            </a:bodyPr>
            <a:p>
              <a:pPr lvl="0" algn="ctr"/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霜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128" name="组合 3127"/>
          <p:cNvGrpSpPr/>
          <p:nvPr/>
        </p:nvGrpSpPr>
        <p:grpSpPr>
          <a:xfrm>
            <a:off x="6248400" y="373380"/>
            <a:ext cx="1168400" cy="1092200"/>
            <a:chOff x="0" y="0"/>
            <a:chExt cx="768" cy="584"/>
          </a:xfrm>
        </p:grpSpPr>
        <p:pic>
          <p:nvPicPr>
            <p:cNvPr id="3129" name="图片 3128" descr="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5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30" name="文本框 3129"/>
            <p:cNvSpPr txBox="1"/>
            <p:nvPr/>
          </p:nvSpPr>
          <p:spPr>
            <a:xfrm>
              <a:off x="0" y="144"/>
              <a:ext cx="768" cy="44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>
              <a:spAutoFit/>
            </a:bodyPr>
            <a:p>
              <a:pPr lvl="0" algn="ctr"/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吹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131" name="组合 3130"/>
          <p:cNvGrpSpPr/>
          <p:nvPr/>
        </p:nvGrpSpPr>
        <p:grpSpPr>
          <a:xfrm>
            <a:off x="1905000" y="1371600"/>
            <a:ext cx="1168400" cy="1092200"/>
            <a:chOff x="0" y="0"/>
            <a:chExt cx="768" cy="584"/>
          </a:xfrm>
        </p:grpSpPr>
        <p:pic>
          <p:nvPicPr>
            <p:cNvPr id="3132" name="图片 3131" descr="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5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33" name="文本框 3132"/>
            <p:cNvSpPr txBox="1"/>
            <p:nvPr/>
          </p:nvSpPr>
          <p:spPr>
            <a:xfrm>
              <a:off x="0" y="144"/>
              <a:ext cx="768" cy="44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>
              <a:spAutoFit/>
            </a:bodyPr>
            <a:p>
              <a:pPr lvl="0" algn="ctr"/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入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137" name="组合 3136"/>
          <p:cNvGrpSpPr/>
          <p:nvPr/>
        </p:nvGrpSpPr>
        <p:grpSpPr>
          <a:xfrm>
            <a:off x="4343400" y="1295400"/>
            <a:ext cx="1168400" cy="1092200"/>
            <a:chOff x="0" y="0"/>
            <a:chExt cx="768" cy="584"/>
          </a:xfrm>
        </p:grpSpPr>
        <p:pic>
          <p:nvPicPr>
            <p:cNvPr id="3138" name="图片 3137" descr="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5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39" name="文本框 3138"/>
            <p:cNvSpPr txBox="1"/>
            <p:nvPr/>
          </p:nvSpPr>
          <p:spPr>
            <a:xfrm>
              <a:off x="0" y="144"/>
              <a:ext cx="768" cy="44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>
              <a:spAutoFit/>
            </a:bodyPr>
            <a:p>
              <a:pPr lvl="0" algn="ctr"/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落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140" name="组合 3139"/>
          <p:cNvGrpSpPr/>
          <p:nvPr/>
        </p:nvGrpSpPr>
        <p:grpSpPr>
          <a:xfrm>
            <a:off x="0" y="2667000"/>
            <a:ext cx="1168400" cy="1092200"/>
            <a:chOff x="0" y="0"/>
            <a:chExt cx="768" cy="584"/>
          </a:xfrm>
        </p:grpSpPr>
        <p:pic>
          <p:nvPicPr>
            <p:cNvPr id="3141" name="图片 3140" descr="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5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42" name="文本框 3141"/>
            <p:cNvSpPr txBox="1"/>
            <p:nvPr/>
          </p:nvSpPr>
          <p:spPr>
            <a:xfrm>
              <a:off x="0" y="144"/>
              <a:ext cx="768" cy="44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>
              <a:spAutoFit/>
            </a:bodyPr>
            <a:p>
              <a:pPr lvl="0" algn="ctr"/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池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149" name="组合 3148"/>
          <p:cNvGrpSpPr/>
          <p:nvPr/>
        </p:nvGrpSpPr>
        <p:grpSpPr>
          <a:xfrm>
            <a:off x="6248400" y="1828800"/>
            <a:ext cx="1168400" cy="1092200"/>
            <a:chOff x="0" y="0"/>
            <a:chExt cx="768" cy="584"/>
          </a:xfrm>
        </p:grpSpPr>
        <p:pic>
          <p:nvPicPr>
            <p:cNvPr id="3150" name="图片 3149" descr="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5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51" name="文本框 3150"/>
            <p:cNvSpPr txBox="1"/>
            <p:nvPr/>
          </p:nvSpPr>
          <p:spPr>
            <a:xfrm>
              <a:off x="0" y="144"/>
              <a:ext cx="768" cy="44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>
              <a:spAutoFit/>
            </a:bodyPr>
            <a:p>
              <a:pPr lvl="0" algn="ctr"/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飘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2"/>
          <p:cNvSpPr/>
          <p:nvPr/>
        </p:nvSpPr>
        <p:spPr>
          <a:xfrm>
            <a:off x="4479925" y="3048000"/>
            <a:ext cx="184150" cy="1431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en-US" altLang="zh-CN" sz="44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sz="44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6" name="Group 27"/>
          <p:cNvGrpSpPr/>
          <p:nvPr/>
        </p:nvGrpSpPr>
        <p:grpSpPr>
          <a:xfrm>
            <a:off x="-304800" y="0"/>
            <a:ext cx="6400800" cy="2179638"/>
            <a:chOff x="-192" y="0"/>
            <a:chExt cx="4032" cy="1373"/>
          </a:xfrm>
        </p:grpSpPr>
        <p:sp>
          <p:nvSpPr>
            <p:cNvPr id="26639" name="WordArt 28"/>
            <p:cNvSpPr>
              <a:spLocks noTextEdit="1"/>
            </p:cNvSpPr>
            <p:nvPr/>
          </p:nvSpPr>
          <p:spPr>
            <a:xfrm>
              <a:off x="1440" y="0"/>
              <a:ext cx="2400" cy="1248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44806"/>
                </a:avLst>
              </a:prstTxWarp>
              <a:normAutofit/>
            </a:bodyPr>
            <a:p>
              <a:pPr algn="ctr"/>
              <a:r>
                <a:rPr lang="zh-CN" altLang="en-US" sz="5400" b="1"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gradFill rotWithShape="1">
                    <a:gsLst>
                      <a:gs pos="0">
                        <a:srgbClr val="760000"/>
                      </a:gs>
                      <a:gs pos="100000">
                        <a:srgbClr val="FF0000"/>
                      </a:gs>
                    </a:gsLst>
                    <a:lin ang="0" scaled="1"/>
                    <a:tileRect/>
                  </a:gradFill>
                  <a:latin typeface="楷体_GB2312" charset="0"/>
                  <a:ea typeface="楷体_GB2312" charset="0"/>
                </a:rPr>
                <a:t>你会了吗？</a:t>
              </a:r>
              <a:endParaRPr lang="zh-CN" altLang="en-US" sz="54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760000"/>
                    </a:gs>
                    <a:gs pos="100000">
                      <a:srgbClr val="FF0000"/>
                    </a:gs>
                  </a:gsLst>
                  <a:lin ang="0" scaled="1"/>
                  <a:tileRect/>
                </a:gradFill>
                <a:latin typeface="楷体_GB2312" charset="0"/>
                <a:ea typeface="楷体_GB2312" charset="0"/>
              </a:endParaRPr>
            </a:p>
          </p:txBody>
        </p:sp>
        <p:pic>
          <p:nvPicPr>
            <p:cNvPr id="26640" name="Picture 29" descr="11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192" y="68"/>
              <a:ext cx="1584" cy="13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632" name="Rectangle 30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lvl="0" eaLnBrk="1" hangingPunct="1"/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45" y="2289810"/>
            <a:ext cx="7689215" cy="17907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51460" y="2556510"/>
            <a:ext cx="9072245" cy="2240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700" b="1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700" b="1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青草  红花  游鱼  飞鸟</a:t>
            </a:r>
            <a:endParaRPr lang="zh-CN" altLang="en-US" sz="4700" b="1">
              <a:solidFill>
                <a:srgbClr val="FF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700" b="1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池草青      山花红  </a:t>
            </a:r>
            <a:endParaRPr lang="zh-CN" altLang="en-US" sz="4700" b="1">
              <a:solidFill>
                <a:srgbClr val="FF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700" b="1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鱼出水      鸟入林</a:t>
            </a:r>
            <a:endParaRPr lang="zh-CN" altLang="en-US" sz="4700" b="1">
              <a:solidFill>
                <a:srgbClr val="FF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6626" name="Rectangle 2"/>
          <p:cNvSpPr/>
          <p:nvPr/>
        </p:nvSpPr>
        <p:spPr>
          <a:xfrm>
            <a:off x="4479925" y="3048000"/>
            <a:ext cx="184150" cy="1431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en-US" altLang="zh-CN" sz="44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sz="44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6" name="Group 27"/>
          <p:cNvGrpSpPr/>
          <p:nvPr/>
        </p:nvGrpSpPr>
        <p:grpSpPr>
          <a:xfrm>
            <a:off x="-304800" y="0"/>
            <a:ext cx="6400800" cy="2179638"/>
            <a:chOff x="-192" y="0"/>
            <a:chExt cx="4032" cy="1373"/>
          </a:xfrm>
        </p:grpSpPr>
        <p:sp>
          <p:nvSpPr>
            <p:cNvPr id="26639" name="WordArt 28"/>
            <p:cNvSpPr>
              <a:spLocks noTextEdit="1"/>
            </p:cNvSpPr>
            <p:nvPr/>
          </p:nvSpPr>
          <p:spPr>
            <a:xfrm>
              <a:off x="1440" y="0"/>
              <a:ext cx="2400" cy="1248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44806"/>
                </a:avLst>
              </a:prstTxWarp>
              <a:normAutofit/>
            </a:bodyPr>
            <a:p>
              <a:pPr algn="ctr"/>
              <a:r>
                <a:rPr lang="zh-CN" altLang="en-US" sz="5400" b="1"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gradFill rotWithShape="1">
                    <a:gsLst>
                      <a:gs pos="0">
                        <a:srgbClr val="760000"/>
                      </a:gs>
                      <a:gs pos="100000">
                        <a:srgbClr val="FF0000"/>
                      </a:gs>
                    </a:gsLst>
                    <a:lin ang="0" scaled="1"/>
                    <a:tileRect/>
                  </a:gradFill>
                  <a:latin typeface="楷体_GB2312" charset="0"/>
                  <a:ea typeface="楷体_GB2312" charset="0"/>
                </a:rPr>
                <a:t>你会了吗？</a:t>
              </a:r>
              <a:endParaRPr lang="zh-CN" altLang="en-US" sz="54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760000"/>
                    </a:gs>
                    <a:gs pos="100000">
                      <a:srgbClr val="FF0000"/>
                    </a:gs>
                  </a:gsLst>
                  <a:lin ang="0" scaled="1"/>
                  <a:tileRect/>
                </a:gradFill>
                <a:latin typeface="楷体_GB2312" charset="0"/>
                <a:ea typeface="楷体_GB2312" charset="0"/>
              </a:endParaRPr>
            </a:p>
          </p:txBody>
        </p:sp>
        <p:pic>
          <p:nvPicPr>
            <p:cNvPr id="26640" name="Picture 29" descr="11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192" y="68"/>
              <a:ext cx="1584" cy="13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632" name="Rectangle 30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lvl="0" eaLnBrk="1" hangingPunct="1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10" name="文本框 9"/>
          <p:cNvSpPr txBox="1"/>
          <p:nvPr/>
        </p:nvSpPr>
        <p:spPr>
          <a:xfrm>
            <a:off x="1144270" y="2812415"/>
            <a:ext cx="9072245" cy="3672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700" b="1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春风吹    夏雨落</a:t>
            </a:r>
            <a:endParaRPr lang="zh-CN" altLang="en-US" sz="4700" b="1">
              <a:solidFill>
                <a:srgbClr val="FF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700" b="1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秋霜降    冬雪飘</a:t>
            </a:r>
            <a:r>
              <a:rPr lang="en-US" altLang="zh-CN" sz="4700" b="1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4700" b="1">
              <a:solidFill>
                <a:srgbClr val="FF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700" b="1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青草  红花  游鱼 飞鸟</a:t>
            </a:r>
            <a:endParaRPr lang="zh-CN" altLang="en-US" sz="4700" b="1">
              <a:solidFill>
                <a:srgbClr val="FF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700" b="1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池草青    山花红  </a:t>
            </a:r>
            <a:endParaRPr lang="zh-CN" altLang="en-US" sz="4700" b="1">
              <a:solidFill>
                <a:srgbClr val="FF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700" b="1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鱼出水    鸟入林</a:t>
            </a:r>
            <a:endParaRPr lang="zh-CN" altLang="en-US" sz="4700" b="1">
              <a:solidFill>
                <a:srgbClr val="FF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0735" y="1752600"/>
            <a:ext cx="2990215" cy="952500"/>
          </a:xfrm>
          <a:prstGeom prst="rect">
            <a:avLst/>
          </a:prstGeom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78180" y="378460"/>
            <a:ext cx="391096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我会连</a:t>
            </a:r>
            <a:endParaRPr lang="zh-CN" altLang="en-US" sz="4000" b="1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5895" y="1417320"/>
            <a:ext cx="1365885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春风</a:t>
            </a:r>
            <a:endParaRPr lang="zh-CN" altLang="en-US" sz="4000" b="1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4000" b="1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夏雨</a:t>
            </a:r>
            <a:endParaRPr lang="zh-CN" altLang="en-US" sz="4000" b="1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4000" b="1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秋霜</a:t>
            </a:r>
            <a:endParaRPr lang="zh-CN" altLang="en-US" sz="4000" b="1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4000" b="1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冬雪</a:t>
            </a:r>
            <a:endParaRPr lang="zh-CN" altLang="en-US" sz="4000" b="1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12340" y="1417320"/>
            <a:ext cx="1365885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下</a:t>
            </a:r>
            <a:endParaRPr lang="zh-CN" altLang="en-US" sz="4000" b="1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4000" b="1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降</a:t>
            </a:r>
            <a:endParaRPr lang="zh-CN" altLang="en-US" sz="4000" b="1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4000" b="1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飘</a:t>
            </a:r>
            <a:endParaRPr lang="zh-CN" altLang="en-US" sz="4000" b="1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4000" b="1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吹</a:t>
            </a:r>
            <a:endParaRPr lang="zh-CN" altLang="en-US" sz="4000" b="1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282700" y="1725930"/>
            <a:ext cx="985520" cy="177482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1">
                <a:shade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" name="直接连接符 6"/>
          <p:cNvCxnSpPr/>
          <p:nvPr/>
        </p:nvCxnSpPr>
        <p:spPr>
          <a:xfrm flipV="1">
            <a:off x="1356360" y="1852930"/>
            <a:ext cx="911860" cy="60452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1">
                <a:shade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" name="直接连接符 7"/>
          <p:cNvCxnSpPr/>
          <p:nvPr/>
        </p:nvCxnSpPr>
        <p:spPr>
          <a:xfrm flipV="1">
            <a:off x="1310640" y="3123565"/>
            <a:ext cx="930275" cy="50419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1">
                <a:shade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" name="直接连接符 8"/>
          <p:cNvCxnSpPr/>
          <p:nvPr/>
        </p:nvCxnSpPr>
        <p:spPr>
          <a:xfrm flipV="1">
            <a:off x="1356360" y="2457450"/>
            <a:ext cx="911860" cy="60452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1">
                <a:shade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文本框 9"/>
          <p:cNvSpPr txBox="1"/>
          <p:nvPr/>
        </p:nvSpPr>
        <p:spPr>
          <a:xfrm>
            <a:off x="4589145" y="1494790"/>
            <a:ext cx="1365885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池草</a:t>
            </a:r>
            <a:endParaRPr lang="zh-CN" altLang="en-US" sz="4000" b="1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4000" b="1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山花</a:t>
            </a:r>
            <a:endParaRPr lang="zh-CN" altLang="en-US" sz="4000" b="1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4000" b="1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鱼出</a:t>
            </a:r>
            <a:endParaRPr lang="zh-CN" altLang="en-US" sz="4000" b="1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4000" b="1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鸟入</a:t>
            </a:r>
            <a:endParaRPr lang="zh-CN" altLang="en-US" sz="4000" b="1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14795" y="1565910"/>
            <a:ext cx="1365885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红</a:t>
            </a:r>
            <a:endParaRPr lang="zh-CN" altLang="en-US" sz="4000" b="1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4000" b="1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青</a:t>
            </a:r>
            <a:endParaRPr lang="zh-CN" altLang="en-US" sz="4000" b="1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4000" b="1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林</a:t>
            </a:r>
            <a:endParaRPr lang="zh-CN" altLang="en-US" sz="4000" b="1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4000" b="1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水</a:t>
            </a:r>
            <a:endParaRPr lang="zh-CN" altLang="en-US" sz="4000" b="1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714365" y="1852930"/>
            <a:ext cx="1017905" cy="71183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1">
                <a:shade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" name="直接连接符 12"/>
          <p:cNvCxnSpPr/>
          <p:nvPr/>
        </p:nvCxnSpPr>
        <p:spPr>
          <a:xfrm>
            <a:off x="5714365" y="3073400"/>
            <a:ext cx="1017905" cy="71183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1">
                <a:shade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" name="直接连接符 13"/>
          <p:cNvCxnSpPr/>
          <p:nvPr/>
        </p:nvCxnSpPr>
        <p:spPr>
          <a:xfrm flipV="1">
            <a:off x="5767705" y="1960245"/>
            <a:ext cx="911860" cy="60452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1">
                <a:shade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" name="直接连接符 14"/>
          <p:cNvCxnSpPr/>
          <p:nvPr/>
        </p:nvCxnSpPr>
        <p:spPr>
          <a:xfrm flipV="1">
            <a:off x="5767070" y="3127375"/>
            <a:ext cx="911860" cy="60452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1">
                <a:shade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内容占位符 3" descr="u=1686346726,196753251&amp;fm=23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2065"/>
            <a:ext cx="9144000" cy="548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1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0" y="2438400"/>
            <a:ext cx="1150938" cy="1343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Picture 22" descr="butterfly-animat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381000"/>
            <a:ext cx="1857375" cy="1485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27"/>
          <p:cNvGrpSpPr/>
          <p:nvPr/>
        </p:nvGrpSpPr>
        <p:grpSpPr>
          <a:xfrm>
            <a:off x="0" y="4954270"/>
            <a:ext cx="9144000" cy="1956435"/>
            <a:chOff x="0" y="0"/>
            <a:chExt cx="6005" cy="1181"/>
          </a:xfrm>
        </p:grpSpPr>
        <p:sp>
          <p:nvSpPr>
            <p:cNvPr id="19462" name="Text Box 28"/>
            <p:cNvSpPr txBox="1"/>
            <p:nvPr/>
          </p:nvSpPr>
          <p:spPr>
            <a:xfrm>
              <a:off x="0" y="0"/>
              <a:ext cx="6005" cy="699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8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我会照样子说一说：</a:t>
              </a:r>
              <a:endParaRPr lang="en-US" altLang="zh-CN" sz="28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 eaLnBrk="1" hangingPunct="1">
                <a:spcBef>
                  <a:spcPct val="50000"/>
                </a:spcBef>
              </a:pPr>
              <a:endParaRPr lang="en-US" altLang="zh-CN" sz="28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463" name="Text Box 29"/>
            <p:cNvSpPr txBox="1"/>
            <p:nvPr/>
          </p:nvSpPr>
          <p:spPr>
            <a:xfrm>
              <a:off x="53" y="528"/>
              <a:ext cx="5952" cy="653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lnSpc>
                  <a:spcPts val="2000"/>
                </a:lnSpc>
                <a:spcBef>
                  <a:spcPct val="50000"/>
                </a:spcBef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春天池草青。     春天蜜蜂忙。</a:t>
              </a:r>
              <a:endPara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eaLnBrk="1" hangingPunct="1">
                <a:lnSpc>
                  <a:spcPts val="2000"/>
                </a:lnSpc>
                <a:spcBef>
                  <a:spcPct val="50000"/>
                </a:spcBef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春天</a:t>
              </a:r>
              <a:r>
                <a:rPr lang="zh-CN" altLang="en-US" sz="3600" b="1" u="sng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。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 春天</a:t>
              </a:r>
              <a:r>
                <a:rPr lang="zh-CN" altLang="en-US" sz="3600" b="1" u="sng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。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1506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52400"/>
            <a:ext cx="8610600" cy="510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5" descr="timg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3800" y="1752600"/>
            <a:ext cx="723900" cy="723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27"/>
          <p:cNvGrpSpPr/>
          <p:nvPr/>
        </p:nvGrpSpPr>
        <p:grpSpPr>
          <a:xfrm>
            <a:off x="228600" y="5029200"/>
            <a:ext cx="8610600" cy="1720850"/>
            <a:chOff x="0" y="0"/>
            <a:chExt cx="6005" cy="1084"/>
          </a:xfrm>
        </p:grpSpPr>
        <p:sp>
          <p:nvSpPr>
            <p:cNvPr id="21510" name="Text Box 28"/>
            <p:cNvSpPr txBox="1"/>
            <p:nvPr/>
          </p:nvSpPr>
          <p:spPr>
            <a:xfrm>
              <a:off x="0" y="0"/>
              <a:ext cx="6005" cy="737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8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我会照样子说一说：</a:t>
              </a:r>
              <a:endParaRPr lang="en-US" altLang="zh-CN" sz="28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 eaLnBrk="1" hangingPunct="1">
                <a:spcBef>
                  <a:spcPct val="50000"/>
                </a:spcBef>
              </a:pPr>
              <a:endParaRPr lang="en-US" altLang="zh-CN" sz="28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1511" name="Text Box 29"/>
            <p:cNvSpPr txBox="1"/>
            <p:nvPr/>
          </p:nvSpPr>
          <p:spPr>
            <a:xfrm>
              <a:off x="53" y="528"/>
              <a:ext cx="5952" cy="556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lnSpc>
                  <a:spcPts val="2000"/>
                </a:lnSpc>
                <a:spcBef>
                  <a:spcPct val="50000"/>
                </a:spcBef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春天池草青。     春天蜜蜂忙。</a:t>
              </a:r>
              <a:endPara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eaLnBrk="1" hangingPunct="1">
                <a:lnSpc>
                  <a:spcPts val="2000"/>
                </a:lnSpc>
                <a:spcBef>
                  <a:spcPct val="50000"/>
                </a:spcBef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夏天</a:t>
              </a:r>
              <a:r>
                <a:rPr lang="zh-CN" altLang="en-US" sz="3600" b="1" u="sng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。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 夏天</a:t>
              </a:r>
              <a:r>
                <a:rPr lang="zh-CN" altLang="en-US" sz="3600" b="1" u="sng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。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1509" name="图片 11" descr="timg (1)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9800" y="3505200"/>
            <a:ext cx="2133600" cy="1547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228600"/>
            <a:ext cx="4419600" cy="2895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27"/>
          <p:cNvGrpSpPr/>
          <p:nvPr/>
        </p:nvGrpSpPr>
        <p:grpSpPr>
          <a:xfrm>
            <a:off x="28575" y="5029200"/>
            <a:ext cx="9086215" cy="1919605"/>
            <a:chOff x="0" y="0"/>
            <a:chExt cx="6005" cy="1209"/>
          </a:xfrm>
        </p:grpSpPr>
        <p:sp>
          <p:nvSpPr>
            <p:cNvPr id="23560" name="Text Box 28"/>
            <p:cNvSpPr txBox="1"/>
            <p:nvPr/>
          </p:nvSpPr>
          <p:spPr>
            <a:xfrm>
              <a:off x="0" y="0"/>
              <a:ext cx="6005" cy="729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8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我会照样子说一说：</a:t>
              </a:r>
              <a:endParaRPr lang="en-US" altLang="zh-CN" sz="28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 eaLnBrk="1" hangingPunct="1">
                <a:spcBef>
                  <a:spcPct val="50000"/>
                </a:spcBef>
              </a:pPr>
              <a:endParaRPr lang="en-US" altLang="zh-CN" sz="28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561" name="Text Box 29"/>
            <p:cNvSpPr txBox="1"/>
            <p:nvPr/>
          </p:nvSpPr>
          <p:spPr>
            <a:xfrm>
              <a:off x="53" y="528"/>
              <a:ext cx="5952" cy="681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lnSpc>
                  <a:spcPts val="2000"/>
                </a:lnSpc>
                <a:spcBef>
                  <a:spcPct val="50000"/>
                </a:spcBef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夏天荷花开。     夏天青蛙叫。</a:t>
              </a:r>
              <a:endPara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eaLnBrk="1" hangingPunct="1">
                <a:lnSpc>
                  <a:spcPts val="2000"/>
                </a:lnSpc>
                <a:spcBef>
                  <a:spcPct val="50000"/>
                </a:spcBef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秋天</a:t>
              </a:r>
              <a:r>
                <a:rPr lang="zh-CN" altLang="en-US" sz="3600" b="1" u="sng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。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 秋天</a:t>
              </a:r>
              <a:r>
                <a:rPr lang="zh-CN" altLang="en-US" sz="3600" b="1" u="sng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。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3276600"/>
            <a:ext cx="2209800" cy="1639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3276600"/>
            <a:ext cx="2609850" cy="167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8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800" y="3276600"/>
            <a:ext cx="2209800" cy="167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9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" y="228600"/>
            <a:ext cx="4281488" cy="2895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" name="Group 27"/>
          <p:cNvGrpSpPr/>
          <p:nvPr/>
        </p:nvGrpSpPr>
        <p:grpSpPr>
          <a:xfrm>
            <a:off x="22225" y="4634230"/>
            <a:ext cx="9098915" cy="1893202"/>
            <a:chOff x="0" y="0"/>
            <a:chExt cx="6005" cy="841"/>
          </a:xfrm>
        </p:grpSpPr>
        <p:sp>
          <p:nvSpPr>
            <p:cNvPr id="25605" name="Text Box 28"/>
            <p:cNvSpPr txBox="1"/>
            <p:nvPr/>
          </p:nvSpPr>
          <p:spPr>
            <a:xfrm>
              <a:off x="0" y="0"/>
              <a:ext cx="6005" cy="515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8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我会照样子说一说：</a:t>
              </a:r>
              <a:endParaRPr lang="en-US" altLang="zh-CN" sz="28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 eaLnBrk="1" hangingPunct="1">
                <a:spcBef>
                  <a:spcPct val="50000"/>
                </a:spcBef>
              </a:pPr>
              <a:endParaRPr lang="en-US" altLang="zh-CN" sz="28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5606" name="Text Box 29"/>
            <p:cNvSpPr txBox="1"/>
            <p:nvPr/>
          </p:nvSpPr>
          <p:spPr>
            <a:xfrm>
              <a:off x="53" y="361"/>
              <a:ext cx="5952" cy="480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 wrap="square">
              <a:spAutoFit/>
            </a:bodyPr>
            <a:p>
              <a:pPr lvl="0" eaLnBrk="1" hangingPunct="1">
                <a:lnSpc>
                  <a:spcPts val="2000"/>
                </a:lnSpc>
                <a:spcBef>
                  <a:spcPct val="50000"/>
                </a:spcBef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秋天桂花香。     秋天菊花黄。</a:t>
              </a:r>
              <a:endPara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eaLnBrk="1" hangingPunct="1">
                <a:lnSpc>
                  <a:spcPts val="2000"/>
                </a:lnSpc>
                <a:spcBef>
                  <a:spcPct val="50000"/>
                </a:spcBef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冬天</a:t>
              </a:r>
              <a:r>
                <a:rPr lang="zh-CN" altLang="en-US" sz="3600" b="1" u="sng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。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 冬天</a:t>
              </a:r>
              <a:r>
                <a:rPr lang="zh-CN" altLang="en-US" sz="3600" b="1" u="sng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。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5603" name="图片 4" descr="timg (2)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990600"/>
            <a:ext cx="3948113" cy="289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5" descr="timg (3)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990600"/>
            <a:ext cx="3938588" cy="2667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 txBox="1"/>
          <p:nvPr/>
        </p:nvSpPr>
        <p:spPr>
          <a:xfrm>
            <a:off x="990600" y="381000"/>
            <a:ext cx="6870700" cy="12192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读一读</a:t>
            </a:r>
            <a:endParaRPr kumimoji="0" lang="zh-CN" altLang="en-US" sz="6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" name="内容占位符 2"/>
          <p:cNvSpPr txBox="1"/>
          <p:nvPr/>
        </p:nvSpPr>
        <p:spPr>
          <a:xfrm>
            <a:off x="1295400" y="1828800"/>
            <a:ext cx="6400800" cy="33528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一年四季</a:t>
            </a:r>
            <a:endParaRPr kumimoji="0" lang="en-US" altLang="zh-CN" sz="6000" b="1" i="0" u="none" strike="noStrike" kern="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春天   夏天</a:t>
            </a:r>
            <a:endParaRPr kumimoji="0" lang="en-US" altLang="zh-CN" sz="6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秋天   冬天</a:t>
            </a:r>
            <a:endParaRPr kumimoji="0" lang="zh-CN" altLang="en-US" sz="6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5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5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6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charRg st="16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charRg st="16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7"/>
          <p:cNvGrpSpPr/>
          <p:nvPr/>
        </p:nvGrpSpPr>
        <p:grpSpPr>
          <a:xfrm>
            <a:off x="304800" y="1447800"/>
            <a:ext cx="8610600" cy="3321050"/>
            <a:chOff x="0" y="0"/>
            <a:chExt cx="6005" cy="2092"/>
          </a:xfrm>
        </p:grpSpPr>
        <p:sp>
          <p:nvSpPr>
            <p:cNvPr id="27651" name="Text Box 28"/>
            <p:cNvSpPr txBox="1"/>
            <p:nvPr/>
          </p:nvSpPr>
          <p:spPr>
            <a:xfrm>
              <a:off x="0" y="0"/>
              <a:ext cx="6005" cy="737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8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我来说一说：</a:t>
              </a:r>
              <a:endParaRPr lang="en-US" altLang="zh-CN" sz="28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 eaLnBrk="1" hangingPunct="1">
                <a:spcBef>
                  <a:spcPct val="50000"/>
                </a:spcBef>
              </a:pPr>
              <a:endParaRPr lang="en-US" altLang="zh-CN" sz="28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7652" name="Text Box 29"/>
            <p:cNvSpPr txBox="1"/>
            <p:nvPr/>
          </p:nvSpPr>
          <p:spPr>
            <a:xfrm>
              <a:off x="53" y="528"/>
              <a:ext cx="5952" cy="1564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lnSpc>
                  <a:spcPts val="2000"/>
                </a:lnSpc>
                <a:spcBef>
                  <a:spcPct val="50000"/>
                </a:spcBef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春天</a:t>
              </a:r>
              <a:r>
                <a:rPr lang="zh-CN" altLang="en-US" sz="3600" b="1" u="sng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600" b="1" u="sng" dirty="0">
                  <a:solidFill>
                    <a:srgbClr val="008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池草青 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     春天</a:t>
              </a:r>
              <a:r>
                <a:rPr lang="zh-CN" altLang="en-US" sz="3600" b="1" u="sng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600" b="1" u="sng" dirty="0">
                  <a:solidFill>
                    <a:srgbClr val="008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山花红</a:t>
              </a:r>
              <a:r>
                <a:rPr lang="zh-CN" altLang="en-US" sz="3600" b="1" u="sng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eaLnBrk="1" hangingPunct="1">
                <a:lnSpc>
                  <a:spcPts val="2000"/>
                </a:lnSpc>
                <a:spcBef>
                  <a:spcPct val="50000"/>
                </a:spcBef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夏天</a:t>
              </a:r>
              <a:r>
                <a:rPr lang="zh-CN" altLang="en-US" sz="3600" b="1" u="sng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600" b="1" u="sng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荷花开</a:t>
              </a:r>
              <a:r>
                <a:rPr lang="zh-CN" altLang="en-US" sz="3600" b="1" u="sng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     夏天</a:t>
              </a:r>
              <a:r>
                <a:rPr lang="zh-CN" altLang="en-US" sz="3600" b="1" u="sng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600" b="1" u="sng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青蛙叫</a:t>
              </a:r>
              <a:r>
                <a:rPr lang="zh-CN" altLang="en-US" sz="3600" b="1" u="sng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eaLnBrk="1" hangingPunct="1">
                <a:lnSpc>
                  <a:spcPts val="2000"/>
                </a:lnSpc>
                <a:spcBef>
                  <a:spcPct val="50000"/>
                </a:spcBef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秋天</a:t>
              </a:r>
              <a:r>
                <a:rPr lang="zh-CN" altLang="en-US" sz="3600" b="1" u="sng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600" b="1" u="sng" dirty="0">
                  <a:solidFill>
                    <a:srgbClr val="FFC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橘子黄</a:t>
              </a:r>
              <a:r>
                <a:rPr lang="zh-CN" altLang="en-US" sz="3600" b="1" u="sng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     秋天</a:t>
              </a:r>
              <a:r>
                <a:rPr lang="zh-CN" altLang="en-US" sz="3600" b="1" u="sng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600" b="1" u="sng" dirty="0">
                  <a:solidFill>
                    <a:srgbClr val="FFC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稻穗弯</a:t>
              </a:r>
              <a:r>
                <a:rPr lang="zh-CN" altLang="en-US" sz="3600" b="1" u="sng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eaLnBrk="1" hangingPunct="1">
                <a:lnSpc>
                  <a:spcPts val="2000"/>
                </a:lnSpc>
                <a:spcBef>
                  <a:spcPct val="50000"/>
                </a:spcBef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冬天</a:t>
              </a:r>
              <a:r>
                <a:rPr lang="zh-CN" altLang="en-US" sz="3600" b="1" u="sng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600" b="1" u="sng" dirty="0">
                  <a:solidFill>
                    <a:srgbClr val="CC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雪花飘</a:t>
              </a:r>
              <a:r>
                <a:rPr lang="zh-CN" altLang="en-US" sz="3600" b="1" u="sng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     冬天</a:t>
              </a:r>
              <a:r>
                <a:rPr lang="zh-CN" altLang="en-US" sz="3600" b="1" u="sng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600" b="1" u="sng" dirty="0">
                  <a:solidFill>
                    <a:srgbClr val="CC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梅花香</a:t>
              </a:r>
              <a:r>
                <a:rPr lang="zh-CN" altLang="en-US" sz="3600" b="1" u="sng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eaLnBrk="1" hangingPunct="1">
                <a:lnSpc>
                  <a:spcPts val="2000"/>
                </a:lnSpc>
                <a:spcBef>
                  <a:spcPct val="50000"/>
                </a:spcBef>
              </a:pP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533400" y="1219200"/>
            <a:ext cx="8229600" cy="354012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师：谁是写字小能手</a:t>
            </a:r>
            <a:r>
              <a:rPr kumimoji="0" lang="en-US" altLang="zh-CN" sz="2800" b="1" i="0" u="none" strike="noStrike" kern="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?</a:t>
            </a:r>
            <a:endParaRPr kumimoji="0" lang="en-US" altLang="zh-CN" sz="2800" b="1" i="0" u="none" strike="noStrike" kern="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生：我是写字小能手，一看二写三对照。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要求：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一看：看每一笔所在的位置，看老师的示范。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二写：认真描红，临写，先描再写。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三对照：仔细与例子进行对照，与同桌相互评议。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990600"/>
            <a:ext cx="4038600" cy="426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5562600" y="1676400"/>
            <a:ext cx="3254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花生 开花 红花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62600" y="2590800"/>
            <a:ext cx="3254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飞入 飞快 起飞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62600" y="3505200"/>
            <a:ext cx="3254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出入 加入 入队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Text Box 29"/>
          <p:cNvSpPr txBox="1"/>
          <p:nvPr/>
        </p:nvSpPr>
        <p:spPr>
          <a:xfrm>
            <a:off x="1143000" y="2438400"/>
            <a:ext cx="4038600" cy="89535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迎春花儿黄。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747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228600"/>
            <a:ext cx="3700463" cy="2474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29"/>
          <p:cNvSpPr txBox="1"/>
          <p:nvPr/>
        </p:nvSpPr>
        <p:spPr>
          <a:xfrm>
            <a:off x="5181600" y="2438400"/>
            <a:ext cx="3505200" cy="89535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海棠花儿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749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0" y="228600"/>
            <a:ext cx="3657600" cy="251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 Box 29"/>
          <p:cNvSpPr txBox="1">
            <a:spLocks noChangeArrowheads="1"/>
          </p:cNvSpPr>
          <p:nvPr/>
        </p:nvSpPr>
        <p:spPr bwMode="auto">
          <a:xfrm>
            <a:off x="1066800" y="5638800"/>
            <a:ext cx="3962400" cy="89535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2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2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梨花儿白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31751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3352800"/>
            <a:ext cx="3733800" cy="2465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Text Box 29"/>
          <p:cNvSpPr txBox="1"/>
          <p:nvPr/>
        </p:nvSpPr>
        <p:spPr>
          <a:xfrm>
            <a:off x="5029200" y="5638800"/>
            <a:ext cx="3657600" cy="89535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柳丝儿</a:t>
            </a:r>
            <a:r>
              <a:rPr lang="zh-CN" altLang="en-US" sz="3600" b="1" dirty="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753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200" y="3352800"/>
            <a:ext cx="3657600" cy="2479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4" name="TextBox 16"/>
          <p:cNvSpPr txBox="1"/>
          <p:nvPr/>
        </p:nvSpPr>
        <p:spPr>
          <a:xfrm>
            <a:off x="92075" y="1219200"/>
            <a:ext cx="1016000" cy="3124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/>
            <a:r>
              <a:rPr lang="zh-CN" altLang="en-US" sz="5400" b="1" dirty="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春天的歌</a:t>
            </a:r>
            <a:endParaRPr lang="zh-CN" altLang="en-US" sz="5400" b="1" dirty="0">
              <a:solidFill>
                <a:srgbClr val="008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bldLvl="0" animBg="1"/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2770" name="Text Box 29"/>
          <p:cNvSpPr txBox="1"/>
          <p:nvPr/>
        </p:nvSpPr>
        <p:spPr>
          <a:xfrm>
            <a:off x="2286000" y="457200"/>
            <a:ext cx="6019800" cy="568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春天是一本      的书。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小朋友     笑了，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咧开小嘴巴。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小池塘       笑了，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酒窝      圆又大。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1" name="TextBox 2"/>
          <p:cNvSpPr txBox="1"/>
          <p:nvPr/>
        </p:nvSpPr>
        <p:spPr>
          <a:xfrm>
            <a:off x="609600" y="1219200"/>
            <a:ext cx="1016000" cy="3124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/>
            <a:r>
              <a:rPr lang="zh-CN" altLang="en-US" sz="5400" b="1" dirty="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春天的书</a:t>
            </a:r>
            <a:endParaRPr lang="zh-CN" altLang="en-US" sz="5400" b="1" dirty="0">
              <a:solidFill>
                <a:srgbClr val="008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772" name="Picture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8200" y="304800"/>
            <a:ext cx="1295400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3" name="Picture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0" y="1447800"/>
            <a:ext cx="914400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4" name="Picture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81600" y="2819400"/>
            <a:ext cx="1200150" cy="68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5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0" y="3657600"/>
            <a:ext cx="1436688" cy="1038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6" name="Picture 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0" y="4800600"/>
            <a:ext cx="1143000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7" name="Picture 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1800" y="3886200"/>
            <a:ext cx="2209800" cy="28305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Text Box 29"/>
          <p:cNvSpPr txBox="1"/>
          <p:nvPr/>
        </p:nvSpPr>
        <p:spPr>
          <a:xfrm>
            <a:off x="2286000" y="457200"/>
            <a:ext cx="6019800" cy="568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春天是一本      的书。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春雷         轰隆隆，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春雨         滴滴答。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燕子       唧唧唧，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青蛙       呱呱呱。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5" name="TextBox 2"/>
          <p:cNvSpPr txBox="1"/>
          <p:nvPr/>
        </p:nvSpPr>
        <p:spPr>
          <a:xfrm>
            <a:off x="609600" y="1219200"/>
            <a:ext cx="1016000" cy="3124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/>
            <a:r>
              <a:rPr lang="zh-CN" altLang="en-US" sz="5400" b="1" dirty="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春天的书</a:t>
            </a:r>
            <a:endParaRPr lang="zh-CN" altLang="en-US" sz="5400" b="1" dirty="0">
              <a:solidFill>
                <a:srgbClr val="008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796" name="Picture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1800" y="3886200"/>
            <a:ext cx="2209800" cy="2830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7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0600" y="381000"/>
            <a:ext cx="1379538" cy="1119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8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1524000"/>
            <a:ext cx="1576388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9" name="图片 11" descr="timg (4)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800" y="2667000"/>
            <a:ext cx="1752600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0" name="图片 12" descr="u=3465445442,3939225542&amp;fm=23&amp;gp=0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1400" y="3733800"/>
            <a:ext cx="1295400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1" name="图片 13" descr="timg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5200" y="4724400"/>
            <a:ext cx="1044575" cy="1143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4818" name="TextBox 1"/>
          <p:cNvSpPr txBox="1"/>
          <p:nvPr/>
        </p:nvSpPr>
        <p:spPr>
          <a:xfrm>
            <a:off x="609600" y="1219200"/>
            <a:ext cx="1016000" cy="3886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/>
            <a:r>
              <a:rPr lang="zh-CN" altLang="en-US" sz="5400" b="1" dirty="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夏天在哪里</a:t>
            </a:r>
            <a:endParaRPr lang="zh-CN" altLang="en-US" sz="5400" b="1" dirty="0">
              <a:solidFill>
                <a:srgbClr val="008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81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0" y="381000"/>
            <a:ext cx="5872163" cy="4224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29"/>
          <p:cNvSpPr txBox="1"/>
          <p:nvPr/>
        </p:nvSpPr>
        <p:spPr>
          <a:xfrm>
            <a:off x="2133600" y="4953000"/>
            <a:ext cx="5943600" cy="141605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夏天在身上，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身上穿短裤。</a:t>
            </a:r>
            <a:endParaRPr lang="en-US" altLang="zh-CN" sz="36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5842" name="TextBox 1"/>
          <p:cNvSpPr txBox="1"/>
          <p:nvPr/>
        </p:nvSpPr>
        <p:spPr>
          <a:xfrm>
            <a:off x="609600" y="1219200"/>
            <a:ext cx="1016000" cy="3886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/>
            <a:r>
              <a:rPr lang="zh-CN" altLang="en-US" sz="5400" b="1" dirty="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夏天在哪里</a:t>
            </a:r>
            <a:endParaRPr lang="zh-CN" altLang="en-US" sz="5400" b="1" dirty="0">
              <a:solidFill>
                <a:srgbClr val="008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29"/>
          <p:cNvSpPr txBox="1"/>
          <p:nvPr/>
        </p:nvSpPr>
        <p:spPr>
          <a:xfrm>
            <a:off x="2133600" y="4953000"/>
            <a:ext cx="5943600" cy="141605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夏天在街上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，         。</a:t>
            </a:r>
            <a:endParaRPr lang="en-US" altLang="zh-CN" sz="36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84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0" y="685800"/>
            <a:ext cx="5486400" cy="3790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6866" name="TextBox 1"/>
          <p:cNvSpPr txBox="1"/>
          <p:nvPr/>
        </p:nvSpPr>
        <p:spPr>
          <a:xfrm>
            <a:off x="609600" y="1219200"/>
            <a:ext cx="1016000" cy="3886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/>
            <a:r>
              <a:rPr lang="zh-CN" altLang="en-US" sz="5400" b="1" dirty="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夏天在哪里</a:t>
            </a:r>
            <a:endParaRPr lang="zh-CN" altLang="en-US" sz="5400" b="1" dirty="0">
              <a:solidFill>
                <a:srgbClr val="008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29"/>
          <p:cNvSpPr txBox="1"/>
          <p:nvPr/>
        </p:nvSpPr>
        <p:spPr>
          <a:xfrm>
            <a:off x="2133600" y="4953000"/>
            <a:ext cx="5943600" cy="141605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夏天在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，       。</a:t>
            </a:r>
            <a:endParaRPr lang="en-US" altLang="zh-CN" sz="36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86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9800" y="533400"/>
            <a:ext cx="5486400" cy="4248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0" y="3678238"/>
            <a:ext cx="3352800" cy="3179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1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600" y="609600"/>
            <a:ext cx="2322513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2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3200400"/>
            <a:ext cx="5410200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3" name="Text Box 29"/>
          <p:cNvSpPr txBox="1"/>
          <p:nvPr/>
        </p:nvSpPr>
        <p:spPr>
          <a:xfrm>
            <a:off x="1981200" y="381000"/>
            <a:ext cx="4191000" cy="2862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下雪天，真好看，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房子变成胖老汉。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小树好像大白伞，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地上铺了白地毯。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我也变成小神仙，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2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嘴巴鼻子直冒烟。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152400"/>
            <a:ext cx="6958013" cy="6548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idx="1"/>
          </p:nvPr>
        </p:nvSpPr>
        <p:spPr>
          <a:xfrm>
            <a:off x="609600" y="1219200"/>
            <a:ext cx="8278813" cy="3540125"/>
          </a:xfrm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师：谁是自学小能手</a:t>
            </a:r>
            <a:r>
              <a:rPr lang="en-US" altLang="zh-CN" sz="2800" b="1" dirty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800" b="1" dirty="0">
              <a:solidFill>
                <a:srgbClr val="00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生：我是自学小能手，一读二圈三再读。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要求：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一读：自读课文，读准字音。</a:t>
            </a:r>
            <a:r>
              <a:rPr lang="zh-CN" altLang="en-US" b="1" dirty="0">
                <a:solidFill>
                  <a:srgbClr val="000000"/>
                </a:solidFill>
                <a:ea typeface="楷体" panose="02010609060101010101" pitchFamily="49" charset="-122"/>
              </a:rPr>
              <a:t>遇到难读的句子多读几遍，读通课文。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二圈：圈画生字，认清字形。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三再读：思考你从课文中发现了什么？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0" name="组合 4"/>
          <p:cNvGrpSpPr/>
          <p:nvPr/>
        </p:nvGrpSpPr>
        <p:grpSpPr>
          <a:xfrm>
            <a:off x="0" y="152400"/>
            <a:ext cx="9144000" cy="6581775"/>
            <a:chOff x="0" y="152400"/>
            <a:chExt cx="9144000" cy="6582360"/>
          </a:xfrm>
        </p:grpSpPr>
        <p:pic>
          <p:nvPicPr>
            <p:cNvPr id="7179" name="Picture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533400"/>
              <a:ext cx="4648200" cy="62013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80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67200" y="152400"/>
              <a:ext cx="4876800" cy="65532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Oval 3"/>
          <p:cNvSpPr/>
          <p:nvPr/>
        </p:nvSpPr>
        <p:spPr>
          <a:xfrm>
            <a:off x="3276600" y="3886200"/>
            <a:ext cx="500063" cy="466725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Oval 3"/>
          <p:cNvSpPr/>
          <p:nvPr/>
        </p:nvSpPr>
        <p:spPr>
          <a:xfrm>
            <a:off x="990600" y="6096000"/>
            <a:ext cx="500063" cy="466725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Oval 3"/>
          <p:cNvSpPr/>
          <p:nvPr/>
        </p:nvSpPr>
        <p:spPr>
          <a:xfrm>
            <a:off x="1905000" y="6019800"/>
            <a:ext cx="500063" cy="466725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Oval 3"/>
          <p:cNvSpPr/>
          <p:nvPr/>
        </p:nvSpPr>
        <p:spPr>
          <a:xfrm>
            <a:off x="2819400" y="6096000"/>
            <a:ext cx="500063" cy="466725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Oval 3"/>
          <p:cNvSpPr/>
          <p:nvPr/>
        </p:nvSpPr>
        <p:spPr>
          <a:xfrm>
            <a:off x="3733800" y="6096000"/>
            <a:ext cx="500063" cy="466725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Oval 3"/>
          <p:cNvSpPr/>
          <p:nvPr/>
        </p:nvSpPr>
        <p:spPr>
          <a:xfrm>
            <a:off x="6324600" y="2971800"/>
            <a:ext cx="500063" cy="466725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Oval 3"/>
          <p:cNvSpPr/>
          <p:nvPr/>
        </p:nvSpPr>
        <p:spPr>
          <a:xfrm>
            <a:off x="4800600" y="3429000"/>
            <a:ext cx="500063" cy="466725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Oval 3"/>
          <p:cNvSpPr/>
          <p:nvPr/>
        </p:nvSpPr>
        <p:spPr>
          <a:xfrm>
            <a:off x="8077200" y="3429000"/>
            <a:ext cx="500063" cy="466725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3200" y="0"/>
            <a:ext cx="3429000" cy="2019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00200"/>
            <a:ext cx="3176588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1676400"/>
            <a:ext cx="3378200" cy="198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3200" y="3048000"/>
            <a:ext cx="3505200" cy="2057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27"/>
          <p:cNvGrpSpPr/>
          <p:nvPr/>
        </p:nvGrpSpPr>
        <p:grpSpPr>
          <a:xfrm>
            <a:off x="3581400" y="1676400"/>
            <a:ext cx="2133600" cy="1150938"/>
            <a:chOff x="0" y="0"/>
            <a:chExt cx="1488" cy="725"/>
          </a:xfrm>
        </p:grpSpPr>
        <p:sp>
          <p:nvSpPr>
            <p:cNvPr id="8208" name="Text Box 28"/>
            <p:cNvSpPr txBox="1"/>
            <p:nvPr/>
          </p:nvSpPr>
          <p:spPr>
            <a:xfrm>
              <a:off x="0" y="0"/>
              <a:ext cx="1488" cy="698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2400" b="1" dirty="0">
                  <a:latin typeface="Arial" panose="020B0604020202020204" pitchFamily="34" charset="0"/>
                  <a:ea typeface="Arial" panose="020B0604020202020204" pitchFamily="34" charset="0"/>
                </a:rPr>
                <a:t>ch</a:t>
              </a:r>
              <a:r>
                <a:rPr lang="en-US" altLang="en-US" sz="24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ū</a:t>
              </a:r>
              <a:r>
                <a:rPr lang="en-US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n   </a:t>
              </a:r>
              <a:r>
                <a:rPr lang="en-US" altLang="en-US" sz="2400" b="1" dirty="0">
                  <a:latin typeface="Arial" panose="020B0604020202020204" pitchFamily="34" charset="0"/>
                  <a:ea typeface="宋体" panose="02010600030101010101" pitchFamily="2" charset="-122"/>
                </a:rPr>
                <a:t>f</a:t>
              </a:r>
              <a:r>
                <a:rPr lang="en-US" altLang="zh-CN" sz="24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ēng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eaLnBrk="1" hangingPunct="1">
                <a:spcBef>
                  <a:spcPct val="50000"/>
                </a:spcBef>
              </a:pPr>
              <a:r>
                <a:rPr lang="en-US" altLang="zh-CN" sz="2800" b="1" dirty="0">
                  <a:latin typeface="Arial" panose="020B0604020202020204" pitchFamily="34" charset="0"/>
                  <a:ea typeface="Arial" panose="020B0604020202020204" pitchFamily="34" charset="0"/>
                </a:rPr>
                <a:t> </a:t>
              </a:r>
              <a:endParaRPr lang="en-US" altLang="zh-CN" sz="2800" b="1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8209" name="Text Box 29"/>
            <p:cNvSpPr txBox="1"/>
            <p:nvPr/>
          </p:nvSpPr>
          <p:spPr>
            <a:xfrm>
              <a:off x="192" y="240"/>
              <a:ext cx="1008" cy="485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春风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Group 27"/>
          <p:cNvGrpSpPr/>
          <p:nvPr/>
        </p:nvGrpSpPr>
        <p:grpSpPr>
          <a:xfrm>
            <a:off x="1219200" y="3429000"/>
            <a:ext cx="1600200" cy="1227138"/>
            <a:chOff x="48" y="0"/>
            <a:chExt cx="1008" cy="773"/>
          </a:xfrm>
        </p:grpSpPr>
        <p:sp>
          <p:nvSpPr>
            <p:cNvPr id="8206" name="Text Box 28"/>
            <p:cNvSpPr txBox="1"/>
            <p:nvPr/>
          </p:nvSpPr>
          <p:spPr>
            <a:xfrm>
              <a:off x="48" y="0"/>
              <a:ext cx="1008" cy="330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2800" b="1" dirty="0">
                  <a:latin typeface="Arial" panose="020B0604020202020204" pitchFamily="34" charset="0"/>
                  <a:ea typeface="Arial" panose="020B0604020202020204" pitchFamily="34" charset="0"/>
                </a:rPr>
                <a:t>x</a:t>
              </a:r>
              <a:r>
                <a:rPr lang="en-US" altLang="zh-CN" sz="2800" b="1" dirty="0">
                  <a:solidFill>
                    <a:srgbClr val="008000"/>
                  </a:solidFill>
                  <a:latin typeface="Arial" panose="020B0604020202020204" pitchFamily="34" charset="0"/>
                  <a:ea typeface="Arial" panose="020B0604020202020204" pitchFamily="34" charset="0"/>
                </a:rPr>
                <a:t>i</a:t>
              </a:r>
              <a:r>
                <a:rPr lang="en-US" altLang="zh-CN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à </a:t>
              </a:r>
              <a:r>
                <a:rPr lang="en-US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 </a:t>
              </a:r>
              <a:r>
                <a:rPr lang="en-US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y</a:t>
              </a:r>
              <a:r>
                <a:rPr lang="en-US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ǔ</a:t>
              </a:r>
              <a:endParaRPr lang="en-US" altLang="zh-CN" sz="2800" b="1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8207" name="Text Box 29"/>
            <p:cNvSpPr txBox="1"/>
            <p:nvPr/>
          </p:nvSpPr>
          <p:spPr>
            <a:xfrm>
              <a:off x="48" y="288"/>
              <a:ext cx="998" cy="485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夏雨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Group 27"/>
          <p:cNvGrpSpPr/>
          <p:nvPr/>
        </p:nvGrpSpPr>
        <p:grpSpPr>
          <a:xfrm>
            <a:off x="6096000" y="3352800"/>
            <a:ext cx="2590800" cy="1227138"/>
            <a:chOff x="0" y="0"/>
            <a:chExt cx="1392" cy="773"/>
          </a:xfrm>
        </p:grpSpPr>
        <p:sp>
          <p:nvSpPr>
            <p:cNvPr id="8204" name="Text Box 28"/>
            <p:cNvSpPr txBox="1"/>
            <p:nvPr/>
          </p:nvSpPr>
          <p:spPr>
            <a:xfrm>
              <a:off x="0" y="0"/>
              <a:ext cx="1392" cy="737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2800" b="1" dirty="0">
                  <a:latin typeface="Arial" panose="020B0604020202020204" pitchFamily="34" charset="0"/>
                  <a:ea typeface="Arial" panose="020B0604020202020204" pitchFamily="34" charset="0"/>
                </a:rPr>
                <a:t>q</a:t>
              </a:r>
              <a:r>
                <a:rPr lang="en-US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i</a:t>
              </a:r>
              <a:r>
                <a:rPr lang="en-US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ū</a:t>
              </a:r>
              <a:r>
                <a:rPr lang="en-US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  </a:t>
              </a:r>
              <a:r>
                <a:rPr lang="en-US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sh</a:t>
              </a:r>
              <a:r>
                <a:rPr lang="en-US" altLang="en-US" sz="2800" b="1" dirty="0">
                  <a:solidFill>
                    <a:srgbClr val="008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u</a:t>
              </a:r>
              <a:r>
                <a:rPr lang="en-US" altLang="zh-CN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āng</a:t>
              </a:r>
              <a:endParaRPr lang="zh-CN" altLang="en-US" sz="2800" b="1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eaLnBrk="1" hangingPunct="1">
                <a:spcBef>
                  <a:spcPct val="50000"/>
                </a:spcBef>
              </a:pPr>
              <a:r>
                <a:rPr lang="en-US" altLang="zh-CN" sz="2800" b="1" dirty="0">
                  <a:latin typeface="Arial" panose="020B0604020202020204" pitchFamily="34" charset="0"/>
                  <a:ea typeface="Arial" panose="020B0604020202020204" pitchFamily="34" charset="0"/>
                </a:rPr>
                <a:t> </a:t>
              </a:r>
              <a:endParaRPr lang="en-US" altLang="zh-CN" sz="2800" b="1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8205" name="Text Box 29"/>
            <p:cNvSpPr txBox="1"/>
            <p:nvPr/>
          </p:nvSpPr>
          <p:spPr>
            <a:xfrm>
              <a:off x="0" y="288"/>
              <a:ext cx="1392" cy="485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秋霜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Group 27"/>
          <p:cNvGrpSpPr/>
          <p:nvPr/>
        </p:nvGrpSpPr>
        <p:grpSpPr>
          <a:xfrm>
            <a:off x="3429000" y="4800600"/>
            <a:ext cx="2743200" cy="1227138"/>
            <a:chOff x="0" y="0"/>
            <a:chExt cx="1728" cy="773"/>
          </a:xfrm>
        </p:grpSpPr>
        <p:sp>
          <p:nvSpPr>
            <p:cNvPr id="8202" name="Text Box 28"/>
            <p:cNvSpPr txBox="1"/>
            <p:nvPr/>
          </p:nvSpPr>
          <p:spPr>
            <a:xfrm>
              <a:off x="0" y="0"/>
              <a:ext cx="1728" cy="737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2800" b="1" dirty="0">
                  <a:latin typeface="Arial" panose="020B0604020202020204" pitchFamily="34" charset="0"/>
                  <a:ea typeface="Arial" panose="020B0604020202020204" pitchFamily="34" charset="0"/>
                </a:rPr>
                <a:t>d</a:t>
              </a:r>
              <a:r>
                <a:rPr lang="en-US" altLang="zh-CN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ō</a:t>
              </a:r>
              <a:r>
                <a:rPr lang="en-US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ng   </a:t>
              </a:r>
              <a:r>
                <a:rPr lang="en-US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x</a:t>
              </a:r>
              <a:r>
                <a:rPr lang="en-US" altLang="zh-CN" sz="28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u</a:t>
              </a:r>
              <a:r>
                <a:rPr lang="en-US" altLang="zh-CN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ě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eaLnBrk="1" hangingPunct="1">
                <a:spcBef>
                  <a:spcPct val="50000"/>
                </a:spcBef>
              </a:pPr>
              <a:r>
                <a:rPr lang="en-US" altLang="zh-CN" sz="2800" b="1" dirty="0">
                  <a:latin typeface="Arial" panose="020B0604020202020204" pitchFamily="34" charset="0"/>
                  <a:ea typeface="Arial" panose="020B0604020202020204" pitchFamily="34" charset="0"/>
                </a:rPr>
                <a:t> </a:t>
              </a:r>
              <a:endParaRPr lang="en-US" altLang="zh-CN" sz="2800" b="1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8203" name="Text Box 29"/>
            <p:cNvSpPr txBox="1"/>
            <p:nvPr/>
          </p:nvSpPr>
          <p:spPr>
            <a:xfrm>
              <a:off x="0" y="288"/>
              <a:ext cx="1728" cy="485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冬雪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Box 9"/>
          <p:cNvSpPr txBox="1"/>
          <p:nvPr/>
        </p:nvSpPr>
        <p:spPr>
          <a:xfrm>
            <a:off x="1066800" y="1219200"/>
            <a:ext cx="6858000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春风     夏雨</a:t>
            </a:r>
            <a:endParaRPr lang="en-US" altLang="zh-CN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0" hangingPunct="0"/>
            <a:endParaRPr lang="en-US" altLang="zh-CN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0" hangingPunct="0"/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秋霜     冬雪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Group 27"/>
          <p:cNvGrpSpPr/>
          <p:nvPr/>
        </p:nvGrpSpPr>
        <p:grpSpPr>
          <a:xfrm>
            <a:off x="3048000" y="609600"/>
            <a:ext cx="1295400" cy="1733550"/>
            <a:chOff x="0" y="-48"/>
            <a:chExt cx="816" cy="1092"/>
          </a:xfrm>
        </p:grpSpPr>
        <p:sp>
          <p:nvSpPr>
            <p:cNvPr id="9230" name="Text Box 28"/>
            <p:cNvSpPr txBox="1"/>
            <p:nvPr/>
          </p:nvSpPr>
          <p:spPr>
            <a:xfrm>
              <a:off x="0" y="-48"/>
              <a:ext cx="816" cy="368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3200" b="1" dirty="0">
                  <a:latin typeface="Arial" panose="020B0604020202020204" pitchFamily="34" charset="0"/>
                  <a:ea typeface="Arial" panose="020B0604020202020204" pitchFamily="34" charset="0"/>
                </a:rPr>
                <a:t>ch</a:t>
              </a:r>
              <a:r>
                <a:rPr lang="en-US" altLang="en-US" sz="32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uī</a:t>
              </a:r>
              <a:r>
                <a:rPr lang="en-US" altLang="zh-CN" sz="2800" b="1" dirty="0">
                  <a:latin typeface="Arial" panose="020B0604020202020204" pitchFamily="34" charset="0"/>
                  <a:ea typeface="Arial" panose="020B0604020202020204" pitchFamily="34" charset="0"/>
                </a:rPr>
                <a:t> </a:t>
              </a:r>
              <a:endParaRPr lang="en-US" altLang="zh-CN" sz="2800" b="1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9231" name="Text Box 29"/>
            <p:cNvSpPr txBox="1"/>
            <p:nvPr/>
          </p:nvSpPr>
          <p:spPr>
            <a:xfrm>
              <a:off x="0" y="288"/>
              <a:ext cx="816" cy="756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吹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Group 27"/>
          <p:cNvGrpSpPr/>
          <p:nvPr/>
        </p:nvGrpSpPr>
        <p:grpSpPr>
          <a:xfrm>
            <a:off x="7162800" y="685800"/>
            <a:ext cx="1295400" cy="1733550"/>
            <a:chOff x="0" y="-48"/>
            <a:chExt cx="816" cy="1092"/>
          </a:xfrm>
        </p:grpSpPr>
        <p:sp>
          <p:nvSpPr>
            <p:cNvPr id="9228" name="Text Box 28"/>
            <p:cNvSpPr txBox="1"/>
            <p:nvPr/>
          </p:nvSpPr>
          <p:spPr>
            <a:xfrm>
              <a:off x="0" y="-48"/>
              <a:ext cx="816" cy="775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en-US" sz="3200" b="1" dirty="0">
                  <a:latin typeface="Arial" panose="020B0604020202020204" pitchFamily="34" charset="0"/>
                  <a:ea typeface="Arial" panose="020B0604020202020204" pitchFamily="34" charset="0"/>
                </a:rPr>
                <a:t> l</a:t>
              </a:r>
              <a:r>
                <a:rPr lang="en-US" altLang="en-US" sz="32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u</a:t>
              </a:r>
              <a:r>
                <a:rPr lang="en-US" altLang="zh-CN" sz="28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ò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eaLnBrk="1" hangingPunct="1">
                <a:spcBef>
                  <a:spcPct val="50000"/>
                </a:spcBef>
              </a:pPr>
              <a:r>
                <a:rPr lang="en-US" altLang="zh-CN" sz="2800" b="1" dirty="0">
                  <a:latin typeface="Arial" panose="020B0604020202020204" pitchFamily="34" charset="0"/>
                  <a:ea typeface="Arial" panose="020B0604020202020204" pitchFamily="34" charset="0"/>
                </a:rPr>
                <a:t> </a:t>
              </a:r>
              <a:endParaRPr lang="en-US" altLang="zh-CN" sz="2800" b="1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9229" name="Text Box 29"/>
            <p:cNvSpPr txBox="1"/>
            <p:nvPr/>
          </p:nvSpPr>
          <p:spPr>
            <a:xfrm>
              <a:off x="0" y="288"/>
              <a:ext cx="816" cy="756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落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Group 27"/>
          <p:cNvGrpSpPr/>
          <p:nvPr/>
        </p:nvGrpSpPr>
        <p:grpSpPr>
          <a:xfrm>
            <a:off x="3048000" y="2819400"/>
            <a:ext cx="1295400" cy="1733550"/>
            <a:chOff x="0" y="-48"/>
            <a:chExt cx="816" cy="1092"/>
          </a:xfrm>
        </p:grpSpPr>
        <p:sp>
          <p:nvSpPr>
            <p:cNvPr id="9226" name="Text Box 28"/>
            <p:cNvSpPr txBox="1"/>
            <p:nvPr/>
          </p:nvSpPr>
          <p:spPr>
            <a:xfrm>
              <a:off x="0" y="-48"/>
              <a:ext cx="816" cy="775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3200" b="1" dirty="0">
                  <a:latin typeface="Arial" panose="020B0604020202020204" pitchFamily="34" charset="0"/>
                  <a:ea typeface="Arial" panose="020B0604020202020204" pitchFamily="34" charset="0"/>
                </a:rPr>
                <a:t>j</a:t>
              </a:r>
              <a:r>
                <a:rPr lang="en-US" altLang="zh-CN" sz="3200" b="1" dirty="0">
                  <a:solidFill>
                    <a:srgbClr val="008000"/>
                  </a:solidFill>
                  <a:latin typeface="Arial" panose="020B0604020202020204" pitchFamily="34" charset="0"/>
                  <a:ea typeface="Arial" panose="020B0604020202020204" pitchFamily="34" charset="0"/>
                </a:rPr>
                <a:t>i</a:t>
              </a:r>
              <a:r>
                <a:rPr lang="en-US" altLang="zh-CN" sz="28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àng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eaLnBrk="1" hangingPunct="1">
                <a:spcBef>
                  <a:spcPct val="50000"/>
                </a:spcBef>
              </a:pPr>
              <a:r>
                <a:rPr lang="en-US" altLang="zh-CN" sz="2800" b="1" dirty="0">
                  <a:latin typeface="Arial" panose="020B0604020202020204" pitchFamily="34" charset="0"/>
                  <a:ea typeface="Arial" panose="020B0604020202020204" pitchFamily="34" charset="0"/>
                </a:rPr>
                <a:t> </a:t>
              </a:r>
              <a:endParaRPr lang="en-US" altLang="zh-CN" sz="2800" b="1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9227" name="Text Box 29"/>
            <p:cNvSpPr txBox="1"/>
            <p:nvPr/>
          </p:nvSpPr>
          <p:spPr>
            <a:xfrm>
              <a:off x="0" y="288"/>
              <a:ext cx="816" cy="756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降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Group 27"/>
          <p:cNvGrpSpPr/>
          <p:nvPr/>
        </p:nvGrpSpPr>
        <p:grpSpPr>
          <a:xfrm>
            <a:off x="7239000" y="2819400"/>
            <a:ext cx="1295400" cy="1733550"/>
            <a:chOff x="0" y="-48"/>
            <a:chExt cx="816" cy="1092"/>
          </a:xfrm>
        </p:grpSpPr>
        <p:sp>
          <p:nvSpPr>
            <p:cNvPr id="9224" name="Text Box 28"/>
            <p:cNvSpPr txBox="1"/>
            <p:nvPr/>
          </p:nvSpPr>
          <p:spPr>
            <a:xfrm>
              <a:off x="0" y="-48"/>
              <a:ext cx="816" cy="368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3200" b="1" dirty="0">
                  <a:latin typeface="Arial" panose="020B0604020202020204" pitchFamily="34" charset="0"/>
                  <a:ea typeface="Arial" panose="020B0604020202020204" pitchFamily="34" charset="0"/>
                </a:rPr>
                <a:t>p</a:t>
              </a:r>
              <a:r>
                <a:rPr lang="en-US" altLang="zh-CN" sz="3200" b="1" dirty="0">
                  <a:solidFill>
                    <a:srgbClr val="008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i</a:t>
              </a:r>
              <a:r>
                <a:rPr lang="en-US" altLang="zh-CN" sz="32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āo</a:t>
              </a:r>
              <a:r>
                <a:rPr lang="en-US" altLang="zh-CN" sz="2800" b="1" dirty="0">
                  <a:latin typeface="Arial" panose="020B0604020202020204" pitchFamily="34" charset="0"/>
                  <a:ea typeface="Arial" panose="020B0604020202020204" pitchFamily="34" charset="0"/>
                </a:rPr>
                <a:t> </a:t>
              </a:r>
              <a:endParaRPr lang="en-US" altLang="zh-CN" sz="2800" b="1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9225" name="Text Box 29"/>
            <p:cNvSpPr txBox="1"/>
            <p:nvPr/>
          </p:nvSpPr>
          <p:spPr>
            <a:xfrm>
              <a:off x="0" y="288"/>
              <a:ext cx="816" cy="756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飘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223" name="矩形 15"/>
          <p:cNvSpPr/>
          <p:nvPr/>
        </p:nvSpPr>
        <p:spPr>
          <a:xfrm>
            <a:off x="4414838" y="3244850"/>
            <a:ext cx="185737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0" hangingPunct="0"/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90" y="394970"/>
            <a:ext cx="3974465" cy="2329180"/>
          </a:xfrm>
          <a:prstGeom prst="rect">
            <a:avLst/>
          </a:prstGeom>
        </p:spPr>
      </p:pic>
      <p:pic>
        <p:nvPicPr>
          <p:cNvPr id="4" name="图片 3" descr="u=813207041,1626196186&amp;fm=2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0" y="3709035"/>
            <a:ext cx="3794760" cy="29190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72915" y="546735"/>
            <a:ext cx="240411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66F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春风</a:t>
            </a:r>
            <a:endParaRPr lang="zh-CN" altLang="en-US" sz="6000">
              <a:solidFill>
                <a:srgbClr val="66FF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40580" y="4502150"/>
            <a:ext cx="240411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000">
                <a:solidFill>
                  <a:srgbClr val="66F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春花</a:t>
            </a:r>
            <a:endParaRPr lang="zh-CN" altLang="en-US" sz="6000">
              <a:solidFill>
                <a:srgbClr val="66FF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14565" y="591820"/>
            <a:ext cx="113665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吹</a:t>
            </a:r>
            <a:endParaRPr lang="zh-CN" altLang="en-US" sz="6000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17790" y="4376420"/>
            <a:ext cx="113665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00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开</a:t>
            </a:r>
            <a:endParaRPr lang="zh-CN" altLang="en-US" sz="6000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18705" y="213995"/>
            <a:ext cx="199961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accent2"/>
                </a:solidFill>
                <a:cs typeface="Arial" panose="020B0604020202020204" pitchFamily="34" charset="0"/>
              </a:rPr>
              <a:t>chu</a:t>
            </a:r>
            <a:r>
              <a:rPr lang="en-US" altLang="zh-CN" sz="2800" b="1">
                <a:solidFill>
                  <a:schemeClr val="accent2"/>
                </a:solidFill>
                <a:cs typeface="宋体" panose="02010600030101010101" pitchFamily="2" charset="-122"/>
              </a:rPr>
              <a:t>ī</a:t>
            </a:r>
            <a:endParaRPr lang="en-US" altLang="zh-CN" sz="2800" b="1">
              <a:solidFill>
                <a:schemeClr val="accent2"/>
              </a:solidFill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05500" y="2079625"/>
            <a:ext cx="294894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吹风</a:t>
            </a:r>
            <a:endParaRPr lang="zh-CN" altLang="en-US" sz="4800" b="1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吹气</a:t>
            </a:r>
            <a:endParaRPr lang="zh-CN" altLang="en-US" sz="4800" b="1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2" grpId="0"/>
      <p:bldP spid="13" grpId="0"/>
      <p:bldP spid="6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1617</Words>
  <Application>WPS 演示</Application>
  <PresentationFormat>在屏幕上显示</PresentationFormat>
  <Paragraphs>368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1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Times New Roman</vt:lpstr>
      <vt:lpstr>楷体_GB2312</vt:lpstr>
      <vt:lpstr>新宋体</vt:lpstr>
      <vt:lpstr>楷体_GB2312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72</cp:revision>
  <dcterms:created xsi:type="dcterms:W3CDTF">2016-09-16T12:47:51Z</dcterms:created>
  <dcterms:modified xsi:type="dcterms:W3CDTF">2017-02-14T12:14:47Z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2052-10.1.0.6206</vt:lpwstr>
  </property>
</Properties>
</file>