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  <p:sldMasterId id="2147483686" r:id="rId5"/>
    <p:sldMasterId id="2147483698" r:id="rId6"/>
  </p:sldMasterIdLst>
  <p:notesMasterIdLst>
    <p:notesMasterId r:id="rId48"/>
  </p:notesMasterIdLst>
  <p:sldIdLst>
    <p:sldId id="1394" r:id="rId7"/>
    <p:sldId id="1395" r:id="rId8"/>
    <p:sldId id="1396" r:id="rId9"/>
    <p:sldId id="1397" r:id="rId10"/>
    <p:sldId id="1254" r:id="rId11"/>
    <p:sldId id="1303" r:id="rId12"/>
    <p:sldId id="1398" r:id="rId13"/>
    <p:sldId id="1431" r:id="rId14"/>
    <p:sldId id="1205" r:id="rId15"/>
    <p:sldId id="1253" r:id="rId16"/>
    <p:sldId id="1399" r:id="rId17"/>
    <p:sldId id="1356" r:id="rId18"/>
    <p:sldId id="1401" r:id="rId19"/>
    <p:sldId id="1408" r:id="rId20"/>
    <p:sldId id="1400" r:id="rId21"/>
    <p:sldId id="1402" r:id="rId22"/>
    <p:sldId id="1407" r:id="rId23"/>
    <p:sldId id="1403" r:id="rId24"/>
    <p:sldId id="1410" r:id="rId25"/>
    <p:sldId id="1406" r:id="rId26"/>
    <p:sldId id="1411" r:id="rId27"/>
    <p:sldId id="1413" r:id="rId28"/>
    <p:sldId id="1415" r:id="rId29"/>
    <p:sldId id="1414" r:id="rId30"/>
    <p:sldId id="1427" r:id="rId31"/>
    <p:sldId id="1416" r:id="rId32"/>
    <p:sldId id="1417" r:id="rId33"/>
    <p:sldId id="1425" r:id="rId34"/>
    <p:sldId id="1412" r:id="rId35"/>
    <p:sldId id="1422" r:id="rId36"/>
    <p:sldId id="1419" r:id="rId37"/>
    <p:sldId id="1424" r:id="rId38"/>
    <p:sldId id="1426" r:id="rId39"/>
    <p:sldId id="1381" r:id="rId40"/>
    <p:sldId id="1292" r:id="rId41"/>
    <p:sldId id="1344" r:id="rId42"/>
    <p:sldId id="1428" r:id="rId43"/>
    <p:sldId id="1429" r:id="rId44"/>
    <p:sldId id="1430" r:id="rId45"/>
    <p:sldId id="1384" r:id="rId46"/>
    <p:sldId id="1390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佳琪 刘" initials="佳琪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DDFF5"/>
    <a:srgbClr val="DCD7FD"/>
    <a:srgbClr val="E9E6FE"/>
    <a:srgbClr val="F1B1E5"/>
    <a:srgbClr val="D9FAFB"/>
    <a:srgbClr val="E9FDFD"/>
    <a:srgbClr val="A2E1F0"/>
    <a:srgbClr val="FCFDCF"/>
    <a:srgbClr val="F0F0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974" autoAdjust="0"/>
  </p:normalViewPr>
  <p:slideViewPr>
    <p:cSldViewPr snapToGrid="0">
      <p:cViewPr varScale="1">
        <p:scale>
          <a:sx n="73" d="100"/>
          <a:sy n="73" d="100"/>
        </p:scale>
        <p:origin x="90" y="2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765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2" Type="http://schemas.openxmlformats.org/officeDocument/2006/relationships/commentAuthors" Target="commentAuthors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Master" Target="slideMasters/slideMaster4.xml"/><Relationship Id="rId49" Type="http://schemas.openxmlformats.org/officeDocument/2006/relationships/presProps" Target="presProps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1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890C3-6E1B-4708-8B6A-50930F5BF3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59EA0-3359-43C3-A711-84B8DB5321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1E910-CEEF-4ACB-8F17-0EFB1AF6FC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6BE5D-A57A-4A56-BE9D-ACD6C7CF9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1E910-CEEF-4ACB-8F17-0EFB1AF6FC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6BE5D-A57A-4A56-BE9D-ACD6C7CF9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1E910-CEEF-4ACB-8F17-0EFB1AF6FC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6BE5D-A57A-4A56-BE9D-ACD6C7CF9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1E910-CEEF-4ACB-8F17-0EFB1AF6FC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6BE5D-A57A-4A56-BE9D-ACD6C7CF9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1E910-CEEF-4ACB-8F17-0EFB1AF6FC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6BE5D-A57A-4A56-BE9D-ACD6C7CF9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1E910-CEEF-4ACB-8F17-0EFB1AF6FC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6BE5D-A57A-4A56-BE9D-ACD6C7CF9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1E910-CEEF-4ACB-8F17-0EFB1AF6FC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6BE5D-A57A-4A56-BE9D-ACD6C7CF9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1E910-CEEF-4ACB-8F17-0EFB1AF6FC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6BE5D-A57A-4A56-BE9D-ACD6C7CF9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1E910-CEEF-4ACB-8F17-0EFB1AF6FC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6BE5D-A57A-4A56-BE9D-ACD6C7CF9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1E910-CEEF-4ACB-8F17-0EFB1AF6FC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6BE5D-A57A-4A56-BE9D-ACD6C7CF9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1E910-CEEF-4ACB-8F17-0EFB1AF6FC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6BE5D-A57A-4A56-BE9D-ACD6C7CF98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4" Type="http://schemas.openxmlformats.org/officeDocument/2006/relationships/theme" Target="../theme/theme3.xml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6" Type="http://schemas.openxmlformats.org/officeDocument/2006/relationships/theme" Target="../theme/theme4.xml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5" Type="http://schemas.openxmlformats.org/officeDocument/2006/relationships/theme" Target="../theme/theme5.xml"/><Relationship Id="rId14" Type="http://schemas.openxmlformats.org/officeDocument/2006/relationships/image" Target="../media/image2.png"/><Relationship Id="rId13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1E910-CEEF-4ACB-8F17-0EFB1AF6FC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6BE5D-A57A-4A56-BE9D-ACD6C7CF98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" name="KSO_TEMPLATE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8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3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11.png"/><Relationship Id="rId1" Type="http://schemas.openxmlformats.org/officeDocument/2006/relationships/image" Target="../media/image3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9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 bwMode="auto">
          <a:xfrm>
            <a:off x="135467" y="207433"/>
            <a:ext cx="3136900" cy="1115484"/>
            <a:chOff x="135082" y="206733"/>
            <a:chExt cx="3137986" cy="1115717"/>
          </a:xfrm>
        </p:grpSpPr>
        <p:grpSp>
          <p:nvGrpSpPr>
            <p:cNvPr id="3" name="组合 6"/>
            <p:cNvGrpSpPr/>
            <p:nvPr/>
          </p:nvGrpSpPr>
          <p:grpSpPr bwMode="auto">
            <a:xfrm>
              <a:off x="1026508" y="566641"/>
              <a:ext cx="2246560" cy="679594"/>
              <a:chOff x="1937742" y="2510421"/>
              <a:chExt cx="2246560" cy="679594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1973738" y="2510421"/>
                <a:ext cx="186754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973738" y="3190014"/>
                <a:ext cx="1876015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3"/>
              <p:cNvSpPr txBox="1">
                <a:spLocks noChangeArrowheads="1"/>
              </p:cNvSpPr>
              <p:nvPr/>
            </p:nvSpPr>
            <p:spPr bwMode="auto">
              <a:xfrm>
                <a:off x="1937742" y="2542178"/>
                <a:ext cx="2246560" cy="584897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5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新课导入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3830697" y="2510421"/>
                <a:ext cx="309140" cy="334503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V="1">
                <a:off x="3849753" y="2827988"/>
                <a:ext cx="268910" cy="362027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082" y="206733"/>
              <a:ext cx="900074" cy="1115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文本框 23"/>
          <p:cNvSpPr txBox="1"/>
          <p:nvPr/>
        </p:nvSpPr>
        <p:spPr>
          <a:xfrm>
            <a:off x="3851865" y="2723695"/>
            <a:ext cx="41456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代赠二首</a:t>
            </a:r>
            <a:r>
              <a:rPr lang="en-US" altLang="zh-CN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其一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90956" y="3641811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唐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李商隐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20239" y="4410583"/>
            <a:ext cx="6414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楼上黄昏欲望休，玉梯横绝月中钩。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20240" y="5315998"/>
            <a:ext cx="6414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芭蕉不展丁香结，同向春风各自愁。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861724" y="2467171"/>
            <a:ext cx="10248711" cy="3846443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47916" y="1483184"/>
            <a:ext cx="111423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0000CC"/>
              </a:buClr>
              <a:buFont typeface="Wingdings" panose="05000000000000000000" pitchFamily="2" charset="2"/>
              <a:buChar char="u"/>
            </a:pPr>
            <a:r>
              <a:rPr lang="zh-CN" altLang="en-US" sz="30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读下面这首诗，说说诗中描写了哪些景物？表达了怎样的情感？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8"/>
          <p:cNvSpPr txBox="1">
            <a:spLocks noChangeArrowheads="1"/>
          </p:cNvSpPr>
          <p:nvPr/>
        </p:nvSpPr>
        <p:spPr bwMode="auto">
          <a:xfrm>
            <a:off x="813754" y="1725332"/>
            <a:ext cx="10339153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朗读课文，说说作者是从哪几个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方面描写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丁香的。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8655" y="263109"/>
            <a:ext cx="3226759" cy="1097974"/>
            <a:chOff x="108655" y="263109"/>
            <a:chExt cx="3226759" cy="109797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5" y="263109"/>
              <a:ext cx="1038000" cy="1097974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>
              <a:off x="1089656" y="536427"/>
              <a:ext cx="2245758" cy="679269"/>
              <a:chOff x="1938544" y="2511380"/>
              <a:chExt cx="2245758" cy="679269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妙解课文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文本框 21505"/>
          <p:cNvSpPr txBox="1"/>
          <p:nvPr/>
        </p:nvSpPr>
        <p:spPr>
          <a:xfrm>
            <a:off x="608213" y="2693777"/>
            <a:ext cx="1109887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课文从</a:t>
            </a:r>
            <a:r>
              <a:rPr lang="zh-CN" altLang="en-US" sz="3600" b="1" u="sng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600" b="1" u="sng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两个方面进行描写丁香的。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22067" y="3843704"/>
            <a:ext cx="11098878" cy="2308324"/>
            <a:chOff x="622067" y="3843704"/>
            <a:chExt cx="11098878" cy="2308324"/>
          </a:xfrm>
        </p:grpSpPr>
        <p:sp>
          <p:nvSpPr>
            <p:cNvPr id="21" name="文本框 21505"/>
            <p:cNvSpPr txBox="1"/>
            <p:nvPr/>
          </p:nvSpPr>
          <p:spPr>
            <a:xfrm>
              <a:off x="622067" y="3843704"/>
              <a:ext cx="11098878" cy="23083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在“赏花”中，作者从</a:t>
              </a:r>
              <a:r>
                <a:rPr lang="zh-CN" altLang="en-US" sz="3600" b="1" u="sng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zh-CN" altLang="en-US" sz="3600" b="1" u="sng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zh-CN" altLang="en-US" sz="3600" b="1" u="sng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 </a:t>
              </a:r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三个角度描写了</a:t>
              </a:r>
              <a:r>
                <a:rPr lang="zh-CN" altLang="en-US" sz="3600" b="1" u="sng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 </a:t>
              </a:r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zh-CN" altLang="en-US" sz="3600" b="1" u="sng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  </a:t>
              </a:r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zh-CN" altLang="en-US" sz="3600" b="1" u="sng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  </a:t>
              </a:r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三个地方的丁香花。在“悟花”中，作者从       </a:t>
              </a:r>
              <a:endPara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/>
              <a:r>
                <a:rPr lang="zh-CN" altLang="en-US" sz="3600" b="1" u="sng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zh-CN" altLang="en-US" sz="3600" b="1" u="sng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  </a:t>
              </a:r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和</a:t>
              </a:r>
              <a:r>
                <a:rPr lang="zh-CN" altLang="en-US" sz="3600" b="1" u="sng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 </a:t>
              </a:r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三个角度描写了丁香。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9767455" y="4419599"/>
              <a:ext cx="1454727" cy="1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9601200" y="4959926"/>
              <a:ext cx="1662545" cy="1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9531928" y="5527963"/>
              <a:ext cx="1856508" cy="1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3228111" y="2701638"/>
            <a:ext cx="1219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赏花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652656" y="2715492"/>
            <a:ext cx="1219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悟花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03820" y="3851566"/>
            <a:ext cx="1219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118765" y="3851566"/>
            <a:ext cx="1219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906002" y="3865419"/>
            <a:ext cx="1219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气味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45528" y="4378038"/>
            <a:ext cx="2105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城里街旁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88728" y="4419601"/>
            <a:ext cx="2105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城外校园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569926" y="4401234"/>
            <a:ext cx="2105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斗室外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609909" y="4963493"/>
            <a:ext cx="1704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雨中的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09601" y="5500256"/>
            <a:ext cx="1302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050472" y="5477562"/>
            <a:ext cx="2521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理解丁香结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959927" y="5495743"/>
            <a:ext cx="2521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感悟丁香结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  <p:bldP spid="36" grpId="0"/>
      <p:bldP spid="37" grpId="0"/>
      <p:bldP spid="38" grpId="0"/>
      <p:bldP spid="39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连接符 40"/>
          <p:cNvCxnSpPr/>
          <p:nvPr/>
        </p:nvCxnSpPr>
        <p:spPr>
          <a:xfrm>
            <a:off x="7730835" y="2535382"/>
            <a:ext cx="55420" cy="2743200"/>
          </a:xfrm>
          <a:prstGeom prst="line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253344" y="2535382"/>
            <a:ext cx="55420" cy="2743200"/>
          </a:xfrm>
          <a:prstGeom prst="line">
            <a:avLst/>
          </a:prstGeom>
          <a:ln w="5715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5112327" y="304799"/>
            <a:ext cx="1773382" cy="1011382"/>
            <a:chOff x="6608617" y="304800"/>
            <a:chExt cx="1773382" cy="1011382"/>
          </a:xfrm>
        </p:grpSpPr>
        <p:sp>
          <p:nvSpPr>
            <p:cNvPr id="7" name="椭圆 6"/>
            <p:cNvSpPr/>
            <p:nvPr/>
          </p:nvSpPr>
          <p:spPr>
            <a:xfrm>
              <a:off x="6608617" y="304800"/>
              <a:ext cx="1773382" cy="1011382"/>
            </a:xfrm>
            <a:prstGeom prst="ellipse">
              <a:avLst/>
            </a:prstGeom>
            <a:solidFill>
              <a:srgbClr val="CC66FF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899562" y="387928"/>
              <a:ext cx="120534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丁香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" name="图片 10" descr="ef37269553536c984c824bcd1029ef70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393382" y="1174068"/>
            <a:ext cx="3108117" cy="5683932"/>
          </a:xfrm>
          <a:prstGeom prst="rect">
            <a:avLst/>
          </a:prstGeom>
        </p:spPr>
      </p:pic>
      <p:pic>
        <p:nvPicPr>
          <p:cNvPr id="12" name="图片 11" descr="ef37269553536c984c824bcd1029ef70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-351063" y="1149927"/>
            <a:ext cx="3121318" cy="570807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408217" y="1551709"/>
            <a:ext cx="1773382" cy="1011382"/>
            <a:chOff x="6608617" y="304800"/>
            <a:chExt cx="1773382" cy="1011382"/>
          </a:xfrm>
        </p:grpSpPr>
        <p:sp>
          <p:nvSpPr>
            <p:cNvPr id="16" name="椭圆 15"/>
            <p:cNvSpPr/>
            <p:nvPr/>
          </p:nvSpPr>
          <p:spPr>
            <a:xfrm>
              <a:off x="6608617" y="304800"/>
              <a:ext cx="1773382" cy="1011382"/>
            </a:xfrm>
            <a:prstGeom prst="ellipse">
              <a:avLst/>
            </a:prstGeom>
            <a:solidFill>
              <a:srgbClr val="FF99FF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899562" y="387928"/>
              <a:ext cx="1205345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赏花</a:t>
              </a:r>
              <a:endParaRPr lang="zh-CN" altLang="en-US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88726" y="1579418"/>
            <a:ext cx="1773382" cy="1011382"/>
            <a:chOff x="6608617" y="304800"/>
            <a:chExt cx="1773382" cy="1011382"/>
          </a:xfrm>
        </p:grpSpPr>
        <p:sp>
          <p:nvSpPr>
            <p:cNvPr id="19" name="椭圆 18"/>
            <p:cNvSpPr/>
            <p:nvPr/>
          </p:nvSpPr>
          <p:spPr>
            <a:xfrm>
              <a:off x="6608617" y="304800"/>
              <a:ext cx="1773382" cy="101138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899562" y="387928"/>
              <a:ext cx="120534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悟花</a:t>
              </a:r>
              <a:endParaRPr lang="zh-CN" altLang="en-US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80508" y="2923310"/>
            <a:ext cx="1773382" cy="1011382"/>
            <a:chOff x="6608617" y="304800"/>
            <a:chExt cx="1773382" cy="1011382"/>
          </a:xfrm>
        </p:grpSpPr>
        <p:sp>
          <p:nvSpPr>
            <p:cNvPr id="22" name="椭圆 21"/>
            <p:cNvSpPr/>
            <p:nvPr/>
          </p:nvSpPr>
          <p:spPr>
            <a:xfrm>
              <a:off x="6608617" y="304800"/>
              <a:ext cx="1773382" cy="1011382"/>
            </a:xfrm>
            <a:prstGeom prst="ellipse">
              <a:avLst/>
            </a:prstGeom>
            <a:solidFill>
              <a:srgbClr val="FFCCFF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899562" y="387928"/>
              <a:ext cx="120534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形状</a:t>
              </a:r>
              <a:endParaRPr lang="zh-CN" altLang="en-US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08218" y="4128653"/>
            <a:ext cx="1773382" cy="1011382"/>
            <a:chOff x="6608617" y="304800"/>
            <a:chExt cx="1773382" cy="1011382"/>
          </a:xfrm>
        </p:grpSpPr>
        <p:sp>
          <p:nvSpPr>
            <p:cNvPr id="25" name="椭圆 24"/>
            <p:cNvSpPr/>
            <p:nvPr/>
          </p:nvSpPr>
          <p:spPr>
            <a:xfrm>
              <a:off x="6608617" y="304800"/>
              <a:ext cx="1773382" cy="1011382"/>
            </a:xfrm>
            <a:prstGeom prst="ellipse">
              <a:avLst/>
            </a:prstGeom>
            <a:solidFill>
              <a:srgbClr val="FFCCFF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899562" y="387928"/>
              <a:ext cx="120534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颜色</a:t>
              </a:r>
              <a:endParaRPr lang="zh-CN" altLang="en-US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35926" y="5278582"/>
            <a:ext cx="1773382" cy="1011382"/>
            <a:chOff x="6608617" y="304800"/>
            <a:chExt cx="1773382" cy="1011382"/>
          </a:xfrm>
        </p:grpSpPr>
        <p:sp>
          <p:nvSpPr>
            <p:cNvPr id="28" name="椭圆 27"/>
            <p:cNvSpPr/>
            <p:nvPr/>
          </p:nvSpPr>
          <p:spPr>
            <a:xfrm>
              <a:off x="6608617" y="304800"/>
              <a:ext cx="1773382" cy="1011382"/>
            </a:xfrm>
            <a:prstGeom prst="ellipse">
              <a:avLst/>
            </a:prstGeom>
            <a:solidFill>
              <a:srgbClr val="FFCCFF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899562" y="387928"/>
              <a:ext cx="120534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气味</a:t>
              </a:r>
              <a:endParaRPr lang="zh-CN" altLang="en-US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289964" y="2937164"/>
            <a:ext cx="3006437" cy="1011382"/>
            <a:chOff x="6012873" y="304800"/>
            <a:chExt cx="2264760" cy="1011382"/>
          </a:xfrm>
        </p:grpSpPr>
        <p:sp>
          <p:nvSpPr>
            <p:cNvPr id="31" name="椭圆 30"/>
            <p:cNvSpPr/>
            <p:nvPr/>
          </p:nvSpPr>
          <p:spPr>
            <a:xfrm>
              <a:off x="6012873" y="304800"/>
              <a:ext cx="2264760" cy="101138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106374" y="401783"/>
              <a:ext cx="21399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雨中的丁香</a:t>
              </a:r>
              <a:endParaRPr lang="zh-CN" altLang="en-US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下箭头 35"/>
          <p:cNvSpPr/>
          <p:nvPr/>
        </p:nvSpPr>
        <p:spPr>
          <a:xfrm rot="2064505">
            <a:off x="4928213" y="1141511"/>
            <a:ext cx="360219" cy="538923"/>
          </a:xfrm>
          <a:prstGeom prst="downArrow">
            <a:avLst/>
          </a:prstGeom>
          <a:solidFill>
            <a:srgbClr val="FF99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下箭头 36"/>
          <p:cNvSpPr/>
          <p:nvPr/>
        </p:nvSpPr>
        <p:spPr>
          <a:xfrm rot="19535495" flipH="1">
            <a:off x="6660031" y="1183075"/>
            <a:ext cx="360219" cy="538923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6317673" y="4087091"/>
            <a:ext cx="3006437" cy="1011382"/>
            <a:chOff x="6012873" y="304800"/>
            <a:chExt cx="2264760" cy="1011382"/>
          </a:xfrm>
        </p:grpSpPr>
        <p:sp>
          <p:nvSpPr>
            <p:cNvPr id="39" name="椭圆 38"/>
            <p:cNvSpPr/>
            <p:nvPr/>
          </p:nvSpPr>
          <p:spPr>
            <a:xfrm>
              <a:off x="6012873" y="304800"/>
              <a:ext cx="2264760" cy="101138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106374" y="401783"/>
              <a:ext cx="21399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理解丁香结</a:t>
              </a:r>
              <a:endParaRPr lang="zh-CN" altLang="en-US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331527" y="5250873"/>
            <a:ext cx="3006437" cy="1011382"/>
            <a:chOff x="6012873" y="304800"/>
            <a:chExt cx="2264760" cy="1011382"/>
          </a:xfrm>
        </p:grpSpPr>
        <p:sp>
          <p:nvSpPr>
            <p:cNvPr id="44" name="椭圆 43"/>
            <p:cNvSpPr/>
            <p:nvPr/>
          </p:nvSpPr>
          <p:spPr>
            <a:xfrm>
              <a:off x="6012873" y="304800"/>
              <a:ext cx="2264760" cy="101138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106374" y="401783"/>
              <a:ext cx="21399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感悟丁香结</a:t>
              </a:r>
              <a:endParaRPr lang="zh-CN" altLang="en-US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1995053" y="2466109"/>
            <a:ext cx="1856509" cy="52647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93963" y="193964"/>
            <a:ext cx="5638801" cy="1066799"/>
            <a:chOff x="1" y="166255"/>
            <a:chExt cx="4716567" cy="1149927"/>
          </a:xfrm>
        </p:grpSpPr>
        <p:sp>
          <p:nvSpPr>
            <p:cNvPr id="31" name="圆角矩形 30"/>
            <p:cNvSpPr/>
            <p:nvPr/>
          </p:nvSpPr>
          <p:spPr>
            <a:xfrm>
              <a:off x="1" y="166255"/>
              <a:ext cx="4716567" cy="1149927"/>
            </a:xfrm>
            <a:prstGeom prst="roundRect">
              <a:avLst/>
            </a:prstGeom>
            <a:solidFill>
              <a:srgbClr val="ECDA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 descr="d7e7215f2162f4ccd62b1c76a2b2aa6f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6355" y="193963"/>
              <a:ext cx="948102" cy="1108364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872837" y="304801"/>
              <a:ext cx="3762611" cy="895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smtClean="0">
                  <a:solidFill>
                    <a:srgbClr val="9933FF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赏花：城里街旁</a:t>
              </a:r>
              <a:endParaRPr lang="zh-CN" altLang="en-US" sz="4800" b="1">
                <a:solidFill>
                  <a:srgbClr val="9933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圆角矩形 33"/>
          <p:cNvSpPr/>
          <p:nvPr/>
        </p:nvSpPr>
        <p:spPr>
          <a:xfrm>
            <a:off x="8089874" y="2479964"/>
            <a:ext cx="2618511" cy="5264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5014165" y="3505201"/>
            <a:ext cx="4433456" cy="5264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295020" y="1644949"/>
            <a:ext cx="1331259" cy="646331"/>
            <a:chOff x="10381129" y="2226840"/>
            <a:chExt cx="1331259" cy="646331"/>
          </a:xfrm>
        </p:grpSpPr>
        <p:sp>
          <p:nvSpPr>
            <p:cNvPr id="37" name="圆角矩形标注 36"/>
            <p:cNvSpPr/>
            <p:nvPr/>
          </p:nvSpPr>
          <p:spPr>
            <a:xfrm flipH="1" flipV="1">
              <a:off x="10381129" y="2259107"/>
              <a:ext cx="1331259" cy="605117"/>
            </a:xfrm>
            <a:prstGeom prst="wedgeRoundRectCallout">
              <a:avLst>
                <a:gd name="adj1" fmla="val -38480"/>
                <a:gd name="adj2" fmla="val -86754"/>
                <a:gd name="adj3" fmla="val 16667"/>
              </a:avLst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0466813" y="2226840"/>
              <a:ext cx="11112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chemeClr val="bg1"/>
                </a:buClr>
              </a:pPr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地点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797025" y="1140547"/>
            <a:ext cx="1331259" cy="646331"/>
            <a:chOff x="10381129" y="2226840"/>
            <a:chExt cx="1331259" cy="646331"/>
          </a:xfrm>
        </p:grpSpPr>
        <p:sp>
          <p:nvSpPr>
            <p:cNvPr id="40" name="圆角矩形标注 39"/>
            <p:cNvSpPr/>
            <p:nvPr/>
          </p:nvSpPr>
          <p:spPr>
            <a:xfrm flipV="1">
              <a:off x="10381129" y="2259107"/>
              <a:ext cx="1331259" cy="605117"/>
            </a:xfrm>
            <a:prstGeom prst="wedgeRoundRectCallout">
              <a:avLst>
                <a:gd name="adj1" fmla="val -38480"/>
                <a:gd name="adj2" fmla="val -86754"/>
                <a:gd name="adj3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0466813" y="2226840"/>
              <a:ext cx="11112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chemeClr val="bg1"/>
                </a:buClr>
              </a:pPr>
              <a:r>
                <a:rPr lang="zh-CN" altLang="en-US" sz="3600" b="1" smtClean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颜色</a:t>
              </a:r>
              <a:endPara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576768" y="4711894"/>
            <a:ext cx="1331259" cy="646331"/>
            <a:chOff x="10381129" y="2226840"/>
            <a:chExt cx="1331259" cy="646331"/>
          </a:xfrm>
        </p:grpSpPr>
        <p:sp>
          <p:nvSpPr>
            <p:cNvPr id="43" name="圆角矩形标注 42"/>
            <p:cNvSpPr/>
            <p:nvPr/>
          </p:nvSpPr>
          <p:spPr>
            <a:xfrm>
              <a:off x="10381129" y="2259107"/>
              <a:ext cx="1331259" cy="605117"/>
            </a:xfrm>
            <a:prstGeom prst="wedgeRoundRectCallout">
              <a:avLst>
                <a:gd name="adj1" fmla="val -38480"/>
                <a:gd name="adj2" fmla="val -86754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0466813" y="2226840"/>
              <a:ext cx="11112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chemeClr val="bg1"/>
                </a:buClr>
              </a:pPr>
              <a:r>
                <a:rPr lang="zh-CN" altLang="en-US" sz="36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形状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5" name="椭圆 44"/>
          <p:cNvSpPr/>
          <p:nvPr/>
        </p:nvSpPr>
        <p:spPr>
          <a:xfrm>
            <a:off x="5011790" y="3483551"/>
            <a:ext cx="1440874" cy="589685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2040561" y="3515889"/>
            <a:ext cx="498764" cy="52647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712900" y="4041571"/>
            <a:ext cx="498764" cy="52647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9708" y="4682837"/>
            <a:ext cx="4073237" cy="1814945"/>
            <a:chOff x="1080654" y="4613565"/>
            <a:chExt cx="4419600" cy="1814945"/>
          </a:xfrm>
        </p:grpSpPr>
        <p:sp>
          <p:nvSpPr>
            <p:cNvPr id="51" name="流程图: 可选过程 50"/>
            <p:cNvSpPr/>
            <p:nvPr/>
          </p:nvSpPr>
          <p:spPr>
            <a:xfrm>
              <a:off x="1080654" y="4627419"/>
              <a:ext cx="4419600" cy="1801091"/>
            </a:xfrm>
            <a:prstGeom prst="flowChartAlternateProcess">
              <a:avLst/>
            </a:prstGeom>
            <a:solidFill>
              <a:srgbClr val="DAF9D3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149926" y="4613565"/>
              <a:ext cx="433529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比喻：</a:t>
              </a:r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形象地写出了丁香花小巧、繁密、耀眼 的特点。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190507" y="4300478"/>
            <a:ext cx="4724401" cy="2391267"/>
            <a:chOff x="1080654" y="4918365"/>
            <a:chExt cx="4447310" cy="2391267"/>
          </a:xfrm>
        </p:grpSpPr>
        <p:sp>
          <p:nvSpPr>
            <p:cNvPr id="54" name="流程图: 可选过程 53"/>
            <p:cNvSpPr/>
            <p:nvPr/>
          </p:nvSpPr>
          <p:spPr>
            <a:xfrm>
              <a:off x="1080654" y="4954360"/>
              <a:ext cx="4419600" cy="2355272"/>
            </a:xfrm>
            <a:prstGeom prst="flowChartAlternateProcess">
              <a:avLst/>
            </a:prstGeom>
            <a:solidFill>
              <a:srgbClr val="FCFDCF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122218" y="4918365"/>
              <a:ext cx="440574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拟人：</a:t>
              </a:r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“探”“窥”赋予丁香花人的情态，使丁香花更显俏皮活泼，生机勃勃。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文本框 1"/>
          <p:cNvSpPr txBox="1"/>
          <p:nvPr/>
        </p:nvSpPr>
        <p:spPr>
          <a:xfrm>
            <a:off x="680673" y="1897358"/>
            <a:ext cx="1056921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    今年的丁香花似乎开得格外茂盛，城里城外，都是一样。城里街旁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尘土纷嚣之间，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忽然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呈出两片雪白，顿使人眼前一亮，再仔细看，才知是两行丁香花。有的宅院里探出半树银妆，星星般的小花缀满枝头，从墙上窥着行人，惹得人走过了还要回头望。</a:t>
            </a:r>
            <a:endParaRPr lang="zh-CN" altLang="en-US" sz="3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4" grpId="0" animBg="1"/>
      <p:bldP spid="35" grpId="0" animBg="1"/>
      <p:bldP spid="45" grpId="0" animBg="1"/>
      <p:bldP spid="46" grpId="0" animBg="1"/>
      <p:bldP spid="47" grpId="0" animBg="1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内容占位符 10" descr="001q3ndnzy79tJiWeZZab&amp;690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0" y="-1"/>
            <a:ext cx="12192000" cy="6861755"/>
          </a:xfrm>
        </p:spPr>
      </p:pic>
      <p:sp>
        <p:nvSpPr>
          <p:cNvPr id="9" name="TextBox 8"/>
          <p:cNvSpPr txBox="1"/>
          <p:nvPr/>
        </p:nvSpPr>
        <p:spPr>
          <a:xfrm>
            <a:off x="4350327" y="6027003"/>
            <a:ext cx="3325091" cy="83099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街旁的丁香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77090" y="193963"/>
          <a:ext cx="11693237" cy="6477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3083"/>
                <a:gridCol w="2997354"/>
                <a:gridCol w="2992582"/>
                <a:gridCol w="4170218"/>
              </a:tblGrid>
              <a:tr h="970678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6000" b="1" smtClean="0">
                          <a:solidFill>
                            <a:srgbClr val="9933FF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赏  花</a:t>
                      </a:r>
                      <a:endParaRPr lang="zh-CN" altLang="en-US" sz="6000" b="1" smtClean="0">
                        <a:solidFill>
                          <a:srgbClr val="9933FF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ECDAFE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6421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地点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8716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形状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altLang="zh-CN" sz="3200" b="1" kern="120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367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颜色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3200" b="1" kern="120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algn="ctr"/>
                      <a:endParaRPr lang="zh-CN" altLang="en-US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2211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气味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036621" y="1191492"/>
            <a:ext cx="2355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城里街旁</a:t>
            </a:r>
            <a:endParaRPr lang="zh-CN" altLang="en-US" sz="36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01092" y="2244438"/>
            <a:ext cx="3075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星星般的小花缀满枝头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59528" y="4294911"/>
            <a:ext cx="3117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呈出两片雪白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1565562" y="1953490"/>
            <a:ext cx="1856509" cy="52647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8534398" y="2479964"/>
            <a:ext cx="2618511" cy="5264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4627417" y="2992583"/>
            <a:ext cx="3532910" cy="52647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35"/>
          <p:cNvGrpSpPr/>
          <p:nvPr/>
        </p:nvGrpSpPr>
        <p:grpSpPr>
          <a:xfrm>
            <a:off x="225747" y="1312440"/>
            <a:ext cx="1331259" cy="646331"/>
            <a:chOff x="10381129" y="2226840"/>
            <a:chExt cx="1331259" cy="646331"/>
          </a:xfrm>
        </p:grpSpPr>
        <p:sp>
          <p:nvSpPr>
            <p:cNvPr id="37" name="圆角矩形标注 36"/>
            <p:cNvSpPr/>
            <p:nvPr/>
          </p:nvSpPr>
          <p:spPr>
            <a:xfrm flipH="1" flipV="1">
              <a:off x="10381129" y="2259107"/>
              <a:ext cx="1331259" cy="605117"/>
            </a:xfrm>
            <a:prstGeom prst="wedgeRoundRectCallout">
              <a:avLst>
                <a:gd name="adj1" fmla="val -38480"/>
                <a:gd name="adj2" fmla="val -86754"/>
                <a:gd name="adj3" fmla="val 16667"/>
              </a:avLst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0466813" y="2226840"/>
              <a:ext cx="11112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chemeClr val="bg1"/>
                </a:buClr>
              </a:pPr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地点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8"/>
          <p:cNvGrpSpPr/>
          <p:nvPr/>
        </p:nvGrpSpPr>
        <p:grpSpPr>
          <a:xfrm>
            <a:off x="9037239" y="1118477"/>
            <a:ext cx="1331259" cy="646331"/>
            <a:chOff x="10381129" y="2226840"/>
            <a:chExt cx="1331259" cy="646331"/>
          </a:xfrm>
        </p:grpSpPr>
        <p:sp>
          <p:nvSpPr>
            <p:cNvPr id="40" name="圆角矩形标注 39"/>
            <p:cNvSpPr/>
            <p:nvPr/>
          </p:nvSpPr>
          <p:spPr>
            <a:xfrm flipV="1">
              <a:off x="10381129" y="2259107"/>
              <a:ext cx="1331259" cy="605117"/>
            </a:xfrm>
            <a:prstGeom prst="wedgeRoundRectCallout">
              <a:avLst>
                <a:gd name="adj1" fmla="val -38480"/>
                <a:gd name="adj2" fmla="val -86754"/>
                <a:gd name="adj3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0466813" y="2226840"/>
              <a:ext cx="11112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chemeClr val="bg1"/>
                </a:buClr>
              </a:pPr>
              <a:r>
                <a:rPr lang="zh-CN" altLang="en-US" sz="3600" b="1" smtClean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颜色</a:t>
              </a:r>
              <a:endPara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1"/>
          <p:cNvGrpSpPr/>
          <p:nvPr/>
        </p:nvGrpSpPr>
        <p:grpSpPr>
          <a:xfrm>
            <a:off x="8247529" y="3667713"/>
            <a:ext cx="1331259" cy="646331"/>
            <a:chOff x="10381129" y="2226840"/>
            <a:chExt cx="1331259" cy="646331"/>
          </a:xfrm>
        </p:grpSpPr>
        <p:sp>
          <p:nvSpPr>
            <p:cNvPr id="43" name="圆角矩形标注 42"/>
            <p:cNvSpPr/>
            <p:nvPr/>
          </p:nvSpPr>
          <p:spPr>
            <a:xfrm>
              <a:off x="10381129" y="2259107"/>
              <a:ext cx="1331259" cy="605117"/>
            </a:xfrm>
            <a:prstGeom prst="wedgeRoundRectCallout">
              <a:avLst>
                <a:gd name="adj1" fmla="val -38480"/>
                <a:gd name="adj2" fmla="val -86754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0466813" y="2226840"/>
              <a:ext cx="11112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chemeClr val="bg1"/>
                </a:buClr>
              </a:pPr>
              <a:r>
                <a:rPr lang="zh-CN" altLang="en-US" sz="36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气味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748144" y="2978728"/>
            <a:ext cx="2618511" cy="5264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817416" y="4572000"/>
            <a:ext cx="10453588" cy="1330036"/>
            <a:chOff x="1080654" y="4954360"/>
            <a:chExt cx="4419600" cy="1330036"/>
          </a:xfrm>
        </p:grpSpPr>
        <p:sp>
          <p:nvSpPr>
            <p:cNvPr id="17" name="流程图: 可选过程 16"/>
            <p:cNvSpPr/>
            <p:nvPr/>
          </p:nvSpPr>
          <p:spPr>
            <a:xfrm>
              <a:off x="1080654" y="4954360"/>
              <a:ext cx="4419600" cy="1330036"/>
            </a:xfrm>
            <a:prstGeom prst="flowChartAlternateProcess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32442" y="5015347"/>
              <a:ext cx="431788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“白的潇洒，紫的朦胧”生动地描绘了丁香的颜色，突出了丁香灵动优雅的特点。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93963" y="193964"/>
            <a:ext cx="5666510" cy="1066799"/>
            <a:chOff x="1" y="166255"/>
            <a:chExt cx="4739744" cy="1149927"/>
          </a:xfrm>
        </p:grpSpPr>
        <p:sp>
          <p:nvSpPr>
            <p:cNvPr id="20" name="圆角矩形 19"/>
            <p:cNvSpPr/>
            <p:nvPr/>
          </p:nvSpPr>
          <p:spPr>
            <a:xfrm>
              <a:off x="1" y="166255"/>
              <a:ext cx="4739744" cy="1149927"/>
            </a:xfrm>
            <a:prstGeom prst="roundRect">
              <a:avLst/>
            </a:prstGeom>
            <a:solidFill>
              <a:srgbClr val="ECDA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 descr="d7e7215f2162f4ccd62b1c76a2b2aa6f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6355" y="193963"/>
              <a:ext cx="948102" cy="1108364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872837" y="304801"/>
              <a:ext cx="3762611" cy="895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smtClean="0">
                  <a:solidFill>
                    <a:srgbClr val="9933FF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赏花：城外校园</a:t>
              </a:r>
              <a:endParaRPr lang="zh-CN" altLang="en-US" sz="4800" b="1">
                <a:solidFill>
                  <a:srgbClr val="9933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文本框 1"/>
          <p:cNvSpPr txBox="1"/>
          <p:nvPr/>
        </p:nvSpPr>
        <p:spPr>
          <a:xfrm>
            <a:off x="680673" y="1897358"/>
            <a:ext cx="1056921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    城外校园里丁香更多。最好的是图书馆北面的丁香三角地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，种有十数棵的白丁香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和紫丁香。月光下白的潇洒，紫的朦胧。还有淡淡的幽雅的甜香，非桂非兰，在夜色中也能让人分辨出，这是丁香。</a:t>
            </a:r>
            <a:endParaRPr lang="zh-CN" altLang="en-US" sz="3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4" grpId="0" animBg="1"/>
      <p:bldP spid="35" grpId="0" animBg="1"/>
      <p:bldP spid="30" grpId="0" animBg="1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hMlWlyy5cmIfduWAAHutOCbCeUAAJcDgOXFuYAAe7M228.jpg"/>
          <p:cNvPicPr>
            <a:picLocks noChangeAspect="1"/>
          </p:cNvPicPr>
          <p:nvPr/>
        </p:nvPicPr>
        <p:blipFill>
          <a:blip r:embed="rId1" cstate="print"/>
          <a:srcRect l="9213" t="5051" r="21805" b="20000"/>
          <a:stretch>
            <a:fillRect/>
          </a:stretch>
        </p:blipFill>
        <p:spPr>
          <a:xfrm>
            <a:off x="0" y="0"/>
            <a:ext cx="6386945" cy="6858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</p:pic>
      <p:pic>
        <p:nvPicPr>
          <p:cNvPr id="12" name="图片 11" descr="20111016135213-20906396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76109" y="0"/>
            <a:ext cx="5915891" cy="623454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449782" y="6027003"/>
            <a:ext cx="2770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chemeClr val="bg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白的潇洒</a:t>
            </a:r>
            <a:endParaRPr lang="zh-CN" altLang="en-US" sz="4800" b="1">
              <a:solidFill>
                <a:schemeClr val="bg1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86946" y="6027003"/>
            <a:ext cx="2770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9933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紫的朦胧</a:t>
            </a:r>
            <a:endParaRPr lang="zh-CN" altLang="en-US" sz="4800" b="1">
              <a:solidFill>
                <a:srgbClr val="9933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3964" y="0"/>
            <a:ext cx="3865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月光下的丁香</a:t>
            </a:r>
            <a:endParaRPr lang="zh-CN" altLang="en-US" sz="4800" b="1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77090" y="193963"/>
          <a:ext cx="11693237" cy="6477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3083"/>
                <a:gridCol w="2997354"/>
                <a:gridCol w="2992582"/>
                <a:gridCol w="4170218"/>
              </a:tblGrid>
              <a:tr h="970678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6000" b="1" smtClean="0">
                          <a:solidFill>
                            <a:srgbClr val="9933FF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赏  花</a:t>
                      </a:r>
                      <a:endParaRPr lang="zh-CN" altLang="en-US" sz="6000" b="1" smtClean="0">
                        <a:solidFill>
                          <a:srgbClr val="9933FF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ECDAFE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6421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地点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8716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形状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altLang="zh-CN" sz="3200" b="1" kern="120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367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颜色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3200" b="1" kern="120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algn="ctr"/>
                      <a:endParaRPr lang="zh-CN" altLang="en-US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2211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气味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036621" y="1191492"/>
            <a:ext cx="2355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城里街旁</a:t>
            </a:r>
            <a:endParaRPr lang="zh-CN" altLang="en-US" sz="36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01092" y="2244438"/>
            <a:ext cx="3075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星星般的小花缀满枝头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73383" y="4253346"/>
            <a:ext cx="3117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呈出两片雪白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12328" y="1205347"/>
            <a:ext cx="2216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城外校园</a:t>
            </a:r>
            <a:endParaRPr lang="zh-CN" altLang="en-US" sz="36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93674" y="4003964"/>
            <a:ext cx="2493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白的潇洒，紫的朦胧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93674" y="5444836"/>
            <a:ext cx="2493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淡淡的幽雅的甜香    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7813964" y="1413162"/>
            <a:ext cx="1302328" cy="52647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4281052" y="4516583"/>
            <a:ext cx="2230584" cy="52647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3394363" y="2424548"/>
            <a:ext cx="2687784" cy="52647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35"/>
          <p:cNvGrpSpPr/>
          <p:nvPr/>
        </p:nvGrpSpPr>
        <p:grpSpPr>
          <a:xfrm>
            <a:off x="6515711" y="467313"/>
            <a:ext cx="1331259" cy="646331"/>
            <a:chOff x="10381129" y="2226840"/>
            <a:chExt cx="1331259" cy="646331"/>
          </a:xfrm>
        </p:grpSpPr>
        <p:sp>
          <p:nvSpPr>
            <p:cNvPr id="37" name="圆角矩形标注 36"/>
            <p:cNvSpPr/>
            <p:nvPr/>
          </p:nvSpPr>
          <p:spPr>
            <a:xfrm flipH="1" flipV="1">
              <a:off x="10381129" y="2259107"/>
              <a:ext cx="1331259" cy="605117"/>
            </a:xfrm>
            <a:prstGeom prst="wedgeRoundRectCallout">
              <a:avLst>
                <a:gd name="adj1" fmla="val -38480"/>
                <a:gd name="adj2" fmla="val -86754"/>
                <a:gd name="adj3" fmla="val 16667"/>
              </a:avLst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0466813" y="2226840"/>
              <a:ext cx="11112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chemeClr val="bg1"/>
                </a:buClr>
              </a:pPr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地点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38"/>
          <p:cNvGrpSpPr/>
          <p:nvPr/>
        </p:nvGrpSpPr>
        <p:grpSpPr>
          <a:xfrm>
            <a:off x="166253" y="3141240"/>
            <a:ext cx="1125058" cy="646331"/>
            <a:chOff x="10547383" y="2240695"/>
            <a:chExt cx="1125058" cy="646331"/>
          </a:xfrm>
        </p:grpSpPr>
        <p:sp>
          <p:nvSpPr>
            <p:cNvPr id="40" name="圆角矩形标注 39"/>
            <p:cNvSpPr/>
            <p:nvPr/>
          </p:nvSpPr>
          <p:spPr>
            <a:xfrm flipH="1" flipV="1">
              <a:off x="10547383" y="2259099"/>
              <a:ext cx="1066801" cy="605117"/>
            </a:xfrm>
            <a:prstGeom prst="wedgeRoundRectCallout">
              <a:avLst>
                <a:gd name="adj1" fmla="val -38480"/>
                <a:gd name="adj2" fmla="val -86754"/>
                <a:gd name="adj3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0561239" y="2240695"/>
              <a:ext cx="11112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chemeClr val="bg1"/>
                </a:buClr>
              </a:pPr>
              <a:r>
                <a:rPr lang="zh-CN" altLang="en-US" sz="3600" b="1" smtClean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颜色</a:t>
              </a:r>
              <a:endPara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41"/>
          <p:cNvGrpSpPr/>
          <p:nvPr/>
        </p:nvGrpSpPr>
        <p:grpSpPr>
          <a:xfrm>
            <a:off x="85684" y="1811204"/>
            <a:ext cx="1111202" cy="646331"/>
            <a:chOff x="10466813" y="2226840"/>
            <a:chExt cx="1111202" cy="646331"/>
          </a:xfrm>
        </p:grpSpPr>
        <p:sp>
          <p:nvSpPr>
            <p:cNvPr id="43" name="圆角矩形标注 42"/>
            <p:cNvSpPr/>
            <p:nvPr/>
          </p:nvSpPr>
          <p:spPr>
            <a:xfrm flipH="1" flipV="1">
              <a:off x="10547383" y="2259105"/>
              <a:ext cx="1025237" cy="605117"/>
            </a:xfrm>
            <a:prstGeom prst="wedgeRoundRectCallout">
              <a:avLst>
                <a:gd name="adj1" fmla="val -38480"/>
                <a:gd name="adj2" fmla="val -86754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0466813" y="2226840"/>
              <a:ext cx="11112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chemeClr val="bg1"/>
                </a:buClr>
              </a:pPr>
              <a:r>
                <a:rPr lang="zh-CN" altLang="en-US" sz="36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气味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2105888" y="3491346"/>
            <a:ext cx="1801094" cy="5264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668111" y="5815167"/>
            <a:ext cx="1331259" cy="646331"/>
            <a:chOff x="10381129" y="2226840"/>
            <a:chExt cx="1331259" cy="646331"/>
          </a:xfrm>
        </p:grpSpPr>
        <p:sp>
          <p:nvSpPr>
            <p:cNvPr id="18" name="圆角矩形标注 17"/>
            <p:cNvSpPr/>
            <p:nvPr/>
          </p:nvSpPr>
          <p:spPr>
            <a:xfrm>
              <a:off x="10381129" y="2259107"/>
              <a:ext cx="1331259" cy="605117"/>
            </a:xfrm>
            <a:prstGeom prst="wedgeRoundRectCallout">
              <a:avLst>
                <a:gd name="adj1" fmla="val -38480"/>
                <a:gd name="adj2" fmla="val -86754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0466813" y="2226840"/>
              <a:ext cx="11112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chemeClr val="bg1"/>
                </a:buClr>
              </a:pPr>
              <a:r>
                <a:rPr lang="zh-CN" altLang="en-US" sz="36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形状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" name="文本框 1"/>
          <p:cNvSpPr txBox="1"/>
          <p:nvPr/>
        </p:nvSpPr>
        <p:spPr>
          <a:xfrm>
            <a:off x="1137873" y="1343176"/>
            <a:ext cx="1022285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    在我断断续续住了近三十年的斗室外，有三棵白丁香。每到春来，伏案时抬头便看见檐前积雪。雪色映进窗来，香气直透毫端。人也似乎轻灵得多，不那么浑浊笨拙了。从外面回来时，最先映入眼帘的，也是那一片莹白，白下面透出参差的绿，然后才见那两扇红窗。我经历过的春光，几乎都是和这几树丁香联系在一起的。那十字小白花，那样小，却不显得单薄。许多小花形成一簇，许多簇花开满一树，遮掩着我的窗，照耀着我的文思和梦想。</a:t>
            </a:r>
            <a:endParaRPr lang="zh-CN" altLang="en-US" sz="3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93963" y="193964"/>
            <a:ext cx="5001491" cy="1066799"/>
            <a:chOff x="1" y="166255"/>
            <a:chExt cx="4183490" cy="1149927"/>
          </a:xfrm>
        </p:grpSpPr>
        <p:sp>
          <p:nvSpPr>
            <p:cNvPr id="21" name="圆角矩形 20"/>
            <p:cNvSpPr/>
            <p:nvPr/>
          </p:nvSpPr>
          <p:spPr>
            <a:xfrm>
              <a:off x="1" y="166255"/>
              <a:ext cx="4183490" cy="1149927"/>
            </a:xfrm>
            <a:prstGeom prst="roundRect">
              <a:avLst/>
            </a:prstGeom>
            <a:solidFill>
              <a:srgbClr val="ECDA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 descr="d7e7215f2162f4ccd62b1c76a2b2aa6f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6355" y="193963"/>
              <a:ext cx="948102" cy="1108364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872838" y="304802"/>
              <a:ext cx="3252711" cy="895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smtClean="0">
                  <a:solidFill>
                    <a:srgbClr val="9933FF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赏花：斗室外</a:t>
              </a:r>
              <a:endParaRPr lang="zh-CN" altLang="en-US" sz="4800" b="1">
                <a:solidFill>
                  <a:srgbClr val="9933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4" grpId="0" animBg="1"/>
      <p:bldP spid="35" grpId="0" animBg="1"/>
      <p:bldP spid="16" grpId="0" animBg="1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360安全浏览器下载\4224370_072342312000_2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>
            <a:lum bright="10000"/>
          </a:blip>
          <a:srcRect b="4950"/>
          <a:stretch>
            <a:fillRect/>
          </a:stretch>
        </p:blipFill>
        <p:spPr bwMode="auto">
          <a:xfrm>
            <a:off x="-2" y="-2"/>
            <a:ext cx="12192001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128654" y="0"/>
            <a:ext cx="3865418" cy="830997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斗室外的丁香</a:t>
            </a:r>
            <a:endParaRPr lang="zh-CN" altLang="en-US" sz="4800" b="1">
              <a:effectLst>
                <a:glow rad="228600">
                  <a:schemeClr val="bg1">
                    <a:alpha val="4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54045" y="277496"/>
            <a:ext cx="1986441" cy="1169551"/>
          </a:xfrm>
          <a:prstGeom prst="rect">
            <a:avLst/>
          </a:prstGeom>
          <a:noFill/>
        </p:spPr>
        <p:txBody>
          <a:bodyPr wrap="none" rtlCol="0">
            <a:prstTxWarp prst="textDeflate">
              <a:avLst/>
            </a:prstTxWarp>
            <a:spAutoFit/>
            <a:scene3d>
              <a:camera prst="perspectiveBelow"/>
              <a:lightRig rig="threePt" dir="t"/>
            </a:scene3d>
          </a:bodyPr>
          <a:lstStyle/>
          <a:p>
            <a:r>
              <a:rPr lang="zh-CN" altLang="en-US" sz="7000" b="1" smtClean="0">
                <a:ln>
                  <a:solidFill>
                    <a:srgbClr val="BB01D0"/>
                  </a:solidFill>
                </a:ln>
                <a:solidFill>
                  <a:srgbClr val="BB01D0"/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译文</a:t>
            </a:r>
            <a:endParaRPr lang="zh-CN" altLang="en-US" sz="7000" b="1">
              <a:ln>
                <a:solidFill>
                  <a:srgbClr val="BB01D0"/>
                </a:solidFill>
              </a:ln>
              <a:solidFill>
                <a:srgbClr val="BB01D0"/>
              </a:solidFill>
              <a:effectLst>
                <a:reflection blurRad="6350" stA="55000" endA="300" endPos="455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81054" y="1528153"/>
            <a:ext cx="74398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黄昏时分，主人公独上高楼，想去望望远处，却又凄然而止。楼梯横断，一弯新月如钩。蕉心未展，丁香也郁结未解，它们同时向着春风各自忧愁。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1782" y="4371199"/>
            <a:ext cx="77431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这首诗描写了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________________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等景物。诗人用不展的芭蕉和固结的丁香来比喻愁绪，借景写情，表达了主人公的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__________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54865" y="4373283"/>
            <a:ext cx="4115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缺月、芭蕉、丁香</a:t>
            </a:r>
            <a:endParaRPr lang="en-US" altLang="zh-CN" sz="3600" b="1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6053774" y="6003851"/>
            <a:ext cx="2480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孤寂与愁苦</a:t>
            </a:r>
            <a:endParaRPr lang="en-US" altLang="zh-CN" sz="3600" b="1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 descr="147487113658355.jpg"/>
          <p:cNvPicPr>
            <a:picLocks noChangeAspect="1"/>
          </p:cNvPicPr>
          <p:nvPr/>
        </p:nvPicPr>
        <p:blipFill>
          <a:blip r:embed="rId1" cstate="print"/>
          <a:srcRect l="5103"/>
          <a:stretch>
            <a:fillRect/>
          </a:stretch>
        </p:blipFill>
        <p:spPr>
          <a:xfrm>
            <a:off x="1" y="0"/>
            <a:ext cx="433647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77090" y="193963"/>
          <a:ext cx="11693237" cy="6477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3083"/>
                <a:gridCol w="2997354"/>
                <a:gridCol w="2854037"/>
                <a:gridCol w="4308763"/>
              </a:tblGrid>
              <a:tr h="970678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6000" b="1" smtClean="0">
                          <a:solidFill>
                            <a:srgbClr val="9933FF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赏  花</a:t>
                      </a:r>
                      <a:endParaRPr lang="zh-CN" altLang="en-US" sz="6000" b="1" smtClean="0">
                        <a:solidFill>
                          <a:srgbClr val="9933FF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ECDAFE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6421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地点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8716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形状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altLang="zh-CN" sz="3200" b="1" kern="120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367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颜色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3200" b="1" kern="120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algn="ctr"/>
                      <a:endParaRPr lang="zh-CN" altLang="en-US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2211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气味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036621" y="1191492"/>
            <a:ext cx="2355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城里街旁</a:t>
            </a:r>
            <a:endParaRPr lang="zh-CN" altLang="en-US" sz="36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01092" y="2244438"/>
            <a:ext cx="3075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星星般的小花缀满枝头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1092" y="4239492"/>
            <a:ext cx="3117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呈出两片雪白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12328" y="1205347"/>
            <a:ext cx="2216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城外校园</a:t>
            </a:r>
            <a:endParaRPr lang="zh-CN" altLang="en-US" sz="36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93674" y="4003964"/>
            <a:ext cx="2493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白的潇洒，紫的朦胧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93674" y="5444836"/>
            <a:ext cx="2493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淡淡的幽雅的甜香    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74729" y="1205345"/>
            <a:ext cx="1814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斗室外</a:t>
            </a:r>
            <a:endParaRPr lang="zh-CN" altLang="en-US" sz="36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75419" y="5749639"/>
            <a:ext cx="3117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香气直透毫端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75420" y="4197929"/>
            <a:ext cx="3117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一片莹白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20001" y="1898077"/>
            <a:ext cx="43780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那十字小白花，那样小，却不显得单薄；许多小花形成一簇。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6"/>
          <p:cNvGrpSpPr/>
          <p:nvPr/>
        </p:nvGrpSpPr>
        <p:grpSpPr>
          <a:xfrm>
            <a:off x="3912246" y="484910"/>
            <a:ext cx="4622154" cy="1105085"/>
            <a:chOff x="-637296" y="706221"/>
            <a:chExt cx="3184055" cy="1105085"/>
          </a:xfrm>
        </p:grpSpPr>
        <p:sp>
          <p:nvSpPr>
            <p:cNvPr id="2" name="矩形 1"/>
            <p:cNvSpPr/>
            <p:nvPr/>
          </p:nvSpPr>
          <p:spPr>
            <a:xfrm>
              <a:off x="-183364" y="833486"/>
              <a:ext cx="2730123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4800" b="1" smtClean="0">
                  <a:solidFill>
                    <a:srgbClr val="0000FF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宋体" panose="02010600030101010101" pitchFamily="2" charset="-122"/>
                  <a:cs typeface="+mj-ea"/>
                </a:rPr>
                <a:t>填一填</a:t>
              </a:r>
              <a:endParaRPr lang="zh-CN" altLang="en-US" sz="4800" b="1"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cs typeface="+mj-ea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37296" y="706221"/>
              <a:ext cx="798066" cy="1105085"/>
            </a:xfrm>
            <a:prstGeom prst="rect">
              <a:avLst/>
            </a:prstGeom>
          </p:spPr>
        </p:pic>
      </p:grpSp>
      <p:sp>
        <p:nvSpPr>
          <p:cNvPr id="12" name="文本框 17"/>
          <p:cNvSpPr txBox="1"/>
          <p:nvPr/>
        </p:nvSpPr>
        <p:spPr>
          <a:xfrm>
            <a:off x="886392" y="2492911"/>
            <a:ext cx="432291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雪白，花开得多而密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7"/>
          <p:cNvSpPr txBox="1"/>
          <p:nvPr/>
        </p:nvSpPr>
        <p:spPr>
          <a:xfrm>
            <a:off x="6497483" y="3282618"/>
            <a:ext cx="393499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花的香气非常浓郁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6403" y="1745673"/>
            <a:ext cx="1704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丁香花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7"/>
          <p:cNvSpPr txBox="1"/>
          <p:nvPr/>
        </p:nvSpPr>
        <p:spPr>
          <a:xfrm>
            <a:off x="9074429" y="1703203"/>
            <a:ext cx="268808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丁香花颜色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23455" y="1585724"/>
            <a:ext cx="11166763" cy="5078313"/>
            <a:chOff x="623455" y="1585724"/>
            <a:chExt cx="11166763" cy="5078313"/>
          </a:xfrm>
        </p:grpSpPr>
        <p:sp>
          <p:nvSpPr>
            <p:cNvPr id="11" name="文本框 45"/>
            <p:cNvSpPr txBox="1"/>
            <p:nvPr/>
          </p:nvSpPr>
          <p:spPr>
            <a:xfrm>
              <a:off x="623455" y="1585724"/>
              <a:ext cx="11166763" cy="50783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en-US" sz="360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“檐前积雪”指的是</a:t>
              </a:r>
              <a:r>
                <a:rPr lang="zh-CN" altLang="en-US" sz="3600" u="sng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</a:t>
              </a:r>
              <a:r>
                <a:rPr lang="zh-CN" altLang="en-US" sz="360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，写出了</a:t>
              </a:r>
              <a:endParaRPr lang="en-US" altLang="zh-CN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60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2.</a:t>
              </a:r>
              <a:r>
                <a:rPr lang="zh-CN" altLang="en-US" sz="360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“香气直透毫端”说明了</a:t>
              </a:r>
              <a:r>
                <a:rPr lang="zh-CN" altLang="en-US" sz="3600" u="sng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            </a:t>
              </a:r>
              <a:r>
                <a:rPr lang="zh-CN" altLang="en-US" sz="360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en-US" altLang="zh-CN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60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en-US" sz="360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“照耀”一词既写出了丁香花的</a:t>
              </a:r>
              <a:r>
                <a:rPr lang="zh-CN" altLang="en-US" sz="3600" u="sng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      </a:t>
              </a:r>
              <a:r>
                <a:rPr lang="zh-CN" altLang="en-US" sz="360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又映衬出作者</a:t>
              </a:r>
              <a:r>
                <a:rPr lang="zh-CN" altLang="en-US" sz="3600" u="sng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               </a:t>
              </a:r>
              <a:r>
                <a:rPr lang="zh-CN" altLang="en-US" sz="360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。这馨香的丁香花启发着作者的文思，使她浮想联翩，思如泉涌。</a:t>
              </a:r>
              <a:endPara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61999" y="2618510"/>
              <a:ext cx="68718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u="sng" smtClean="0"/>
                <a:t>                                                </a:t>
              </a:r>
              <a:r>
                <a:rPr lang="zh-CN" altLang="en-US" sz="360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的特点。</a:t>
              </a:r>
              <a:endPara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9227127" y="2327563"/>
              <a:ext cx="2286000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17"/>
          <p:cNvSpPr txBox="1"/>
          <p:nvPr/>
        </p:nvSpPr>
        <p:spPr>
          <a:xfrm>
            <a:off x="7993774" y="4127746"/>
            <a:ext cx="271579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雪白、香甜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7"/>
          <p:cNvSpPr txBox="1"/>
          <p:nvPr/>
        </p:nvSpPr>
        <p:spPr>
          <a:xfrm>
            <a:off x="3130828" y="4931309"/>
            <a:ext cx="551440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对美好理想的憧憬和追求 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  <p:bldP spid="10" grpId="0"/>
      <p:bldP spid="15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1"/>
          <p:cNvSpPr txBox="1"/>
          <p:nvPr/>
        </p:nvSpPr>
        <p:spPr>
          <a:xfrm>
            <a:off x="680672" y="1897358"/>
            <a:ext cx="11049773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古人诗云：“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芭蕉不展丁香结”“丁香空结雨中愁”。在细雨迷蒙中，着了水滴的丁香格外妩媚。花墙边两株紫色的，如同印象派的画，线条模糊了，直向窗前的莹白渗过来。让人觉得，丁香确实该和微雨连在一起。</a:t>
            </a:r>
            <a:endParaRPr lang="zh-CN" altLang="en-US" sz="3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004750" y="2466109"/>
            <a:ext cx="752301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rgbClr val="BBE0E3"/>
          </a:lnRef>
          <a:fillRef idx="0">
            <a:srgbClr val="BBE0E3"/>
          </a:fillRef>
          <a:effectRef idx="0">
            <a:srgbClr val="BBE0E3"/>
          </a:effectRef>
          <a:fontRef idx="minor">
            <a:srgbClr val="000000"/>
          </a:fontRef>
        </p:style>
      </p:cxnSp>
      <p:grpSp>
        <p:nvGrpSpPr>
          <p:cNvPr id="23" name="组合 22"/>
          <p:cNvGrpSpPr/>
          <p:nvPr/>
        </p:nvGrpSpPr>
        <p:grpSpPr>
          <a:xfrm>
            <a:off x="193964" y="193964"/>
            <a:ext cx="7578435" cy="1066799"/>
            <a:chOff x="193964" y="193964"/>
            <a:chExt cx="7578435" cy="1066799"/>
          </a:xfrm>
        </p:grpSpPr>
        <p:grpSp>
          <p:nvGrpSpPr>
            <p:cNvPr id="3" name="组合 18"/>
            <p:cNvGrpSpPr/>
            <p:nvPr/>
          </p:nvGrpSpPr>
          <p:grpSpPr>
            <a:xfrm>
              <a:off x="193964" y="193964"/>
              <a:ext cx="7578435" cy="1066799"/>
              <a:chOff x="2" y="166255"/>
              <a:chExt cx="6338971" cy="1149927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2" y="166255"/>
                <a:ext cx="5284408" cy="1149927"/>
              </a:xfrm>
              <a:prstGeom prst="roundRect">
                <a:avLst/>
              </a:prstGeom>
              <a:solidFill>
                <a:srgbClr val="DAF9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872836" y="304802"/>
                <a:ext cx="5466137" cy="8957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b="1" smtClean="0">
                    <a:solidFill>
                      <a:srgbClr val="9933FF"/>
                    </a:solidFill>
                    <a:effectLst>
                      <a:glow rad="101600">
                        <a:schemeClr val="bg1">
                          <a:alpha val="60000"/>
                        </a:schemeClr>
                      </a:glo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悟花：雨中的丁香</a:t>
                </a:r>
                <a:endParaRPr lang="zh-CN" altLang="en-US" sz="4800" b="1">
                  <a:solidFill>
                    <a:srgbClr val="9933FF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1" name="图片 20" descr="timg (10).jpg"/>
            <p:cNvPicPr>
              <a:picLocks noChangeAspect="1"/>
            </p:cNvPicPr>
            <p:nvPr/>
          </p:nvPicPr>
          <p:blipFill>
            <a:blip r:embed="rId1" cstate="print"/>
            <a:srcRect l="45695" t="32727" r="38967" b="42626"/>
            <a:stretch>
              <a:fillRect/>
            </a:stretch>
          </p:blipFill>
          <p:spPr>
            <a:xfrm>
              <a:off x="235528" y="235528"/>
              <a:ext cx="1072811" cy="997526"/>
            </a:xfrm>
            <a:prstGeom prst="ellipse">
              <a:avLst/>
            </a:prstGeom>
            <a:ln w="38100">
              <a:solidFill>
                <a:schemeClr val="bg1"/>
              </a:solidFill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242-fysqfnh304601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17"/>
          <p:cNvSpPr txBox="1"/>
          <p:nvPr/>
        </p:nvSpPr>
        <p:spPr>
          <a:xfrm>
            <a:off x="2036318" y="4307855"/>
            <a:ext cx="847928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“芭蕉不展丁香结”“丁香空结雨中愁”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17413" y="5181601"/>
            <a:ext cx="10584875" cy="1468581"/>
            <a:chOff x="1080654" y="4954360"/>
            <a:chExt cx="7412183" cy="1835726"/>
          </a:xfrm>
        </p:grpSpPr>
        <p:sp>
          <p:nvSpPr>
            <p:cNvPr id="7" name="流程图: 可选过程 6"/>
            <p:cNvSpPr/>
            <p:nvPr/>
          </p:nvSpPr>
          <p:spPr>
            <a:xfrm>
              <a:off x="1080654" y="4954360"/>
              <a:ext cx="7412183" cy="1835726"/>
            </a:xfrm>
            <a:prstGeom prst="flowChartAlternateProcess">
              <a:avLst/>
            </a:prstGeom>
            <a:solidFill>
              <a:srgbClr val="ECDAFE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32441" y="5101937"/>
              <a:ext cx="7319500" cy="1500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这两句诗中把花蕾丛生的丁香，喻人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愁心不解</a:t>
              </a:r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，丁香在古人的眼中就是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惆怅的代表</a:t>
              </a:r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愁思的象征</a:t>
              </a:r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4289" y="2077564"/>
            <a:ext cx="10569844" cy="341632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文中引用其中关于丁香结的诗句，从另一角度展示了丁香结的形象，一方面丰富了丁香结的内涵，印证在古诗文中“丁香结”的形象确与“愁”分不开。同时为后文作者一反古人寄托在丁香结上的情感，以开阔的胸襟开拓“丁香结”的新境界做铺垫</a:t>
            </a:r>
            <a:r>
              <a:rPr lang="en-US" altLang="zh-CN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表达了作者寄托于丁香花的理念和志趣。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7"/>
          <p:cNvSpPr txBox="1"/>
          <p:nvPr/>
        </p:nvSpPr>
        <p:spPr>
          <a:xfrm>
            <a:off x="748147" y="1204437"/>
            <a:ext cx="922712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说说文中引用古人关于丁香花的诗句的作用。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52944" y="420408"/>
          <a:ext cx="10113819" cy="6118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6329"/>
                <a:gridCol w="1302327"/>
                <a:gridCol w="5985163"/>
              </a:tblGrid>
              <a:tr h="1391693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6000" b="1" kern="1200" smtClean="0">
                          <a:solidFill>
                            <a:srgbClr val="9933FF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悟  花</a:t>
                      </a:r>
                      <a:endParaRPr lang="zh-CN" altLang="en-US" sz="6000"/>
                    </a:p>
                  </a:txBody>
                  <a:tcPr anchor="ctr">
                    <a:solidFill>
                      <a:srgbClr val="DAF9D3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1366132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雨中的丁香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rgbClr val="C9C0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kern="12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古诗</a:t>
                      </a:r>
                      <a:endParaRPr lang="zh-CN" altLang="en-US" sz="3600" kern="120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DCD7F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000"/>
                    </a:p>
                  </a:txBody>
                  <a:tcPr>
                    <a:solidFill>
                      <a:srgbClr val="E9E6FE"/>
                    </a:solidFill>
                  </a:tcPr>
                </a:tc>
              </a:tr>
              <a:tr h="886691">
                <a:tc vMerge="1">
                  <a:tcPr anchor="ctr">
                    <a:solidFill>
                      <a:srgbClr val="A2E1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600" kern="12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现实</a:t>
                      </a:r>
                      <a:endParaRPr lang="zh-CN" altLang="en-US" sz="3600" kern="120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D9FAF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E9FDFD"/>
                    </a:solidFill>
                  </a:tcPr>
                </a:tc>
              </a:tr>
              <a:tr h="146858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kern="12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理解丁香结</a:t>
                      </a:r>
                      <a:endParaRPr lang="zh-CN" altLang="en-US" sz="3600" kern="120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F0F0A2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sz="6000"/>
                    </a:p>
                  </a:txBody>
                  <a:tcPr>
                    <a:solidFill>
                      <a:srgbClr val="FCFDCF"/>
                    </a:solidFill>
                  </a:tcPr>
                </a:tc>
                <a:tc hMerge="1">
                  <a:tcPr/>
                </a:tc>
              </a:tr>
              <a:tr h="9005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kern="12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感悟丁香结</a:t>
                      </a:r>
                      <a:endParaRPr lang="zh-CN" altLang="en-US" sz="3600" kern="120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F1B1E5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sz="6000"/>
                    </a:p>
                  </a:txBody>
                  <a:tcPr>
                    <a:solidFill>
                      <a:srgbClr val="FDDFF5"/>
                    </a:solidFill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67747" y="1902905"/>
            <a:ext cx="4502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“芭蕉不展丁香结”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2" y="2521528"/>
            <a:ext cx="4585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“丁香空结雨中愁”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75b3-fysqfnh3045673.jpg"/>
          <p:cNvPicPr>
            <a:picLocks noChangeAspect="1"/>
          </p:cNvPicPr>
          <p:nvPr/>
        </p:nvPicPr>
        <p:blipFill>
          <a:blip r:embed="rId1" cstate="print"/>
          <a:srcRect l="24498" b="27864"/>
          <a:stretch>
            <a:fillRect/>
          </a:stretch>
        </p:blipFill>
        <p:spPr>
          <a:xfrm>
            <a:off x="6982691" y="0"/>
            <a:ext cx="5209309" cy="495992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文本框 17"/>
          <p:cNvSpPr txBox="1"/>
          <p:nvPr/>
        </p:nvSpPr>
        <p:spPr>
          <a:xfrm>
            <a:off x="401481" y="511709"/>
            <a:ext cx="7689574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花墙边两株紫色的，如同印象派的画，线条模糊了，直向窗前的莹白渗过来。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471050" y="3048000"/>
            <a:ext cx="6525496" cy="3158836"/>
            <a:chOff x="1080654" y="4954360"/>
            <a:chExt cx="7412183" cy="1835726"/>
          </a:xfrm>
        </p:grpSpPr>
        <p:sp>
          <p:nvSpPr>
            <p:cNvPr id="7" name="流程图: 可选过程 6"/>
            <p:cNvSpPr/>
            <p:nvPr/>
          </p:nvSpPr>
          <p:spPr>
            <a:xfrm>
              <a:off x="1080654" y="4954360"/>
              <a:ext cx="7412183" cy="1835726"/>
            </a:xfrm>
            <a:prstGeom prst="flowChartAlternateProcess">
              <a:avLst/>
            </a:prstGeom>
            <a:solidFill>
              <a:srgbClr val="ECDAFE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11126" y="5166349"/>
              <a:ext cx="7077128" cy="1377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比喻：</a:t>
              </a:r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把紫色的丁香比作印象派的画，表现了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雨中的丁香色彩仿佛流动一般</a:t>
              </a:r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，紫色与白色自然交融，给人极美的感受。</a:t>
              </a:r>
              <a:endPara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文本框 17"/>
          <p:cNvSpPr txBox="1"/>
          <p:nvPr/>
        </p:nvSpPr>
        <p:spPr>
          <a:xfrm>
            <a:off x="5444535" y="497855"/>
            <a:ext cx="2535683" cy="710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印象派的画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5852" y="2728727"/>
            <a:ext cx="10419348" cy="2308324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丁香的美丽、高洁、愁怨在雨中形神毕现，不禁让作者认同古人将丁香和微雨联系在一起的写法。作者实写丁香花的形象，虚写寄托于丁香花的理念、志趣，创造了一个深远的意境。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7"/>
          <p:cNvSpPr txBox="1"/>
          <p:nvPr/>
        </p:nvSpPr>
        <p:spPr>
          <a:xfrm>
            <a:off x="748147" y="1218292"/>
            <a:ext cx="9850581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说说作者为什么认为“丁香确实该和微雨连在一起”。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52944" y="420408"/>
          <a:ext cx="10113819" cy="6118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6329"/>
                <a:gridCol w="1302327"/>
                <a:gridCol w="5985163"/>
              </a:tblGrid>
              <a:tr h="1391693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6000" b="1" kern="1200" smtClean="0">
                          <a:solidFill>
                            <a:srgbClr val="9933FF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悟  花</a:t>
                      </a:r>
                      <a:endParaRPr lang="zh-CN" altLang="en-US" sz="6000"/>
                    </a:p>
                  </a:txBody>
                  <a:tcPr anchor="ctr">
                    <a:solidFill>
                      <a:srgbClr val="DAF9D3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1366132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雨中的丁香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rgbClr val="C9C0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kern="12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古诗</a:t>
                      </a:r>
                      <a:endParaRPr lang="zh-CN" altLang="en-US" sz="3600" kern="120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DCD7F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000"/>
                    </a:p>
                  </a:txBody>
                  <a:tcPr>
                    <a:solidFill>
                      <a:srgbClr val="E9E6FE"/>
                    </a:solidFill>
                  </a:tcPr>
                </a:tc>
              </a:tr>
              <a:tr h="886691">
                <a:tc vMerge="1">
                  <a:tcPr anchor="ctr">
                    <a:solidFill>
                      <a:srgbClr val="A2E1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600" kern="12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现实</a:t>
                      </a:r>
                      <a:endParaRPr lang="zh-CN" altLang="en-US" sz="3600" kern="120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D9FAF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E9FDFD"/>
                    </a:solidFill>
                  </a:tcPr>
                </a:tc>
              </a:tr>
              <a:tr h="146858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kern="12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理解丁香结</a:t>
                      </a:r>
                      <a:endParaRPr lang="zh-CN" altLang="en-US" sz="3600" kern="120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F0F0A2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sz="6000"/>
                    </a:p>
                  </a:txBody>
                  <a:tcPr>
                    <a:solidFill>
                      <a:srgbClr val="FCFDCF"/>
                    </a:solidFill>
                  </a:tcPr>
                </a:tc>
                <a:tc hMerge="1">
                  <a:tcPr/>
                </a:tc>
              </a:tr>
              <a:tr h="9005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kern="12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感悟丁香结</a:t>
                      </a:r>
                      <a:endParaRPr lang="zh-CN" altLang="en-US" sz="3600" kern="120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F1B1E5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sz="6000"/>
                    </a:p>
                  </a:txBody>
                  <a:tcPr>
                    <a:solidFill>
                      <a:srgbClr val="FDDFF5"/>
                    </a:solidFill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67747" y="1902905"/>
            <a:ext cx="4502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“芭蕉不展丁香结”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2" y="2521528"/>
            <a:ext cx="4585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“丁香空结雨中愁”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3" y="3297382"/>
            <a:ext cx="4308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如同印象派的画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1"/>
          <p:cNvSpPr txBox="1"/>
          <p:nvPr/>
        </p:nvSpPr>
        <p:spPr>
          <a:xfrm>
            <a:off x="680673" y="1897358"/>
            <a:ext cx="1056921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    只是赏过这么多年的丁香，却一直不解，何以古人发明了丁香结的说法。今年一次春雨，久立窗前，望着斜伸过来的丁香枝条上一柄花蕾。小小的花苞圆圆的，鼓鼓的，恰如衣襟上的盘花扣。我才恍然，果然是丁香结。</a:t>
            </a:r>
            <a:endParaRPr lang="zh-CN" altLang="en-US" sz="3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0" name="直接箭头连接符 49"/>
          <p:cNvCxnSpPr/>
          <p:nvPr/>
        </p:nvCxnSpPr>
        <p:spPr>
          <a:xfrm>
            <a:off x="4987636" y="5292436"/>
            <a:ext cx="1870364" cy="0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图片 50" descr="T1gniGXutcXXXXXXXX_!!0-item_pic.jpg"/>
          <p:cNvPicPr>
            <a:picLocks noChangeAspect="1"/>
          </p:cNvPicPr>
          <p:nvPr/>
        </p:nvPicPr>
        <p:blipFill>
          <a:blip r:embed="rId1" cstate="print">
            <a:lum contrast="40000"/>
          </a:blip>
          <a:srcRect l="45715" t="23566" b="19004"/>
          <a:stretch>
            <a:fillRect/>
          </a:stretch>
        </p:blipFill>
        <p:spPr>
          <a:xfrm>
            <a:off x="2369127" y="4186189"/>
            <a:ext cx="2479963" cy="2327366"/>
          </a:xfrm>
          <a:prstGeom prst="ellipse">
            <a:avLst/>
          </a:prstGeom>
        </p:spPr>
      </p:pic>
      <p:pic>
        <p:nvPicPr>
          <p:cNvPr id="52" name="图片 51" descr="QQ图片20190520153249.jpg"/>
          <p:cNvPicPr>
            <a:picLocks noChangeAspect="1"/>
          </p:cNvPicPr>
          <p:nvPr/>
        </p:nvPicPr>
        <p:blipFill>
          <a:blip r:embed="rId2" cstate="print"/>
          <a:srcRect l="31274" t="14546" r="25833" b="22626"/>
          <a:stretch>
            <a:fillRect/>
          </a:stretch>
        </p:blipFill>
        <p:spPr>
          <a:xfrm>
            <a:off x="6927273" y="4209942"/>
            <a:ext cx="2493818" cy="2287840"/>
          </a:xfrm>
          <a:prstGeom prst="ellipse">
            <a:avLst/>
          </a:prstGeom>
        </p:spPr>
      </p:pic>
      <p:sp>
        <p:nvSpPr>
          <p:cNvPr id="53" name="文本框 17"/>
          <p:cNvSpPr txBox="1"/>
          <p:nvPr/>
        </p:nvSpPr>
        <p:spPr>
          <a:xfrm>
            <a:off x="5195155" y="4446399"/>
            <a:ext cx="1316481" cy="84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575046" y="4585853"/>
            <a:ext cx="738664" cy="1496291"/>
          </a:xfrm>
          <a:prstGeom prst="rect">
            <a:avLst/>
          </a:prstGeom>
          <a:solidFill>
            <a:srgbClr val="DAF9D3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eaVert"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丁香结</a:t>
            </a:r>
            <a:endParaRPr lang="zh-CN" altLang="en-US" sz="3600" b="1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513700" y="4599707"/>
            <a:ext cx="738664" cy="1496291"/>
          </a:xfrm>
          <a:prstGeom prst="rect">
            <a:avLst/>
          </a:prstGeom>
          <a:solidFill>
            <a:srgbClr val="E6E0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eaVert"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盘花扣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5056908" y="3494807"/>
            <a:ext cx="1371601" cy="618423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93964" y="193964"/>
            <a:ext cx="7578435" cy="1066799"/>
            <a:chOff x="193964" y="193964"/>
            <a:chExt cx="7578435" cy="1066799"/>
          </a:xfrm>
        </p:grpSpPr>
        <p:sp>
          <p:nvSpPr>
            <p:cNvPr id="20" name="圆角矩形 19"/>
            <p:cNvSpPr/>
            <p:nvPr/>
          </p:nvSpPr>
          <p:spPr>
            <a:xfrm>
              <a:off x="193964" y="193964"/>
              <a:ext cx="6317672" cy="1066799"/>
            </a:xfrm>
            <a:prstGeom prst="roundRect">
              <a:avLst/>
            </a:prstGeom>
            <a:solidFill>
              <a:srgbClr val="DAF9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237464" y="322495"/>
              <a:ext cx="65349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smtClean="0">
                  <a:solidFill>
                    <a:srgbClr val="9933FF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悟花：理解丁香结</a:t>
              </a:r>
              <a:endParaRPr lang="zh-CN" altLang="en-US" sz="4800" b="1">
                <a:solidFill>
                  <a:srgbClr val="9933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7" name="图片 56" descr="timg (10).jpg"/>
            <p:cNvPicPr>
              <a:picLocks noChangeAspect="1"/>
            </p:cNvPicPr>
            <p:nvPr/>
          </p:nvPicPr>
          <p:blipFill>
            <a:blip r:embed="rId3" cstate="print"/>
            <a:srcRect l="45695" t="32727" r="38967" b="42626"/>
            <a:stretch>
              <a:fillRect/>
            </a:stretch>
          </p:blipFill>
          <p:spPr>
            <a:xfrm>
              <a:off x="235528" y="235528"/>
              <a:ext cx="1072811" cy="997526"/>
            </a:xfrm>
            <a:prstGeom prst="ellipse">
              <a:avLst/>
            </a:prstGeom>
            <a:ln w="38100">
              <a:solidFill>
                <a:schemeClr val="bg1"/>
              </a:solidFill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3" grpId="0"/>
      <p:bldP spid="54" grpId="0" animBg="1"/>
      <p:bldP spid="55" grpId="0" animBg="1"/>
      <p:bldP spid="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703" y="270164"/>
            <a:ext cx="3231126" cy="1169038"/>
            <a:chOff x="43703" y="270164"/>
            <a:chExt cx="3231126" cy="1169038"/>
          </a:xfrm>
        </p:grpSpPr>
        <p:grpSp>
          <p:nvGrpSpPr>
            <p:cNvPr id="3" name="组合 2"/>
            <p:cNvGrpSpPr/>
            <p:nvPr/>
          </p:nvGrpSpPr>
          <p:grpSpPr>
            <a:xfrm>
              <a:off x="1089718" y="638820"/>
              <a:ext cx="2185111" cy="670420"/>
              <a:chOff x="2157183" y="2511380"/>
              <a:chExt cx="1981635" cy="679269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2174057" y="2511380"/>
                <a:ext cx="166642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TextBox 3"/>
              <p:cNvSpPr txBox="1">
                <a:spLocks noChangeArrowheads="1"/>
              </p:cNvSpPr>
              <p:nvPr/>
            </p:nvSpPr>
            <p:spPr bwMode="auto">
              <a:xfrm>
                <a:off x="2230668" y="2542905"/>
                <a:ext cx="1884390" cy="592494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资料袋</a:t>
                </a:r>
                <a:endParaRPr lang="zh-CN" altLang="en-US" sz="3200" b="1" spc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2157183" y="3190649"/>
                <a:ext cx="169708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" name="图片 3" descr="I}[T}BTX]QSYGQ]4X(2)ITE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3703" y="270164"/>
              <a:ext cx="1061279" cy="1169038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532542" y="1642622"/>
            <a:ext cx="4953860" cy="43027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360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紫丁香</a:t>
            </a:r>
            <a:r>
              <a:rPr lang="zh-CN" altLang="en-US" sz="32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是落叶灌木或小乔木。紫丁香原产于我国华北地区，已有</a:t>
            </a:r>
            <a:r>
              <a:rPr lang="en-US" altLang="zh-CN" sz="32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1000</a:t>
            </a:r>
            <a:r>
              <a:rPr lang="zh-CN" altLang="en-US" sz="32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多年的栽培历史。春季盛开时硕大而艳丽的花序布满全株，芳香四溢，观赏效果甚佳。</a:t>
            </a:r>
            <a:endParaRPr lang="en-US" altLang="zh-CN" sz="2800" b="1" smtClean="0">
              <a:solidFill>
                <a:srgbClr val="1801FD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14" name="图片 13" descr="timg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399" y="1577617"/>
            <a:ext cx="6365917" cy="4241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52944" y="420408"/>
          <a:ext cx="10113819" cy="6118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6329"/>
                <a:gridCol w="1302327"/>
                <a:gridCol w="5985163"/>
              </a:tblGrid>
              <a:tr h="1391693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6000" b="1" kern="1200" smtClean="0">
                          <a:solidFill>
                            <a:srgbClr val="9933FF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悟  花</a:t>
                      </a:r>
                      <a:endParaRPr lang="zh-CN" altLang="en-US" sz="6000"/>
                    </a:p>
                  </a:txBody>
                  <a:tcPr anchor="ctr">
                    <a:solidFill>
                      <a:srgbClr val="DAF9D3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1366132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雨中的丁香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rgbClr val="C9C0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kern="12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古诗</a:t>
                      </a:r>
                      <a:endParaRPr lang="zh-CN" altLang="en-US" sz="3600" kern="120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DCD7F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000"/>
                    </a:p>
                  </a:txBody>
                  <a:tcPr>
                    <a:solidFill>
                      <a:srgbClr val="E9E6FE"/>
                    </a:solidFill>
                  </a:tcPr>
                </a:tc>
              </a:tr>
              <a:tr h="886691">
                <a:tc vMerge="1">
                  <a:tcPr anchor="ctr">
                    <a:solidFill>
                      <a:srgbClr val="A2E1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600" kern="12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现实</a:t>
                      </a:r>
                      <a:endParaRPr lang="zh-CN" altLang="en-US" sz="3600" kern="120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D9FAF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E9FDFD"/>
                    </a:solidFill>
                  </a:tcPr>
                </a:tc>
              </a:tr>
              <a:tr h="146858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kern="12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理解丁香结</a:t>
                      </a:r>
                      <a:endParaRPr lang="zh-CN" altLang="en-US" sz="3600" kern="120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F0F0A2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sz="6000"/>
                    </a:p>
                  </a:txBody>
                  <a:tcPr>
                    <a:solidFill>
                      <a:srgbClr val="FCFDCF"/>
                    </a:solidFill>
                  </a:tcPr>
                </a:tc>
                <a:tc hMerge="1">
                  <a:tcPr/>
                </a:tc>
              </a:tr>
              <a:tr h="9005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kern="12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感悟丁香结</a:t>
                      </a:r>
                      <a:endParaRPr lang="zh-CN" altLang="en-US" sz="3600" kern="120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F1B1E5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sz="6000"/>
                    </a:p>
                  </a:txBody>
                  <a:tcPr>
                    <a:solidFill>
                      <a:srgbClr val="FDDFF5"/>
                    </a:solidFill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67747" y="1902905"/>
            <a:ext cx="4502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“芭蕉不展丁香结”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2" y="2521528"/>
            <a:ext cx="4585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“丁香空结雨中愁”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3" y="3297382"/>
            <a:ext cx="4308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如同印象派的画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79274" y="4197927"/>
            <a:ext cx="7315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小小的花苞圆圆的，鼓鼓的，恰如衣襟上的盘花扣。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8"/>
          <p:cNvGrpSpPr/>
          <p:nvPr/>
        </p:nvGrpSpPr>
        <p:grpSpPr>
          <a:xfrm>
            <a:off x="193964" y="193964"/>
            <a:ext cx="7578435" cy="1066799"/>
            <a:chOff x="2" y="166255"/>
            <a:chExt cx="6338971" cy="1149927"/>
          </a:xfrm>
        </p:grpSpPr>
        <p:sp>
          <p:nvSpPr>
            <p:cNvPr id="14" name="圆角矩形 13"/>
            <p:cNvSpPr/>
            <p:nvPr/>
          </p:nvSpPr>
          <p:spPr>
            <a:xfrm>
              <a:off x="2" y="166255"/>
              <a:ext cx="5284408" cy="1149927"/>
            </a:xfrm>
            <a:prstGeom prst="roundRect">
              <a:avLst/>
            </a:prstGeom>
            <a:solidFill>
              <a:srgbClr val="DAF9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72836" y="304802"/>
              <a:ext cx="5466137" cy="895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smtClean="0">
                  <a:solidFill>
                    <a:srgbClr val="9933FF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悟花：感悟丁香结</a:t>
              </a:r>
              <a:endParaRPr lang="zh-CN" altLang="en-US" sz="4800" b="1">
                <a:solidFill>
                  <a:srgbClr val="9933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文本框 1"/>
          <p:cNvSpPr txBox="1"/>
          <p:nvPr/>
        </p:nvSpPr>
        <p:spPr>
          <a:xfrm>
            <a:off x="652963" y="2908739"/>
            <a:ext cx="1056921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    丁香结，这三个字给人许多想象。再联想到那些诗句，真觉得它们负担着解不开的愁怨了。每个人一辈子都有许多不顺心的事，一件完了一件又来。所以丁香结年年都有。结，是解不完的；人生中的问题也是解不完的，不然，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岂不太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平淡无味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了吗？</a:t>
            </a:r>
            <a:endParaRPr lang="zh-CN" altLang="en-US" sz="3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图片 23" descr="timg (10).jpg"/>
          <p:cNvPicPr>
            <a:picLocks noChangeAspect="1"/>
          </p:cNvPicPr>
          <p:nvPr/>
        </p:nvPicPr>
        <p:blipFill>
          <a:blip r:embed="rId1" cstate="print"/>
          <a:srcRect l="45695" t="32727" r="38967" b="42626"/>
          <a:stretch>
            <a:fillRect/>
          </a:stretch>
        </p:blipFill>
        <p:spPr>
          <a:xfrm>
            <a:off x="235528" y="235528"/>
            <a:ext cx="1072811" cy="997526"/>
          </a:xfrm>
          <a:prstGeom prst="ellipse">
            <a:avLst/>
          </a:prstGeom>
          <a:ln w="38100">
            <a:solidFill>
              <a:schemeClr val="bg1"/>
            </a:solidFill>
          </a:ln>
          <a:effectLst/>
        </p:spPr>
      </p:pic>
      <p:sp>
        <p:nvSpPr>
          <p:cNvPr id="8" name="文本框 17"/>
          <p:cNvSpPr txBox="1"/>
          <p:nvPr/>
        </p:nvSpPr>
        <p:spPr>
          <a:xfrm>
            <a:off x="748147" y="1329129"/>
            <a:ext cx="10584871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“丁香结”引发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人生怎样的思考？结合生活实际，谈谈你的理解。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8142" y="1578800"/>
            <a:ext cx="10419348" cy="341632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“我”看来，“每个人一辈子都有许多不顺心的事，一件完了一件又来。所以丁香结年年都有。结，是解不完的；人生中的问题也是解不完的，不然，岂不是太平淡无味了么？”我们在学习中会享受收获，同时也会遭遇挫折，我们应该笑对学习中遇到的“丁香结”，这也是人生经历中的组成部分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52944" y="420408"/>
          <a:ext cx="10113819" cy="6118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6329"/>
                <a:gridCol w="1302327"/>
                <a:gridCol w="5985163"/>
              </a:tblGrid>
              <a:tr h="1391693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6000" b="1" kern="1200" smtClean="0">
                          <a:solidFill>
                            <a:srgbClr val="9933FF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悟  花</a:t>
                      </a:r>
                      <a:endParaRPr lang="zh-CN" altLang="en-US" sz="6000"/>
                    </a:p>
                  </a:txBody>
                  <a:tcPr anchor="ctr">
                    <a:solidFill>
                      <a:srgbClr val="DAF9D3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1366132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6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雨中的丁香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solidFill>
                      <a:srgbClr val="C9C0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kern="12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古诗</a:t>
                      </a:r>
                      <a:endParaRPr lang="zh-CN" altLang="en-US" sz="3600" kern="120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DCD7F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000"/>
                    </a:p>
                  </a:txBody>
                  <a:tcPr>
                    <a:solidFill>
                      <a:srgbClr val="E9E6FE"/>
                    </a:solidFill>
                  </a:tcPr>
                </a:tc>
              </a:tr>
              <a:tr h="886691">
                <a:tc vMerge="1">
                  <a:tcPr anchor="ctr">
                    <a:solidFill>
                      <a:srgbClr val="A2E1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600" kern="12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现实</a:t>
                      </a:r>
                      <a:endParaRPr lang="zh-CN" altLang="en-US" sz="3600" kern="120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D9FAF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E9FDFD"/>
                    </a:solidFill>
                  </a:tcPr>
                </a:tc>
              </a:tr>
              <a:tr h="146858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kern="12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理解丁香结</a:t>
                      </a:r>
                      <a:endParaRPr lang="zh-CN" altLang="en-US" sz="3600" kern="120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F0F0A2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sz="6000"/>
                    </a:p>
                  </a:txBody>
                  <a:tcPr>
                    <a:solidFill>
                      <a:srgbClr val="FCFDCF"/>
                    </a:solidFill>
                  </a:tcPr>
                </a:tc>
                <a:tc hMerge="1">
                  <a:tcPr/>
                </a:tc>
              </a:tr>
              <a:tr h="9005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kern="1200" smtClean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感悟丁香结</a:t>
                      </a:r>
                      <a:endParaRPr lang="zh-CN" altLang="en-US" sz="3600" kern="1200" smtClean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F1B1E5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sz="6000"/>
                    </a:p>
                  </a:txBody>
                  <a:tcPr>
                    <a:solidFill>
                      <a:srgbClr val="FDDFF5"/>
                    </a:solidFill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67747" y="1902905"/>
            <a:ext cx="4502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“芭蕉不展丁香结”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2" y="2521528"/>
            <a:ext cx="4585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“丁香空结雨中愁”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3" y="3297382"/>
            <a:ext cx="4308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如同印象派的画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79274" y="4197927"/>
            <a:ext cx="7315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小小的花苞圆圆的，鼓鼓的，恰如衣襟上的盘花扣。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65419" y="5735782"/>
            <a:ext cx="5902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“结”乃常态，坦然面对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" name="组合 3"/>
          <p:cNvGrpSpPr/>
          <p:nvPr/>
        </p:nvGrpSpPr>
        <p:grpSpPr>
          <a:xfrm>
            <a:off x="12038" y="331387"/>
            <a:ext cx="3261030" cy="1098952"/>
            <a:chOff x="12038" y="331387"/>
            <a:chExt cx="3261030" cy="1098952"/>
          </a:xfrm>
        </p:grpSpPr>
        <p:grpSp>
          <p:nvGrpSpPr>
            <p:cNvPr id="3" name="组合 18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层次梳理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38" y="331387"/>
              <a:ext cx="1051489" cy="1098952"/>
            </a:xfrm>
            <a:prstGeom prst="rect">
              <a:avLst/>
            </a:prstGeom>
          </p:spPr>
        </p:pic>
      </p:grpSp>
      <p:sp>
        <p:nvSpPr>
          <p:cNvPr id="13" name="流程图: 准备 12"/>
          <p:cNvSpPr/>
          <p:nvPr/>
        </p:nvSpPr>
        <p:spPr>
          <a:xfrm>
            <a:off x="831873" y="2673929"/>
            <a:ext cx="1578818" cy="1731818"/>
          </a:xfrm>
          <a:prstGeom prst="flowChartPreparation">
            <a:avLst/>
          </a:prstGeom>
          <a:solidFill>
            <a:srgbClr val="DCD7F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丁香结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AutoShape 2496"/>
          <p:cNvSpPr/>
          <p:nvPr/>
        </p:nvSpPr>
        <p:spPr bwMode="auto">
          <a:xfrm>
            <a:off x="2517158" y="2274554"/>
            <a:ext cx="448919" cy="2517913"/>
          </a:xfrm>
          <a:prstGeom prst="leftBrace">
            <a:avLst>
              <a:gd name="adj1" fmla="val 50128"/>
              <a:gd name="adj2" fmla="val 50000"/>
            </a:avLst>
          </a:prstGeom>
          <a:noFill/>
          <a:ln w="38100">
            <a:solidFill>
              <a:srgbClr val="7030A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93315" y="1897803"/>
            <a:ext cx="1107996" cy="646331"/>
          </a:xfrm>
          <a:prstGeom prst="rect">
            <a:avLst/>
          </a:prstGeom>
          <a:solidFill>
            <a:srgbClr val="FDDFF5"/>
          </a:solidFill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赏花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01056" y="4445818"/>
            <a:ext cx="1107996" cy="646331"/>
          </a:xfrm>
          <a:prstGeom prst="rect">
            <a:avLst/>
          </a:prstGeom>
          <a:solidFill>
            <a:srgbClr val="FDDFF5"/>
          </a:solidFill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悟花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496"/>
          <p:cNvSpPr/>
          <p:nvPr/>
        </p:nvSpPr>
        <p:spPr bwMode="auto">
          <a:xfrm>
            <a:off x="4264959" y="1335243"/>
            <a:ext cx="366713" cy="1962139"/>
          </a:xfrm>
          <a:prstGeom prst="leftBrace">
            <a:avLst>
              <a:gd name="adj1" fmla="val 50128"/>
              <a:gd name="adj2" fmla="val 50000"/>
            </a:avLst>
          </a:prstGeom>
          <a:noFill/>
          <a:ln w="38100">
            <a:solidFill>
              <a:srgbClr val="7030A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AutoShape 2496"/>
          <p:cNvSpPr/>
          <p:nvPr/>
        </p:nvSpPr>
        <p:spPr bwMode="auto">
          <a:xfrm>
            <a:off x="4266588" y="3906982"/>
            <a:ext cx="346976" cy="1887070"/>
          </a:xfrm>
          <a:prstGeom prst="leftBrace">
            <a:avLst>
              <a:gd name="adj1" fmla="val 90464"/>
              <a:gd name="adj2" fmla="val 50000"/>
            </a:avLst>
          </a:prstGeom>
          <a:noFill/>
          <a:ln w="38100">
            <a:solidFill>
              <a:srgbClr val="7030A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689439" y="1130915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84958" y="1985820"/>
            <a:ext cx="111120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颜色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93514" y="5318247"/>
            <a:ext cx="249299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感悟丁香结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24890" y="3618620"/>
            <a:ext cx="249299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雨中的丁香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02479" y="4460897"/>
            <a:ext cx="249299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理解丁香结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65398" y="2831356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气味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AutoShape 2496"/>
          <p:cNvSpPr/>
          <p:nvPr/>
        </p:nvSpPr>
        <p:spPr bwMode="auto">
          <a:xfrm flipH="1">
            <a:off x="7553084" y="1288474"/>
            <a:ext cx="376238" cy="4502726"/>
          </a:xfrm>
          <a:prstGeom prst="leftBrace">
            <a:avLst>
              <a:gd name="adj1" fmla="val 50128"/>
              <a:gd name="adj2" fmla="val 50000"/>
            </a:avLst>
          </a:prstGeom>
          <a:noFill/>
          <a:ln w="38100">
            <a:solidFill>
              <a:srgbClr val="7030A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186152" y="2961273"/>
            <a:ext cx="183255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荷花香美</a:t>
            </a:r>
            <a:endParaRPr lang="en-US" altLang="zh-CN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人花共舞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5" name="流程图: 准备 34"/>
          <p:cNvSpPr/>
          <p:nvPr/>
        </p:nvSpPr>
        <p:spPr>
          <a:xfrm>
            <a:off x="8023661" y="2482410"/>
            <a:ext cx="3143103" cy="2070846"/>
          </a:xfrm>
          <a:prstGeom prst="flowChartPreparation">
            <a:avLst/>
          </a:prstGeom>
          <a:solidFill>
            <a:srgbClr val="DCD7F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049131" y="2957944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“结”乃常态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609569" y="365230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坦然面对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/>
      <p:bldP spid="21" grpId="0"/>
      <p:bldP spid="25" grpId="0"/>
      <p:bldP spid="26" grpId="0"/>
      <p:bldP spid="27" grpId="0"/>
      <p:bldP spid="28" grpId="0"/>
      <p:bldP spid="33" grpId="0" animBg="1"/>
      <p:bldP spid="35" grpId="0" animBg="1"/>
      <p:bldP spid="37" grpId="0"/>
      <p:bldP spid="3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e692f89a17c011e8528a6bc2c6afdb02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93873" y="-526473"/>
            <a:ext cx="6858000" cy="6858000"/>
          </a:xfrm>
          <a:prstGeom prst="rect">
            <a:avLst/>
          </a:prstGeom>
        </p:spPr>
      </p:pic>
      <p:pic>
        <p:nvPicPr>
          <p:cNvPr id="27" name="图片 26" descr="timg (9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 rot="12677417">
            <a:off x="10621031" y="4092416"/>
            <a:ext cx="788489" cy="983672"/>
          </a:xfrm>
          <a:prstGeom prst="rect">
            <a:avLst/>
          </a:prstGeom>
        </p:spPr>
      </p:pic>
      <p:sp>
        <p:nvSpPr>
          <p:cNvPr id="11" name="流程图: 可选过程 10"/>
          <p:cNvSpPr/>
          <p:nvPr/>
        </p:nvSpPr>
        <p:spPr>
          <a:xfrm>
            <a:off x="728389" y="1989299"/>
            <a:ext cx="10789775" cy="3150738"/>
          </a:xfrm>
          <a:prstGeom prst="flowChartAlternateProcess">
            <a:avLst/>
          </a:prstGeom>
          <a:solidFill>
            <a:schemeClr val="bg1">
              <a:alpha val="64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9162" y="306249"/>
            <a:ext cx="3254406" cy="980919"/>
            <a:chOff x="18662" y="357049"/>
            <a:chExt cx="3254406" cy="980919"/>
          </a:xfrm>
        </p:grpSpPr>
        <p:grpSp>
          <p:nvGrpSpPr>
            <p:cNvPr id="15" name="组合 14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3200" b="1" spc="5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主旨归纳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62" y="357049"/>
              <a:ext cx="1090423" cy="980919"/>
            </a:xfrm>
            <a:prstGeom prst="rect">
              <a:avLst/>
            </a:prstGeom>
          </p:spPr>
        </p:pic>
      </p:grpSp>
      <p:sp>
        <p:nvSpPr>
          <p:cNvPr id="22" name="内容占位符 2"/>
          <p:cNvSpPr>
            <a:spLocks noGrp="1"/>
          </p:cNvSpPr>
          <p:nvPr>
            <p:ph idx="1"/>
          </p:nvPr>
        </p:nvSpPr>
        <p:spPr>
          <a:xfrm>
            <a:off x="985415" y="2229274"/>
            <a:ext cx="10515600" cy="32294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0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丁香结</a:t>
            </a:r>
            <a:r>
              <a:rPr lang="en-US" altLang="zh-CN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篇文章主要写了作者看到的城外、城里和自己家中的丁香花，由古人诗词联想到丁香结并悟出丁香结的说法，最后发出了自己的感慨。显露了作者对世事的洞明和对人生的洒脱。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 descr="e20d5b2f3e5fa28ed19856d375d2619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1135901">
            <a:off x="6570240" y="5084618"/>
            <a:ext cx="602032" cy="581890"/>
          </a:xfrm>
          <a:prstGeom prst="rect">
            <a:avLst/>
          </a:prstGeom>
        </p:spPr>
      </p:pic>
      <p:pic>
        <p:nvPicPr>
          <p:cNvPr id="28" name="图片 27" descr="timg (9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 rot="12677417">
            <a:off x="4358777" y="5741106"/>
            <a:ext cx="788489" cy="983672"/>
          </a:xfrm>
          <a:prstGeom prst="rect">
            <a:avLst/>
          </a:prstGeom>
        </p:spPr>
      </p:pic>
      <p:pic>
        <p:nvPicPr>
          <p:cNvPr id="29" name="图片 28" descr="e20d5b2f3e5fa28ed19856d375d2619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225837">
            <a:off x="9895332" y="5943600"/>
            <a:ext cx="602032" cy="581890"/>
          </a:xfrm>
          <a:prstGeom prst="rect">
            <a:avLst/>
          </a:prstGeom>
        </p:spPr>
      </p:pic>
      <p:pic>
        <p:nvPicPr>
          <p:cNvPr id="31" name="图片 30" descr="e20d5b2f3e5fa28ed19856d375d2619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067875">
            <a:off x="2109076" y="6373090"/>
            <a:ext cx="501694" cy="484909"/>
          </a:xfrm>
          <a:prstGeom prst="rect">
            <a:avLst/>
          </a:prstGeom>
        </p:spPr>
      </p:pic>
      <p:pic>
        <p:nvPicPr>
          <p:cNvPr id="32" name="图片 31" descr="e20d5b2f3e5fa28ed19856d375d2619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087994">
            <a:off x="515803" y="4724401"/>
            <a:ext cx="602032" cy="581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29" y="2974940"/>
            <a:ext cx="2169413" cy="2863624"/>
          </a:xfrm>
          <a:prstGeom prst="rect">
            <a:avLst/>
          </a:prstGeom>
        </p:spPr>
      </p:pic>
      <p:sp>
        <p:nvSpPr>
          <p:cNvPr id="14" name="云形标注 13"/>
          <p:cNvSpPr>
            <a:spLocks noChangeArrowheads="1"/>
          </p:cNvSpPr>
          <p:nvPr/>
        </p:nvSpPr>
        <p:spPr bwMode="auto">
          <a:xfrm>
            <a:off x="3546033" y="1034981"/>
            <a:ext cx="8251903" cy="3935492"/>
          </a:xfrm>
          <a:prstGeom prst="cloudCallout">
            <a:avLst>
              <a:gd name="adj1" fmla="val -65362"/>
              <a:gd name="adj2" fmla="val 31318"/>
            </a:avLst>
          </a:prstGeom>
          <a:noFill/>
          <a:ln w="47625">
            <a:solidFill>
              <a:srgbClr val="00B050"/>
            </a:solidFill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45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5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5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学完了课文，你还知道哪些与丁香有关的诗句？</a:t>
            </a:r>
            <a:endParaRPr lang="zh-CN" altLang="en-US" sz="45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0"/>
          <p:cNvGrpSpPr/>
          <p:nvPr/>
        </p:nvGrpSpPr>
        <p:grpSpPr bwMode="auto">
          <a:xfrm>
            <a:off x="69851" y="173567"/>
            <a:ext cx="3202516" cy="1234017"/>
            <a:chOff x="70047" y="173893"/>
            <a:chExt cx="3203021" cy="1233082"/>
          </a:xfrm>
        </p:grpSpPr>
        <p:grpSp>
          <p:nvGrpSpPr>
            <p:cNvPr id="4" name="组合 15"/>
            <p:cNvGrpSpPr/>
            <p:nvPr/>
          </p:nvGrpSpPr>
          <p:grpSpPr bwMode="auto">
            <a:xfrm>
              <a:off x="1026931" y="567295"/>
              <a:ext cx="2246137" cy="678936"/>
              <a:chOff x="1938165" y="2511075"/>
              <a:chExt cx="2246137" cy="678936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1965686" y="2511075"/>
                <a:ext cx="1875662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974154" y="3190011"/>
                <a:ext cx="1875662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3"/>
              <p:cNvSpPr txBox="1">
                <a:spLocks noChangeArrowheads="1"/>
              </p:cNvSpPr>
              <p:nvPr/>
            </p:nvSpPr>
            <p:spPr bwMode="auto">
              <a:xfrm>
                <a:off x="1938165" y="2542802"/>
                <a:ext cx="2246137" cy="584332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5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拓展延伸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3830764" y="2511075"/>
                <a:ext cx="309082" cy="3341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3849816" y="2828334"/>
                <a:ext cx="268860" cy="36167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" name="图片 1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47" y="173893"/>
              <a:ext cx="1042365" cy="1233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655092" y="1993533"/>
            <a:ext cx="10807890" cy="469800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芭蕉不展丁香结，同向春风各自愁。 </a:t>
            </a:r>
            <a:endParaRPr lang="en-US" altLang="zh-CN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——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李商隐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赠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译文：春天刚来不久，芭蕉叶还未完全展开，丁香花也未绽放，打着丁香结儿。在春风中它们都有着自己的忧愁。</a:t>
            </a:r>
            <a:endParaRPr lang="en-US" altLang="zh-CN" sz="36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716202" y="360218"/>
            <a:ext cx="4582670" cy="1223359"/>
            <a:chOff x="3951730" y="374073"/>
            <a:chExt cx="4582670" cy="1223359"/>
          </a:xfrm>
        </p:grpSpPr>
        <p:sp>
          <p:nvSpPr>
            <p:cNvPr id="14" name="矩形 13"/>
            <p:cNvSpPr/>
            <p:nvPr/>
          </p:nvSpPr>
          <p:spPr>
            <a:xfrm>
              <a:off x="4571199" y="612175"/>
              <a:ext cx="3963201" cy="830997"/>
            </a:xfrm>
            <a:prstGeom prst="rect">
              <a:avLst/>
            </a:prstGeom>
            <a:solidFill>
              <a:srgbClr val="FDDFF5"/>
            </a:solidFill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4800" b="1" smtClean="0">
                  <a:solidFill>
                    <a:srgbClr val="0000FF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宋体" panose="02010600030101010101" pitchFamily="2" charset="-122"/>
                  <a:cs typeface="+mj-ea"/>
                </a:rPr>
                <a:t>阅读链接</a:t>
              </a:r>
              <a:endParaRPr lang="zh-CN" altLang="en-US" sz="4800" b="1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cs typeface="+mj-ea"/>
              </a:endParaRPr>
            </a:p>
          </p:txBody>
        </p:sp>
        <p:pic>
          <p:nvPicPr>
            <p:cNvPr id="16" name="图片 15" descr="e20d5b2f3e5fa28ed19856d375d26198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951730" y="374073"/>
              <a:ext cx="1265706" cy="122335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696655" y="82789"/>
            <a:ext cx="10807890" cy="5737304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zh-CN" sz="36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殷勤解却丁香结，纵放繁枝散诞春。</a:t>
            </a:r>
            <a:endParaRPr lang="en-US" altLang="zh-CN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——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陆龟蒙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译文：如若谁能够发现并且解开丁香心中的那个结，他必然放纵地释放自己的情怀、自己的才能，飘香万里。</a:t>
            </a:r>
            <a:endParaRPr lang="en-US" altLang="zh-CN" sz="36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en-US" altLang="zh-CN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青鸟不传云外信，丁香空结雨中愁。 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李璟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摊破浣溪沙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译文：信使不曾捎来远方行人的音讯，雨中的丁香花让我想起凝结的忧愁。</a:t>
            </a:r>
            <a:endParaRPr lang="en-US" altLang="zh-CN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en-US" altLang="zh-CN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655092" y="1993534"/>
            <a:ext cx="10807890" cy="1982722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霜树尽空枝，肠断丁香结。  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冯延巳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醉花间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译文：经霜的树木全都只剩下谢落的枝条，最让人伤心的就是一个又一个的丁香结。</a:t>
            </a:r>
            <a:endParaRPr lang="en-US" altLang="zh-CN" sz="36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95740" y="3976256"/>
            <a:ext cx="10931241" cy="1814945"/>
            <a:chOff x="1080654" y="4954360"/>
            <a:chExt cx="7412183" cy="1054737"/>
          </a:xfrm>
        </p:grpSpPr>
        <p:sp>
          <p:nvSpPr>
            <p:cNvPr id="7" name="流程图: 可选过程 6"/>
            <p:cNvSpPr/>
            <p:nvPr/>
          </p:nvSpPr>
          <p:spPr>
            <a:xfrm>
              <a:off x="1080654" y="4954360"/>
              <a:ext cx="7412183" cy="1054737"/>
            </a:xfrm>
            <a:prstGeom prst="flowChartAlternateProcess">
              <a:avLst/>
            </a:prstGeom>
            <a:solidFill>
              <a:srgbClr val="ECDAFE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11126" y="5077782"/>
              <a:ext cx="7077128" cy="769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这些诗句都与“丁香”有关，写的都是离愁，诗中萦绕着含愁不解的气息，情致宛转。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" name="图片 8" descr="e20d5b2f3e5fa28ed19856d375d26198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04965" y="3837709"/>
            <a:ext cx="663673" cy="6414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8"/>
          <p:cNvSpPr txBox="1"/>
          <p:nvPr/>
        </p:nvSpPr>
        <p:spPr>
          <a:xfrm>
            <a:off x="6968837" y="1476367"/>
            <a:ext cx="4641272" cy="43027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360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白丁香</a:t>
            </a:r>
            <a:r>
              <a:rPr lang="zh-CN" altLang="en-US" sz="32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为紫丁香的变种，与紫丁香主要区别是叶片较小，基部通常为截形、圆楔形至近圆形，或近心形。花密而洁白、素雅而清香，常植于庭园观赏。</a:t>
            </a:r>
            <a:endParaRPr lang="en-US" altLang="zh-CN" sz="2800" b="1" smtClean="0">
              <a:solidFill>
                <a:srgbClr val="1801FD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4" name="图片 3" descr="4bff53f5t858b66eed333&amp;69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8089" y="1381528"/>
            <a:ext cx="6033655" cy="4520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文本框 2"/>
          <p:cNvSpPr txBox="1">
            <a:spLocks noChangeArrowheads="1"/>
          </p:cNvSpPr>
          <p:nvPr/>
        </p:nvSpPr>
        <p:spPr bwMode="auto">
          <a:xfrm>
            <a:off x="755122" y="1806046"/>
            <a:ext cx="10665883" cy="3816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朗读课文，理解丁香结的象征意义，体会作者寄寓在丁香结中的情感，领悟作者对生命的思考。</a:t>
            </a:r>
            <a:endParaRPr lang="en-US" altLang="zh-CN" sz="40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sz="40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搜集与丁香有关的资料（丁香的种类、生长环境、作用等）。</a:t>
            </a:r>
            <a:endParaRPr lang="zh-CN" altLang="en-US" sz="40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041" y="192552"/>
            <a:ext cx="3200027" cy="1116663"/>
            <a:chOff x="73041" y="192552"/>
            <a:chExt cx="3200027" cy="1116663"/>
          </a:xfrm>
        </p:grpSpPr>
        <p:grpSp>
          <p:nvGrpSpPr>
            <p:cNvPr id="8" name="组合 45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dirty="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课后作业</a:t>
                </a:r>
                <a:endParaRPr lang="zh-CN" altLang="en-US" sz="3200" b="1" spc="5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41" y="192552"/>
              <a:ext cx="976164" cy="111666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659755135275069268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1"/>
            <a:ext cx="12192000" cy="6856203"/>
          </a:xfrm>
          <a:prstGeom prst="rect">
            <a:avLst/>
          </a:prstGeom>
        </p:spPr>
      </p:pic>
      <p:pic>
        <p:nvPicPr>
          <p:cNvPr id="11" name="图片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90" y="1233056"/>
            <a:ext cx="11014365" cy="4308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4537500" y="471522"/>
            <a:ext cx="2850008" cy="846057"/>
            <a:chOff x="1143136" y="388395"/>
            <a:chExt cx="2850008" cy="846057"/>
          </a:xfrm>
          <a:solidFill>
            <a:schemeClr val="accent6">
              <a:lumMod val="75000"/>
            </a:schemeClr>
          </a:solidFill>
        </p:grpSpPr>
        <p:sp>
          <p:nvSpPr>
            <p:cNvPr id="2" name="文本框 7"/>
            <p:cNvSpPr txBox="1"/>
            <p:nvPr/>
          </p:nvSpPr>
          <p:spPr>
            <a:xfrm>
              <a:off x="1143136" y="388395"/>
              <a:ext cx="800219" cy="830997"/>
            </a:xfrm>
            <a:prstGeom prst="rect">
              <a:avLst/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r>
                <a:rPr lang="zh-CN" altLang="en-US" sz="480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结</a:t>
              </a:r>
              <a:endParaRPr lang="zh-CN" altLang="en-US" sz="48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" name="文本框 8"/>
            <p:cNvSpPr txBox="1"/>
            <p:nvPr/>
          </p:nvSpPr>
          <p:spPr>
            <a:xfrm>
              <a:off x="2146007" y="388395"/>
              <a:ext cx="800219" cy="830997"/>
            </a:xfrm>
            <a:prstGeom prst="rect">
              <a:avLst/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r>
                <a:rPr lang="zh-CN" altLang="en-US" sz="480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束</a:t>
              </a:r>
              <a:endParaRPr lang="zh-CN" altLang="en-US" sz="48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文本框 9"/>
            <p:cNvSpPr txBox="1"/>
            <p:nvPr/>
          </p:nvSpPr>
          <p:spPr>
            <a:xfrm>
              <a:off x="3192925" y="403455"/>
              <a:ext cx="800219" cy="830997"/>
            </a:xfrm>
            <a:prstGeom prst="rect">
              <a:avLst/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r>
                <a:rPr lang="zh-CN" altLang="en-US" sz="480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语</a:t>
              </a:r>
              <a:endParaRPr lang="zh-CN" altLang="en-US" sz="48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006599" y="1865175"/>
            <a:ext cx="10187608" cy="3554819"/>
          </a:xfrm>
          <a:prstGeom prst="rect">
            <a:avLst/>
          </a:prstGeom>
          <a:noFill/>
          <a:ln w="9525">
            <a:noFill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base">
              <a:lnSpc>
                <a:spcPts val="44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每个人生活中都有许多不顺心的事，一件完了一件又来，正因如此，生活才不至平淡无趣，人生才多姿多彩。作者一反古人寄托在丁香结上的情感，以豁达和睿智向读者传递对待人生的积极态度。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733859" y="1753458"/>
            <a:ext cx="5500687" cy="43765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lang="zh-CN" altLang="en-US" sz="360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宗璞</a:t>
            </a:r>
            <a:r>
              <a:rPr lang="zh-CN" altLang="en-US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原名冯钟璞，女，</a:t>
            </a:r>
            <a:r>
              <a:rPr lang="en-US" altLang="zh-CN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1928</a:t>
            </a:r>
            <a:r>
              <a:rPr lang="zh-CN" altLang="en-US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年出生，当代作家，著名哲学家冯友兰之女。她的小说刻意求新，语言明丽而含蓄；她的散文情深意长，隽永如水。代表作品有短篇小说</a:t>
            </a:r>
            <a:r>
              <a:rPr lang="en-US" altLang="zh-CN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红豆</a:t>
            </a:r>
            <a:r>
              <a:rPr lang="en-US" altLang="zh-CN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》《</a:t>
            </a:r>
            <a:r>
              <a:rPr lang="zh-CN" altLang="en-US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弦上的梦</a:t>
            </a:r>
            <a:r>
              <a:rPr lang="en-US" altLang="zh-CN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，系列长篇小说</a:t>
            </a:r>
            <a:r>
              <a:rPr lang="en-US" altLang="zh-CN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野葫芦引</a:t>
            </a:r>
            <a:r>
              <a:rPr lang="en-US" altLang="zh-CN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和散文</a:t>
            </a:r>
            <a:r>
              <a:rPr lang="en-US" altLang="zh-CN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紫藤萝瀑布</a:t>
            </a:r>
            <a:r>
              <a:rPr lang="en-US" altLang="zh-CN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800" b="1" smtClean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等。</a:t>
            </a:r>
            <a:endParaRPr lang="en-US" altLang="zh-CN" sz="2800" b="1" smtClean="0">
              <a:solidFill>
                <a:srgbClr val="1801FD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19932" y="1611825"/>
            <a:ext cx="10972799" cy="4560376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3703" y="270164"/>
            <a:ext cx="3768132" cy="1169038"/>
            <a:chOff x="43703" y="270164"/>
            <a:chExt cx="3768132" cy="1169038"/>
          </a:xfrm>
        </p:grpSpPr>
        <p:grpSp>
          <p:nvGrpSpPr>
            <p:cNvPr id="6" name="组合 5"/>
            <p:cNvGrpSpPr/>
            <p:nvPr/>
          </p:nvGrpSpPr>
          <p:grpSpPr>
            <a:xfrm>
              <a:off x="1170748" y="624653"/>
              <a:ext cx="2641087" cy="670420"/>
              <a:chOff x="2230668" y="2497026"/>
              <a:chExt cx="2395151" cy="679269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2230668" y="2497026"/>
                <a:ext cx="198216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3"/>
              <p:cNvSpPr txBox="1">
                <a:spLocks noChangeArrowheads="1"/>
              </p:cNvSpPr>
              <p:nvPr/>
            </p:nvSpPr>
            <p:spPr bwMode="auto">
              <a:xfrm>
                <a:off x="2230668" y="2542905"/>
                <a:ext cx="2395151" cy="592494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作者简介</a:t>
                </a:r>
                <a:endParaRPr lang="zh-CN" altLang="en-US" sz="3200" b="1" spc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4204122" y="2497026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4211549" y="2802834"/>
                <a:ext cx="289630" cy="373461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2230668" y="3176295"/>
                <a:ext cx="1995952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图片 6" descr="I}[T}BTX]QSYGQ]4X(2)ITE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3703" y="270164"/>
              <a:ext cx="1061279" cy="1169038"/>
            </a:xfrm>
            <a:prstGeom prst="rect">
              <a:avLst/>
            </a:prstGeom>
          </p:spPr>
        </p:pic>
      </p:grpSp>
      <p:pic>
        <p:nvPicPr>
          <p:cNvPr id="16" name="图片 15" descr="u=2419575797,68896281&amp;fm=26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16374" y="2277339"/>
            <a:ext cx="5212155" cy="3001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timg (1).jpg"/>
          <p:cNvPicPr>
            <a:picLocks noChangeAspect="1"/>
          </p:cNvPicPr>
          <p:nvPr/>
        </p:nvPicPr>
        <p:blipFill>
          <a:blip r:embed="rId1" cstate="print"/>
          <a:srcRect b="458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942108" y="457200"/>
            <a:ext cx="10695709" cy="3251190"/>
            <a:chOff x="590843" y="534572"/>
            <a:chExt cx="11601157" cy="3506327"/>
          </a:xfrm>
        </p:grpSpPr>
        <p:pic>
          <p:nvPicPr>
            <p:cNvPr id="11" name="图片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843" y="534572"/>
              <a:ext cx="11601157" cy="350632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标题 1"/>
            <p:cNvSpPr txBox="1"/>
            <p:nvPr/>
          </p:nvSpPr>
          <p:spPr>
            <a:xfrm>
              <a:off x="3369025" y="1224201"/>
              <a:ext cx="6698888" cy="1312536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</a:pPr>
              <a:r>
                <a:rPr lang="zh-CN" altLang="en-US" sz="6600" b="1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丁 香 结</a:t>
              </a:r>
              <a:endParaRPr lang="zh-CN" altLang="en-US" sz="6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1831051" y="2549237"/>
              <a:ext cx="8418271" cy="27708"/>
            </a:xfrm>
            <a:prstGeom prst="line">
              <a:avLst/>
            </a:prstGeom>
            <a:ln w="57150" cmpd="dbl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标题 1"/>
            <p:cNvSpPr txBox="1"/>
            <p:nvPr/>
          </p:nvSpPr>
          <p:spPr>
            <a:xfrm>
              <a:off x="2424188" y="2328763"/>
              <a:ext cx="7483647" cy="13255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fontAlgn="auto">
                <a:spcAft>
                  <a:spcPts val="0"/>
                </a:spcAft>
              </a:pPr>
              <a:r>
                <a:rPr lang="zh-CN" altLang="en-US" sz="3200" b="1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六年级上册</a:t>
              </a:r>
              <a:r>
                <a:rPr lang="en-US" altLang="zh-CN" sz="3200" b="1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﹒</a:t>
              </a:r>
              <a:r>
                <a:rPr lang="zh-CN" altLang="en-US" sz="3200" b="1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第一单元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071158" y="1407727"/>
              <a:ext cx="1168333" cy="1094637"/>
            </a:xfrm>
            <a:prstGeom prst="ellipse">
              <a:avLst/>
            </a:prstGeom>
            <a:solidFill>
              <a:srgbClr val="FFCCFF"/>
            </a:solidFill>
            <a:ln w="12700" cmpd="sng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000" b="1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5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8"/>
          <p:cNvGrpSpPr/>
          <p:nvPr/>
        </p:nvGrpSpPr>
        <p:grpSpPr>
          <a:xfrm>
            <a:off x="1959218" y="2269846"/>
            <a:ext cx="1352894" cy="1349671"/>
            <a:chOff x="1794458" y="2269846"/>
            <a:chExt cx="1352894" cy="1349671"/>
          </a:xfrm>
        </p:grpSpPr>
        <p:grpSp>
          <p:nvGrpSpPr>
            <p:cNvPr id="4" name="组合 1"/>
            <p:cNvGrpSpPr>
              <a:grpSpLocks noChangeAspect="1"/>
            </p:cNvGrpSpPr>
            <p:nvPr/>
          </p:nvGrpSpPr>
          <p:grpSpPr>
            <a:xfrm>
              <a:off x="1794458" y="2269846"/>
              <a:ext cx="1352894" cy="1349671"/>
              <a:chOff x="5000955" y="529393"/>
              <a:chExt cx="2176324" cy="2171141"/>
            </a:xfrm>
          </p:grpSpPr>
          <p:sp>
            <p:nvSpPr>
              <p:cNvPr id="3" name="矩形 2"/>
              <p:cNvSpPr/>
              <p:nvPr/>
            </p:nvSpPr>
            <p:spPr bwMode="auto">
              <a:xfrm>
                <a:off x="5000955" y="529393"/>
                <a:ext cx="2171141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" name="组合 63"/>
              <p:cNvGrpSpPr/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5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6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61" name="TextBox 31"/>
            <p:cNvSpPr txBox="1">
              <a:spLocks noChangeArrowheads="1"/>
            </p:cNvSpPr>
            <p:nvPr/>
          </p:nvSpPr>
          <p:spPr bwMode="auto">
            <a:xfrm>
              <a:off x="1868810" y="2282962"/>
              <a:ext cx="1131201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缀</a:t>
              </a:r>
              <a:endPara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19"/>
          <p:cNvGrpSpPr/>
          <p:nvPr/>
        </p:nvGrpSpPr>
        <p:grpSpPr>
          <a:xfrm>
            <a:off x="4120303" y="2269846"/>
            <a:ext cx="1352894" cy="1349671"/>
            <a:chOff x="3833605" y="2269846"/>
            <a:chExt cx="1352894" cy="1349671"/>
          </a:xfrm>
        </p:grpSpPr>
        <p:grpSp>
          <p:nvGrpSpPr>
            <p:cNvPr id="9" name="组合 67"/>
            <p:cNvGrpSpPr>
              <a:grpSpLocks noChangeAspect="1"/>
            </p:cNvGrpSpPr>
            <p:nvPr/>
          </p:nvGrpSpPr>
          <p:grpSpPr>
            <a:xfrm>
              <a:off x="3833605" y="2269846"/>
              <a:ext cx="1352894" cy="1349671"/>
              <a:chOff x="5000955" y="529393"/>
              <a:chExt cx="2176324" cy="2171141"/>
            </a:xfrm>
          </p:grpSpPr>
          <p:sp>
            <p:nvSpPr>
              <p:cNvPr id="69" name="矩形 68"/>
              <p:cNvSpPr/>
              <p:nvPr/>
            </p:nvSpPr>
            <p:spPr bwMode="auto">
              <a:xfrm>
                <a:off x="5000955" y="529393"/>
                <a:ext cx="2171141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0" name="组合 63"/>
              <p:cNvGrpSpPr/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71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2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73" name="TextBox 31"/>
            <p:cNvSpPr txBox="1">
              <a:spLocks noChangeArrowheads="1"/>
            </p:cNvSpPr>
            <p:nvPr/>
          </p:nvSpPr>
          <p:spPr bwMode="auto">
            <a:xfrm>
              <a:off x="3907957" y="2282962"/>
              <a:ext cx="1131201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幽</a:t>
              </a:r>
              <a:endPara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20"/>
          <p:cNvGrpSpPr/>
          <p:nvPr/>
        </p:nvGrpSpPr>
        <p:grpSpPr>
          <a:xfrm>
            <a:off x="6281388" y="2269846"/>
            <a:ext cx="1352894" cy="1349671"/>
            <a:chOff x="6020094" y="2269846"/>
            <a:chExt cx="1352894" cy="1349671"/>
          </a:xfrm>
        </p:grpSpPr>
        <p:grpSp>
          <p:nvGrpSpPr>
            <p:cNvPr id="12" name="组合 73"/>
            <p:cNvGrpSpPr>
              <a:grpSpLocks noChangeAspect="1"/>
            </p:cNvGrpSpPr>
            <p:nvPr/>
          </p:nvGrpSpPr>
          <p:grpSpPr>
            <a:xfrm>
              <a:off x="6020094" y="2269846"/>
              <a:ext cx="1352894" cy="1349671"/>
              <a:chOff x="5000955" y="529393"/>
              <a:chExt cx="2176324" cy="2171141"/>
            </a:xfrm>
          </p:grpSpPr>
          <p:sp>
            <p:nvSpPr>
              <p:cNvPr id="75" name="矩形 74"/>
              <p:cNvSpPr/>
              <p:nvPr/>
            </p:nvSpPr>
            <p:spPr bwMode="auto">
              <a:xfrm>
                <a:off x="5000955" y="529393"/>
                <a:ext cx="2171141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" name="组合 63"/>
              <p:cNvGrpSpPr/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77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8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79" name="TextBox 31"/>
            <p:cNvSpPr txBox="1">
              <a:spLocks noChangeArrowheads="1"/>
            </p:cNvSpPr>
            <p:nvPr/>
          </p:nvSpPr>
          <p:spPr bwMode="auto">
            <a:xfrm>
              <a:off x="6094446" y="2282962"/>
              <a:ext cx="1131201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雅</a:t>
              </a:r>
              <a:endPara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21"/>
          <p:cNvGrpSpPr/>
          <p:nvPr/>
        </p:nvGrpSpPr>
        <p:grpSpPr>
          <a:xfrm>
            <a:off x="8442472" y="2269846"/>
            <a:ext cx="1352894" cy="1349671"/>
            <a:chOff x="8277712" y="2269846"/>
            <a:chExt cx="1352894" cy="1349671"/>
          </a:xfrm>
        </p:grpSpPr>
        <p:grpSp>
          <p:nvGrpSpPr>
            <p:cNvPr id="15" name="组合 79"/>
            <p:cNvGrpSpPr>
              <a:grpSpLocks noChangeAspect="1"/>
            </p:cNvGrpSpPr>
            <p:nvPr/>
          </p:nvGrpSpPr>
          <p:grpSpPr>
            <a:xfrm>
              <a:off x="8277712" y="2269846"/>
              <a:ext cx="1352894" cy="1349671"/>
              <a:chOff x="5000955" y="529393"/>
              <a:chExt cx="2176324" cy="2171141"/>
            </a:xfrm>
          </p:grpSpPr>
          <p:sp>
            <p:nvSpPr>
              <p:cNvPr id="81" name="矩形 80"/>
              <p:cNvSpPr/>
              <p:nvPr/>
            </p:nvSpPr>
            <p:spPr bwMode="auto">
              <a:xfrm>
                <a:off x="5000955" y="529393"/>
                <a:ext cx="2171141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6" name="组合 63"/>
              <p:cNvGrpSpPr/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83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4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85" name="TextBox 31"/>
            <p:cNvSpPr txBox="1">
              <a:spLocks noChangeArrowheads="1"/>
            </p:cNvSpPr>
            <p:nvPr/>
          </p:nvSpPr>
          <p:spPr bwMode="auto">
            <a:xfrm>
              <a:off x="8352064" y="2282962"/>
              <a:ext cx="1131201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案</a:t>
              </a:r>
              <a:endPara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4"/>
          <p:cNvGrpSpPr/>
          <p:nvPr/>
        </p:nvGrpSpPr>
        <p:grpSpPr>
          <a:xfrm>
            <a:off x="1959218" y="4573164"/>
            <a:ext cx="1352894" cy="1349671"/>
            <a:chOff x="1801042" y="4560048"/>
            <a:chExt cx="1352894" cy="1349671"/>
          </a:xfrm>
        </p:grpSpPr>
        <p:grpSp>
          <p:nvGrpSpPr>
            <p:cNvPr id="18" name="组合 85"/>
            <p:cNvGrpSpPr>
              <a:grpSpLocks noChangeAspect="1"/>
            </p:cNvGrpSpPr>
            <p:nvPr/>
          </p:nvGrpSpPr>
          <p:grpSpPr>
            <a:xfrm>
              <a:off x="1801042" y="4560048"/>
              <a:ext cx="1352894" cy="1349671"/>
              <a:chOff x="5000955" y="529393"/>
              <a:chExt cx="2176324" cy="2171141"/>
            </a:xfrm>
          </p:grpSpPr>
          <p:sp>
            <p:nvSpPr>
              <p:cNvPr id="87" name="矩形 86"/>
              <p:cNvSpPr/>
              <p:nvPr/>
            </p:nvSpPr>
            <p:spPr bwMode="auto">
              <a:xfrm>
                <a:off x="5000955" y="529393"/>
                <a:ext cx="2171141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9" name="组合 63"/>
              <p:cNvGrpSpPr/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89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90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91" name="TextBox 31"/>
            <p:cNvSpPr txBox="1">
              <a:spLocks noChangeArrowheads="1"/>
            </p:cNvSpPr>
            <p:nvPr/>
          </p:nvSpPr>
          <p:spPr bwMode="auto">
            <a:xfrm>
              <a:off x="1875394" y="4573164"/>
              <a:ext cx="1131201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拙</a:t>
              </a:r>
              <a:endPara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5"/>
          <p:cNvGrpSpPr/>
          <p:nvPr/>
        </p:nvGrpSpPr>
        <p:grpSpPr>
          <a:xfrm>
            <a:off x="4120303" y="4573164"/>
            <a:ext cx="1352894" cy="1349671"/>
            <a:chOff x="3830383" y="4573164"/>
            <a:chExt cx="1352894" cy="1349671"/>
          </a:xfrm>
        </p:grpSpPr>
        <p:grpSp>
          <p:nvGrpSpPr>
            <p:cNvPr id="21" name="组合 91"/>
            <p:cNvGrpSpPr>
              <a:grpSpLocks noChangeAspect="1"/>
            </p:cNvGrpSpPr>
            <p:nvPr/>
          </p:nvGrpSpPr>
          <p:grpSpPr>
            <a:xfrm>
              <a:off x="3830383" y="4573164"/>
              <a:ext cx="1352894" cy="1349671"/>
              <a:chOff x="5000955" y="529393"/>
              <a:chExt cx="2176324" cy="2171141"/>
            </a:xfrm>
          </p:grpSpPr>
          <p:sp>
            <p:nvSpPr>
              <p:cNvPr id="93" name="矩形 92"/>
              <p:cNvSpPr/>
              <p:nvPr/>
            </p:nvSpPr>
            <p:spPr bwMode="auto">
              <a:xfrm>
                <a:off x="5000955" y="529393"/>
                <a:ext cx="2171141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2" name="组合 63"/>
              <p:cNvGrpSpPr/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95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96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97" name="TextBox 31"/>
            <p:cNvSpPr txBox="1">
              <a:spLocks noChangeArrowheads="1"/>
            </p:cNvSpPr>
            <p:nvPr/>
          </p:nvSpPr>
          <p:spPr bwMode="auto">
            <a:xfrm>
              <a:off x="3904735" y="4586280"/>
              <a:ext cx="1131201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薄</a:t>
              </a:r>
              <a:endPara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2123501" y="1599732"/>
            <a:ext cx="103746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33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zhuì</a:t>
            </a:r>
            <a:endParaRPr lang="en-US" altLang="zh-CN" sz="33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327431" y="1599732"/>
            <a:ext cx="82426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33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yōu</a:t>
            </a:r>
            <a:endParaRPr lang="en-US" altLang="zh-CN" sz="33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6647091" y="1599732"/>
            <a:ext cx="6110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3300" b="1" smtClean="0">
                <a:solidFill>
                  <a:srgbClr val="0000FF"/>
                </a:solidFill>
                <a:latin typeface="宋体" panose="02010600030101010101" pitchFamily="2" charset="-122"/>
              </a:rPr>
              <a:t>yǎ</a:t>
            </a:r>
            <a:endParaRPr lang="en-US" altLang="zh-CN" sz="33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8834538" y="1599732"/>
            <a:ext cx="6110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300" b="1" smtClean="0">
                <a:solidFill>
                  <a:srgbClr val="0000FF"/>
                </a:solidFill>
                <a:latin typeface="宋体" panose="02010600030101010101" pitchFamily="2" charset="-122"/>
              </a:rPr>
              <a:t>àn</a:t>
            </a:r>
            <a:endParaRPr lang="en-US" altLang="zh-CN" sz="33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2115942" y="3890652"/>
            <a:ext cx="103746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3300" b="1" smtClean="0">
                <a:solidFill>
                  <a:srgbClr val="0000FF"/>
                </a:solidFill>
                <a:latin typeface="宋体" panose="02010600030101010101" pitchFamily="2" charset="-122"/>
              </a:rPr>
              <a:t>zhuō</a:t>
            </a:r>
            <a:endParaRPr lang="en-US" altLang="zh-CN" sz="33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4432193" y="3904507"/>
            <a:ext cx="6110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3300" b="1" smtClean="0">
                <a:solidFill>
                  <a:srgbClr val="0000FF"/>
                </a:solidFill>
                <a:latin typeface="宋体" panose="02010600030101010101" pitchFamily="2" charset="-122"/>
              </a:rPr>
              <a:t>bó</a:t>
            </a:r>
            <a:endParaRPr lang="en-US" altLang="zh-CN" sz="33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9" name="组合 66"/>
          <p:cNvGrpSpPr/>
          <p:nvPr/>
        </p:nvGrpSpPr>
        <p:grpSpPr>
          <a:xfrm>
            <a:off x="230049" y="225287"/>
            <a:ext cx="3133181" cy="1063729"/>
            <a:chOff x="398493" y="235133"/>
            <a:chExt cx="3133181" cy="1063729"/>
          </a:xfrm>
        </p:grpSpPr>
        <p:grpSp>
          <p:nvGrpSpPr>
            <p:cNvPr id="30" name="组合 109"/>
            <p:cNvGrpSpPr/>
            <p:nvPr/>
          </p:nvGrpSpPr>
          <p:grpSpPr>
            <a:xfrm>
              <a:off x="1285916" y="505254"/>
              <a:ext cx="2245758" cy="679269"/>
              <a:chOff x="2197150" y="2511380"/>
              <a:chExt cx="2245758" cy="679269"/>
            </a:xfrm>
          </p:grpSpPr>
          <p:cxnSp>
            <p:nvCxnSpPr>
              <p:cNvPr id="112" name="直接连接符 111"/>
              <p:cNvCxnSpPr/>
              <p:nvPr/>
            </p:nvCxnSpPr>
            <p:spPr>
              <a:xfrm>
                <a:off x="2197150" y="2511380"/>
                <a:ext cx="164333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2197150" y="3190649"/>
                <a:ext cx="165321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TextBox 3"/>
              <p:cNvSpPr txBox="1">
                <a:spLocks noChangeArrowheads="1"/>
              </p:cNvSpPr>
              <p:nvPr/>
            </p:nvSpPr>
            <p:spPr bwMode="auto">
              <a:xfrm>
                <a:off x="2197150" y="253622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我会写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15" name="直接连接符 114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493" y="235133"/>
              <a:ext cx="873825" cy="106372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23" grpId="0"/>
      <p:bldP spid="124" grpId="0"/>
      <p:bldP spid="125" grpId="0"/>
      <p:bldP spid="126" grpId="0"/>
      <p:bldP spid="1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8"/>
          <p:cNvGrpSpPr/>
          <p:nvPr/>
        </p:nvGrpSpPr>
        <p:grpSpPr>
          <a:xfrm>
            <a:off x="1959218" y="2269846"/>
            <a:ext cx="1352894" cy="1349671"/>
            <a:chOff x="1794458" y="2269846"/>
            <a:chExt cx="1352894" cy="1349671"/>
          </a:xfrm>
        </p:grpSpPr>
        <p:grpSp>
          <p:nvGrpSpPr>
            <p:cNvPr id="4" name="组合 1"/>
            <p:cNvGrpSpPr>
              <a:grpSpLocks noChangeAspect="1"/>
            </p:cNvGrpSpPr>
            <p:nvPr/>
          </p:nvGrpSpPr>
          <p:grpSpPr>
            <a:xfrm>
              <a:off x="1794458" y="2269846"/>
              <a:ext cx="1352894" cy="1349671"/>
              <a:chOff x="5000955" y="529393"/>
              <a:chExt cx="2176324" cy="2171141"/>
            </a:xfrm>
          </p:grpSpPr>
          <p:sp>
            <p:nvSpPr>
              <p:cNvPr id="3" name="矩形 2"/>
              <p:cNvSpPr/>
              <p:nvPr/>
            </p:nvSpPr>
            <p:spPr bwMode="auto">
              <a:xfrm>
                <a:off x="5000955" y="529393"/>
                <a:ext cx="2171141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" name="组合 63"/>
              <p:cNvGrpSpPr/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5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6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61" name="TextBox 31"/>
            <p:cNvSpPr txBox="1">
              <a:spLocks noChangeArrowheads="1"/>
            </p:cNvSpPr>
            <p:nvPr/>
          </p:nvSpPr>
          <p:spPr bwMode="auto">
            <a:xfrm>
              <a:off x="1868810" y="2282962"/>
              <a:ext cx="1131201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糊</a:t>
              </a:r>
              <a:endPara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19"/>
          <p:cNvGrpSpPr/>
          <p:nvPr/>
        </p:nvGrpSpPr>
        <p:grpSpPr>
          <a:xfrm>
            <a:off x="4120303" y="2269846"/>
            <a:ext cx="1352894" cy="1349671"/>
            <a:chOff x="3833605" y="2269846"/>
            <a:chExt cx="1352894" cy="1349671"/>
          </a:xfrm>
        </p:grpSpPr>
        <p:grpSp>
          <p:nvGrpSpPr>
            <p:cNvPr id="9" name="组合 67"/>
            <p:cNvGrpSpPr>
              <a:grpSpLocks noChangeAspect="1"/>
            </p:cNvGrpSpPr>
            <p:nvPr/>
          </p:nvGrpSpPr>
          <p:grpSpPr>
            <a:xfrm>
              <a:off x="3833605" y="2269846"/>
              <a:ext cx="1352894" cy="1349671"/>
              <a:chOff x="5000955" y="529393"/>
              <a:chExt cx="2176324" cy="2171141"/>
            </a:xfrm>
          </p:grpSpPr>
          <p:sp>
            <p:nvSpPr>
              <p:cNvPr id="69" name="矩形 68"/>
              <p:cNvSpPr/>
              <p:nvPr/>
            </p:nvSpPr>
            <p:spPr bwMode="auto">
              <a:xfrm>
                <a:off x="5000955" y="529393"/>
                <a:ext cx="2171141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0" name="组合 63"/>
              <p:cNvGrpSpPr/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71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2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73" name="TextBox 31"/>
            <p:cNvSpPr txBox="1">
              <a:spLocks noChangeArrowheads="1"/>
            </p:cNvSpPr>
            <p:nvPr/>
          </p:nvSpPr>
          <p:spPr bwMode="auto">
            <a:xfrm>
              <a:off x="3907957" y="2282962"/>
              <a:ext cx="1131201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蕾</a:t>
              </a:r>
              <a:endPara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20"/>
          <p:cNvGrpSpPr/>
          <p:nvPr/>
        </p:nvGrpSpPr>
        <p:grpSpPr>
          <a:xfrm>
            <a:off x="6281388" y="2269846"/>
            <a:ext cx="1352894" cy="1349671"/>
            <a:chOff x="6020094" y="2269846"/>
            <a:chExt cx="1352894" cy="1349671"/>
          </a:xfrm>
        </p:grpSpPr>
        <p:grpSp>
          <p:nvGrpSpPr>
            <p:cNvPr id="12" name="组合 73"/>
            <p:cNvGrpSpPr>
              <a:grpSpLocks noChangeAspect="1"/>
            </p:cNvGrpSpPr>
            <p:nvPr/>
          </p:nvGrpSpPr>
          <p:grpSpPr>
            <a:xfrm>
              <a:off x="6020094" y="2269846"/>
              <a:ext cx="1352894" cy="1349671"/>
              <a:chOff x="5000955" y="529393"/>
              <a:chExt cx="2176324" cy="2171141"/>
            </a:xfrm>
          </p:grpSpPr>
          <p:sp>
            <p:nvSpPr>
              <p:cNvPr id="75" name="矩形 74"/>
              <p:cNvSpPr/>
              <p:nvPr/>
            </p:nvSpPr>
            <p:spPr bwMode="auto">
              <a:xfrm>
                <a:off x="5000955" y="529393"/>
                <a:ext cx="2171141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" name="组合 63"/>
              <p:cNvGrpSpPr/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77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8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79" name="TextBox 31"/>
            <p:cNvSpPr txBox="1">
              <a:spLocks noChangeArrowheads="1"/>
            </p:cNvSpPr>
            <p:nvPr/>
          </p:nvSpPr>
          <p:spPr bwMode="auto">
            <a:xfrm>
              <a:off x="6094446" y="2282962"/>
              <a:ext cx="1131201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襟</a:t>
              </a:r>
              <a:endPara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21"/>
          <p:cNvGrpSpPr/>
          <p:nvPr/>
        </p:nvGrpSpPr>
        <p:grpSpPr>
          <a:xfrm>
            <a:off x="8442472" y="2269846"/>
            <a:ext cx="1352894" cy="1349671"/>
            <a:chOff x="8277712" y="2269846"/>
            <a:chExt cx="1352894" cy="1349671"/>
          </a:xfrm>
        </p:grpSpPr>
        <p:grpSp>
          <p:nvGrpSpPr>
            <p:cNvPr id="15" name="组合 79"/>
            <p:cNvGrpSpPr>
              <a:grpSpLocks noChangeAspect="1"/>
            </p:cNvGrpSpPr>
            <p:nvPr/>
          </p:nvGrpSpPr>
          <p:grpSpPr>
            <a:xfrm>
              <a:off x="8277712" y="2269846"/>
              <a:ext cx="1352894" cy="1349671"/>
              <a:chOff x="5000955" y="529393"/>
              <a:chExt cx="2176324" cy="2171141"/>
            </a:xfrm>
          </p:grpSpPr>
          <p:sp>
            <p:nvSpPr>
              <p:cNvPr id="81" name="矩形 80"/>
              <p:cNvSpPr/>
              <p:nvPr/>
            </p:nvSpPr>
            <p:spPr bwMode="auto">
              <a:xfrm>
                <a:off x="5000955" y="529393"/>
                <a:ext cx="2171141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6" name="组合 63"/>
              <p:cNvGrpSpPr/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83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4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85" name="TextBox 31"/>
            <p:cNvSpPr txBox="1">
              <a:spLocks noChangeArrowheads="1"/>
            </p:cNvSpPr>
            <p:nvPr/>
          </p:nvSpPr>
          <p:spPr bwMode="auto">
            <a:xfrm>
              <a:off x="8352064" y="2282962"/>
              <a:ext cx="1131201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恍</a:t>
              </a:r>
              <a:endPara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4"/>
          <p:cNvGrpSpPr/>
          <p:nvPr/>
        </p:nvGrpSpPr>
        <p:grpSpPr>
          <a:xfrm>
            <a:off x="1959218" y="4573164"/>
            <a:ext cx="1352894" cy="1349671"/>
            <a:chOff x="1801042" y="4560048"/>
            <a:chExt cx="1352894" cy="1349671"/>
          </a:xfrm>
        </p:grpSpPr>
        <p:grpSp>
          <p:nvGrpSpPr>
            <p:cNvPr id="18" name="组合 85"/>
            <p:cNvGrpSpPr>
              <a:grpSpLocks noChangeAspect="1"/>
            </p:cNvGrpSpPr>
            <p:nvPr/>
          </p:nvGrpSpPr>
          <p:grpSpPr>
            <a:xfrm>
              <a:off x="1801042" y="4560048"/>
              <a:ext cx="1352894" cy="1349671"/>
              <a:chOff x="5000955" y="529393"/>
              <a:chExt cx="2176324" cy="2171141"/>
            </a:xfrm>
          </p:grpSpPr>
          <p:sp>
            <p:nvSpPr>
              <p:cNvPr id="87" name="矩形 86"/>
              <p:cNvSpPr/>
              <p:nvPr/>
            </p:nvSpPr>
            <p:spPr bwMode="auto">
              <a:xfrm>
                <a:off x="5000955" y="529393"/>
                <a:ext cx="2171141" cy="2171141"/>
              </a:xfrm>
              <a:prstGeom prst="rect">
                <a:avLst/>
              </a:prstGeom>
              <a:noFill/>
              <a:ln w="1905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9" name="组合 63"/>
              <p:cNvGrpSpPr/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89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90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 algn="ctr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91" name="TextBox 31"/>
            <p:cNvSpPr txBox="1">
              <a:spLocks noChangeArrowheads="1"/>
            </p:cNvSpPr>
            <p:nvPr/>
          </p:nvSpPr>
          <p:spPr bwMode="auto">
            <a:xfrm>
              <a:off x="1875394" y="4573164"/>
              <a:ext cx="1131201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怨</a:t>
              </a:r>
              <a:endPara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2336700" y="1599732"/>
            <a:ext cx="61106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3300" b="1" smtClean="0">
                <a:solidFill>
                  <a:srgbClr val="0000FF"/>
                </a:solidFill>
                <a:latin typeface="宋体" panose="02010600030101010101" pitchFamily="2" charset="-122"/>
              </a:rPr>
              <a:t>hú</a:t>
            </a:r>
            <a:endParaRPr lang="en-US" altLang="zh-CN" sz="33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327432" y="1599732"/>
            <a:ext cx="824264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3300" b="1" smtClean="0">
                <a:solidFill>
                  <a:srgbClr val="0000FF"/>
                </a:solidFill>
                <a:latin typeface="宋体" panose="02010600030101010101" pitchFamily="2" charset="-122"/>
              </a:rPr>
              <a:t>lěi</a:t>
            </a:r>
            <a:endParaRPr lang="en-US" altLang="zh-CN" sz="33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6540492" y="1599732"/>
            <a:ext cx="82426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3300" b="1" smtClean="0">
                <a:solidFill>
                  <a:srgbClr val="0000FF"/>
                </a:solidFill>
                <a:latin typeface="宋体" panose="02010600030101010101" pitchFamily="2" charset="-122"/>
              </a:rPr>
              <a:t>jīn</a:t>
            </a:r>
            <a:endParaRPr lang="en-US" altLang="zh-CN" sz="33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8514740" y="1599732"/>
            <a:ext cx="125066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3300" b="1" smtClean="0">
                <a:solidFill>
                  <a:srgbClr val="0000FF"/>
                </a:solidFill>
                <a:latin typeface="宋体" panose="02010600030101010101" pitchFamily="2" charset="-122"/>
              </a:rPr>
              <a:t>huǎnɡ</a:t>
            </a:r>
            <a:endParaRPr lang="en-US" altLang="zh-CN" sz="33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2115941" y="3890652"/>
            <a:ext cx="103746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3300" b="1" smtClean="0">
                <a:solidFill>
                  <a:srgbClr val="0000FF"/>
                </a:solidFill>
                <a:latin typeface="宋体" panose="02010600030101010101" pitchFamily="2" charset="-122"/>
              </a:rPr>
              <a:t>yuàn</a:t>
            </a:r>
            <a:endParaRPr lang="en-US" altLang="zh-CN" sz="33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23" grpId="0"/>
      <p:bldP spid="124" grpId="0"/>
      <p:bldP spid="125" grpId="0"/>
      <p:bldP spid="1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756182" y="1897192"/>
            <a:ext cx="1761110" cy="163121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  <a:endParaRPr kumimoji="0" lang="zh-CN" altLang="en-US" sz="10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47521" y="1073954"/>
            <a:ext cx="3781682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5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lang="zh-CN" altLang="en-US" sz="55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参加</a:t>
            </a:r>
            <a:r>
              <a:rPr kumimoji="0" lang="zh-CN" altLang="en-US" sz="55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</a:t>
            </a:r>
            <a:endParaRPr kumimoji="0" lang="zh-CN" altLang="en-US" sz="5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3969" y="4407665"/>
            <a:ext cx="10630671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zh-CN" altLang="en-US" sz="43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例</a:t>
            </a:r>
            <a:r>
              <a:rPr lang="zh-CN" altLang="en-US" sz="43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：去北京</a:t>
            </a:r>
            <a:r>
              <a:rPr lang="zh-CN" altLang="en-US" sz="43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</a:t>
            </a:r>
            <a:r>
              <a:rPr lang="zh-CN" altLang="en-US" sz="48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</a:t>
            </a:r>
            <a:r>
              <a:rPr lang="zh-CN" altLang="en-US" sz="44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8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3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加人</a:t>
            </a:r>
            <a:r>
              <a:rPr lang="zh-CN" altLang="en-US" sz="43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</a:t>
            </a:r>
            <a:r>
              <a:rPr lang="zh-CN" altLang="en-US" sz="48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</a:t>
            </a:r>
            <a:r>
              <a:rPr lang="zh-CN" altLang="en-US" sz="44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8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3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博览会的爸爸，告诉我博览会上的产品质量也是</a:t>
            </a:r>
            <a:r>
              <a:rPr lang="zh-CN" altLang="en-US" sz="43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</a:t>
            </a:r>
            <a:r>
              <a:rPr lang="zh-CN" altLang="en-US" sz="48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</a:t>
            </a:r>
            <a:r>
              <a:rPr lang="zh-CN" altLang="en-US" sz="44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8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3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差不齐的。</a:t>
            </a:r>
            <a:endParaRPr kumimoji="0" lang="zh-CN" altLang="en-US" sz="4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07042" y="4421467"/>
            <a:ext cx="1804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4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</a:t>
            </a:r>
            <a:r>
              <a:rPr lang="en-US" altLang="zh-CN" sz="4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4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</a:t>
            </a:r>
            <a:endParaRPr lang="en-US" altLang="zh-CN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32087" y="3338350"/>
            <a:ext cx="265575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5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（参差）</a:t>
            </a:r>
            <a:endParaRPr lang="zh-CN" altLang="en-US" sz="5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2273496" y="1537855"/>
            <a:ext cx="234177" cy="2562659"/>
          </a:xfrm>
          <a:prstGeom prst="leftBrac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2014720" y="1053069"/>
            <a:ext cx="23669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45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54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45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en-US" altLang="zh-CN" sz="45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8820" y="40860"/>
            <a:ext cx="3264410" cy="1498483"/>
            <a:chOff x="98820" y="40860"/>
            <a:chExt cx="3264410" cy="1498483"/>
          </a:xfrm>
        </p:grpSpPr>
        <p:grpSp>
          <p:nvGrpSpPr>
            <p:cNvPr id="23" name="组合 22"/>
            <p:cNvGrpSpPr/>
            <p:nvPr/>
          </p:nvGrpSpPr>
          <p:grpSpPr>
            <a:xfrm>
              <a:off x="1117472" y="495408"/>
              <a:ext cx="2245758" cy="679269"/>
              <a:chOff x="2197150" y="2511380"/>
              <a:chExt cx="2245758" cy="679269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2197150" y="2511380"/>
                <a:ext cx="164333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2197150" y="3190649"/>
                <a:ext cx="165321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3"/>
              <p:cNvSpPr txBox="1">
                <a:spLocks noChangeArrowheads="1"/>
              </p:cNvSpPr>
              <p:nvPr/>
            </p:nvSpPr>
            <p:spPr bwMode="auto">
              <a:xfrm>
                <a:off x="2197150" y="253622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多音字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820" y="40860"/>
              <a:ext cx="998989" cy="1498483"/>
            </a:xfrm>
            <a:prstGeom prst="rect">
              <a:avLst/>
            </a:prstGeom>
          </p:spPr>
        </p:pic>
      </p:grpSp>
      <p:sp>
        <p:nvSpPr>
          <p:cNvPr id="31" name="文本框 30"/>
          <p:cNvSpPr txBox="1"/>
          <p:nvPr/>
        </p:nvSpPr>
        <p:spPr>
          <a:xfrm>
            <a:off x="2303795" y="3522070"/>
            <a:ext cx="1852653" cy="7848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5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cēn</a:t>
            </a:r>
            <a:endParaRPr lang="en-US" altLang="zh-CN" sz="45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2167121" y="2369250"/>
            <a:ext cx="2366963" cy="783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45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shēn</a:t>
            </a:r>
            <a:endParaRPr lang="en-US" altLang="zh-CN" sz="45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18"/>
          <p:cNvSpPr txBox="1"/>
          <p:nvPr/>
        </p:nvSpPr>
        <p:spPr>
          <a:xfrm>
            <a:off x="4219811" y="2248423"/>
            <a:ext cx="3781682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5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（人参）</a:t>
            </a:r>
            <a:endParaRPr kumimoji="0" lang="zh-CN" altLang="en-US" sz="5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2" name="文本框 2"/>
          <p:cNvSpPr txBox="1"/>
          <p:nvPr/>
        </p:nvSpPr>
        <p:spPr>
          <a:xfrm>
            <a:off x="3072206" y="5876194"/>
            <a:ext cx="1804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4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cēn</a:t>
            </a:r>
            <a:endParaRPr lang="en-US" altLang="zh-CN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2"/>
          <p:cNvSpPr txBox="1"/>
          <p:nvPr/>
        </p:nvSpPr>
        <p:spPr>
          <a:xfrm>
            <a:off x="8974242" y="4518845"/>
            <a:ext cx="1804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4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shēn</a:t>
            </a:r>
            <a:endParaRPr lang="en-US" altLang="zh-CN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9" grpId="0"/>
      <p:bldP spid="5" grpId="0"/>
      <p:bldP spid="3" grpId="0"/>
      <p:bldP spid="12" grpId="0"/>
      <p:bldP spid="17" grpId="0" animBg="1"/>
      <p:bldP spid="20" grpId="0" bldLvl="0" animBg="1"/>
      <p:bldP spid="31" grpId="0"/>
      <p:bldP spid="21" grpId="0" bldLvl="0" animBg="1"/>
      <p:bldP spid="33" grpId="0"/>
      <p:bldP spid="32" grpId="0"/>
      <p:bldP spid="3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8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7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3941</Words>
  <Application>WPS 演示</Application>
  <PresentationFormat>宽屏</PresentationFormat>
  <Paragraphs>533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41</vt:i4>
      </vt:variant>
    </vt:vector>
  </HeadingPairs>
  <TitlesOfParts>
    <vt:vector size="57" baseType="lpstr">
      <vt:lpstr>Arial</vt:lpstr>
      <vt:lpstr>宋体</vt:lpstr>
      <vt:lpstr>Wingdings</vt:lpstr>
      <vt:lpstr>黑体</vt:lpstr>
      <vt:lpstr>楷体</vt:lpstr>
      <vt:lpstr>微软雅黑</vt:lpstr>
      <vt:lpstr>Calibri</vt:lpstr>
      <vt:lpstr>Arial Unicode MS</vt:lpstr>
      <vt:lpstr>Calibri Light</vt:lpstr>
      <vt:lpstr>等线</vt:lpstr>
      <vt:lpstr>等线 Light</vt:lpstr>
      <vt:lpstr>Office 主题​​</vt:lpstr>
      <vt:lpstr>Office 主题</vt:lpstr>
      <vt:lpstr>1_Office 主题</vt:lpstr>
      <vt:lpstr>8_Office 主题</vt:lpstr>
      <vt:lpstr>37_Office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佳琪 刘</dc:creator>
  <cp:lastModifiedBy>云在飞1405768238</cp:lastModifiedBy>
  <cp:revision>1493</cp:revision>
  <dcterms:created xsi:type="dcterms:W3CDTF">2019-02-06T03:20:00Z</dcterms:created>
  <dcterms:modified xsi:type="dcterms:W3CDTF">2019-09-04T14:07:11Z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