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4" r:id="rId1"/>
  </p:sldMasterIdLst>
  <p:sldIdLst>
    <p:sldId id="256" r:id="rId2"/>
    <p:sldId id="257" r:id="rId3"/>
    <p:sldId id="284" r:id="rId4"/>
    <p:sldId id="259" r:id="rId5"/>
    <p:sldId id="296" r:id="rId6"/>
    <p:sldId id="312" r:id="rId7"/>
    <p:sldId id="297" r:id="rId8"/>
    <p:sldId id="305" r:id="rId9"/>
    <p:sldId id="267" r:id="rId10"/>
    <p:sldId id="291" r:id="rId11"/>
    <p:sldId id="292" r:id="rId12"/>
    <p:sldId id="293" r:id="rId13"/>
    <p:sldId id="294" r:id="rId14"/>
    <p:sldId id="295" r:id="rId15"/>
    <p:sldId id="304" r:id="rId16"/>
    <p:sldId id="287" r:id="rId17"/>
    <p:sldId id="306" r:id="rId18"/>
    <p:sldId id="288" r:id="rId19"/>
    <p:sldId id="289" r:id="rId20"/>
    <p:sldId id="311" r:id="rId21"/>
    <p:sldId id="270" r:id="rId22"/>
    <p:sldId id="310" r:id="rId23"/>
    <p:sldId id="300" r:id="rId24"/>
    <p:sldId id="299" r:id="rId25"/>
    <p:sldId id="302" r:id="rId26"/>
    <p:sldId id="303" r:id="rId27"/>
    <p:sldId id="273" r:id="rId28"/>
    <p:sldId id="309" r:id="rId2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108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685800" y="3196686"/>
            <a:ext cx="77724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676401"/>
            <a:ext cx="7772400" cy="1538286"/>
          </a:xfrm>
        </p:spPr>
        <p:txBody>
          <a:bodyPr anchor="b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214686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2014/9/19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2014/9/19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215206" y="274638"/>
            <a:ext cx="1471594" cy="6011882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686568" cy="6011882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2014/9/19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73152" y="6400800"/>
            <a:ext cx="3200400" cy="283800"/>
          </a:xfr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2014/9/19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5330952" y="6400800"/>
            <a:ext cx="3733800" cy="2838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685800" y="3143248"/>
            <a:ext cx="77724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143248"/>
            <a:ext cx="7772400" cy="1362075"/>
          </a:xfrm>
        </p:spPr>
        <p:txBody>
          <a:bodyPr anchor="t"/>
          <a:lstStyle>
            <a:lvl1pPr algn="ctr">
              <a:defRPr sz="4000" b="0" cap="all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1643061"/>
            <a:ext cx="7772400" cy="1500187"/>
          </a:xfrm>
        </p:spPr>
        <p:txBody>
          <a:bodyPr anchor="b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2014/9/19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2014/9/19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20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2pPr>
            <a:lvl3pPr marL="914400" indent="0">
              <a:buNone/>
              <a:defRPr sz="18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3pPr>
            <a:lvl4pPr marL="13716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4pPr>
            <a:lvl5pPr marL="18288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20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2pPr>
            <a:lvl3pPr marL="914400" indent="0">
              <a:buNone/>
              <a:defRPr sz="18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3pPr>
            <a:lvl4pPr marL="13716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4pPr>
            <a:lvl5pPr marL="18288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2014/9/19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2014/9/19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2014/9/19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786050" y="1053546"/>
            <a:ext cx="59040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786050" y="228600"/>
            <a:ext cx="5900752" cy="842946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786050" y="1142984"/>
            <a:ext cx="5900750" cy="5143536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5" y="1142984"/>
            <a:ext cx="2257408" cy="5143536"/>
          </a:xfrm>
        </p:spPr>
        <p:txBody>
          <a:bodyPr anchor="ctr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2014/9/19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3400" y="304800"/>
            <a:ext cx="6400800" cy="685800"/>
          </a:xfrm>
        </p:spPr>
        <p:txBody>
          <a:bodyPr anchor="ctr"/>
          <a:lstStyle>
            <a:lvl1pPr algn="l">
              <a:defRPr sz="24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701552" y="1143000"/>
            <a:ext cx="7223248" cy="3980172"/>
          </a:xfrm>
          <a:prstGeom prst="roundRect">
            <a:avLst>
              <a:gd name="adj" fmla="val 18278"/>
            </a:avLst>
          </a:prstGeom>
          <a:solidFill>
            <a:schemeClr val="accent1">
              <a:tint val="40000"/>
            </a:schemeClr>
          </a:solidFill>
          <a:ln w="50800" cap="rnd">
            <a:gradFill flip="none" rotWithShape="1">
              <a:gsLst>
                <a:gs pos="0">
                  <a:schemeClr val="accent1">
                    <a:shade val="50000"/>
                  </a:schemeClr>
                </a:gs>
                <a:gs pos="20000">
                  <a:schemeClr val="accent2">
                    <a:shade val="50000"/>
                  </a:schemeClr>
                </a:gs>
                <a:gs pos="40000">
                  <a:schemeClr val="accent3">
                    <a:shade val="50000"/>
                  </a:schemeClr>
                </a:gs>
                <a:gs pos="60000">
                  <a:schemeClr val="accent4">
                    <a:shade val="50000"/>
                  </a:schemeClr>
                </a:gs>
                <a:gs pos="80000">
                  <a:schemeClr val="accent5">
                    <a:shade val="50000"/>
                  </a:schemeClr>
                </a:gs>
                <a:gs pos="100000">
                  <a:schemeClr val="accent6">
                    <a:shade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round/>
          </a:ln>
          <a:effectLst>
            <a:outerShdw blurRad="50800" dist="38100" dir="5400000" algn="tl" rotWithShape="0">
              <a:prstClr val="black">
                <a:alpha val="50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zh-CN" altLang="en-US" smtClean="0"/>
              <a:t>单击图标添加图片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62200" y="5410200"/>
            <a:ext cx="5657888" cy="804862"/>
          </a:xfrm>
        </p:spPr>
        <p:txBody>
          <a:bodyPr anchor="ctr"/>
          <a:lstStyle>
            <a:lvl1pPr marL="0" indent="0" algn="r">
              <a:buNone/>
              <a:defRPr sz="1200" b="0"/>
            </a:lvl1pPr>
            <a:lvl2pPr marL="457200" indent="0" algn="r">
              <a:buNone/>
              <a:defRPr sz="1200" b="0"/>
            </a:lvl2pPr>
            <a:lvl3pPr marL="914400" indent="0" algn="r">
              <a:buNone/>
              <a:defRPr sz="1200" b="0"/>
            </a:lvl3pPr>
            <a:lvl4pPr marL="1371600" indent="0" algn="r">
              <a:buNone/>
              <a:defRPr sz="1200" b="0"/>
            </a:lvl4pPr>
            <a:lvl5pPr marL="1828800" indent="0" algn="r">
              <a:buNone/>
              <a:defRPr sz="1200" b="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2014/9/19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6678000"/>
            <a:ext cx="9144000" cy="180000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50000">
                <a:schemeClr val="accent1">
                  <a:tint val="2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rtlCol="0" anchor="ctr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686320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76200" y="6400800"/>
            <a:ext cx="3200400" cy="283800"/>
          </a:xfrm>
          <a:prstGeom prst="rect">
            <a:avLst/>
          </a:prstGeom>
        </p:spPr>
        <p:txBody>
          <a:bodyPr vert="horz" rtlCol="0" anchor="b"/>
          <a:lstStyle>
            <a:lvl1pPr algn="l" eaLnBrk="1" latinLnBrk="0" hangingPunct="1">
              <a:defRPr kumimoji="0" sz="110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2014/9/19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5334000" y="6400800"/>
            <a:ext cx="3733800" cy="283800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sz="110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4114800" y="6400800"/>
            <a:ext cx="914400" cy="283464"/>
          </a:xfrm>
          <a:prstGeom prst="rect">
            <a:avLst/>
          </a:prstGeom>
          <a:noFill/>
        </p:spPr>
        <p:txBody>
          <a:bodyPr vert="horz" lIns="45720" rIns="45720" rtlCol="0" anchor="ctr"/>
          <a:lstStyle>
            <a:lvl1pPr algn="ctr" eaLnBrk="1" latinLnBrk="0" hangingPunct="1">
              <a:defRPr kumimoji="0" sz="1100" b="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0" y="0"/>
            <a:ext cx="9144000" cy="108000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50000">
                <a:schemeClr val="accent1">
                  <a:tint val="2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</p:sldLayoutIdLst>
  <p:txStyles>
    <p:titleStyle>
      <a:lvl1pPr algn="ctr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ß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Þ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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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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9" name="Oval 7"/>
          <p:cNvSpPr>
            <a:spLocks noChangeArrowheads="1"/>
          </p:cNvSpPr>
          <p:nvPr/>
        </p:nvSpPr>
        <p:spPr bwMode="auto">
          <a:xfrm>
            <a:off x="2857488" y="500042"/>
            <a:ext cx="3311525" cy="1871662"/>
          </a:xfrm>
          <a:prstGeom prst="ellipse">
            <a:avLst/>
          </a:prstGeom>
          <a:solidFill>
            <a:srgbClr val="9966FF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altLang="zh-CN" sz="5400" dirty="0" smtClean="0"/>
              <a:t>Unit 2</a:t>
            </a:r>
            <a:endParaRPr lang="zh-CN" altLang="en-US" sz="5400" dirty="0"/>
          </a:p>
        </p:txBody>
      </p:sp>
      <p:sp>
        <p:nvSpPr>
          <p:cNvPr id="28680" name="WordArt 8"/>
          <p:cNvSpPr>
            <a:spLocks noChangeArrowheads="1" noChangeShapeType="1" noTextEdit="1"/>
          </p:cNvSpPr>
          <p:nvPr/>
        </p:nvSpPr>
        <p:spPr bwMode="auto">
          <a:xfrm>
            <a:off x="395288" y="2349500"/>
            <a:ext cx="8353425" cy="23034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kern="10" dirty="0">
                <a:ln w="9525">
                  <a:noFill/>
                  <a:round/>
                  <a:headEnd/>
                  <a:tailEnd/>
                </a:ln>
                <a:solidFill>
                  <a:srgbClr val="FF9900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MS UI Gothic"/>
                <a:ea typeface="MS UI Gothic"/>
              </a:rPr>
              <a:t>How often do you exercise ?</a:t>
            </a:r>
            <a:endParaRPr lang="zh-CN" altLang="en-US" sz="3600" kern="10">
              <a:ln w="9525">
                <a:noFill/>
                <a:round/>
                <a:headEnd/>
                <a:tailEnd/>
              </a:ln>
              <a:solidFill>
                <a:srgbClr val="FF9900"/>
              </a:soli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MS UI Gothic"/>
              <a:ea typeface="MS UI Gothic"/>
            </a:endParaRP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2"/>
          <p:cNvSpPr>
            <a:spLocks noChangeArrowheads="1"/>
          </p:cNvSpPr>
          <p:nvPr/>
        </p:nvSpPr>
        <p:spPr bwMode="auto">
          <a:xfrm>
            <a:off x="757238" y="1341438"/>
            <a:ext cx="7600976" cy="3108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lang="en-US" altLang="ja-JP" sz="3600" dirty="0" smtClean="0">
                <a:solidFill>
                  <a:srgbClr val="FF0000"/>
                </a:solidFill>
              </a:rPr>
              <a:t>be </a:t>
            </a:r>
            <a:r>
              <a:rPr lang="en-US" altLang="ja-JP" sz="3600" dirty="0">
                <a:solidFill>
                  <a:srgbClr val="FF0000"/>
                </a:solidFill>
              </a:rPr>
              <a:t>good</a:t>
            </a:r>
            <a:r>
              <a:rPr lang="en-US" altLang="zh-CN" sz="3600" dirty="0">
                <a:solidFill>
                  <a:srgbClr val="FF0000"/>
                </a:solidFill>
              </a:rPr>
              <a:t>/bad</a:t>
            </a:r>
            <a:r>
              <a:rPr lang="en-US" altLang="ja-JP" sz="3600" dirty="0">
                <a:solidFill>
                  <a:srgbClr val="FF0000"/>
                </a:solidFill>
              </a:rPr>
              <a:t> for</a:t>
            </a:r>
            <a:r>
              <a:rPr lang="en-US" altLang="ja-JP" sz="3600" dirty="0">
                <a:solidFill>
                  <a:srgbClr val="0000FF"/>
                </a:solidFill>
              </a:rPr>
              <a:t> </a:t>
            </a:r>
            <a:r>
              <a:rPr lang="en-US" altLang="zh-CN" sz="3600" dirty="0">
                <a:solidFill>
                  <a:srgbClr val="0000FF"/>
                </a:solidFill>
              </a:rPr>
              <a:t> </a:t>
            </a:r>
            <a:r>
              <a:rPr lang="zh-CN" altLang="en-US" sz="3200" b="1" dirty="0">
                <a:solidFill>
                  <a:schemeClr val="accent4">
                    <a:lumMod val="75000"/>
                  </a:schemeClr>
                </a:solidFill>
              </a:rPr>
              <a:t>对</a:t>
            </a:r>
            <a:r>
              <a:rPr lang="en-US" altLang="zh-CN" sz="3200" b="1" dirty="0">
                <a:solidFill>
                  <a:schemeClr val="accent4">
                    <a:lumMod val="75000"/>
                  </a:schemeClr>
                </a:solidFill>
              </a:rPr>
              <a:t>…</a:t>
            </a:r>
            <a:r>
              <a:rPr lang="zh-CN" altLang="en-US" sz="3200" b="1" dirty="0">
                <a:solidFill>
                  <a:schemeClr val="accent4">
                    <a:lumMod val="75000"/>
                  </a:schemeClr>
                </a:solidFill>
              </a:rPr>
              <a:t>有好</a:t>
            </a:r>
            <a:r>
              <a:rPr lang="en-US" altLang="zh-CN" sz="3200" b="1" dirty="0">
                <a:solidFill>
                  <a:schemeClr val="accent4">
                    <a:lumMod val="75000"/>
                  </a:schemeClr>
                </a:solidFill>
              </a:rPr>
              <a:t>/</a:t>
            </a:r>
            <a:r>
              <a:rPr lang="zh-CN" altLang="en-US" sz="3200" b="1" dirty="0">
                <a:solidFill>
                  <a:schemeClr val="accent4">
                    <a:lumMod val="75000"/>
                  </a:schemeClr>
                </a:solidFill>
              </a:rPr>
              <a:t>害处</a:t>
            </a:r>
          </a:p>
          <a:p>
            <a:pPr eaLnBrk="1" hangingPunct="1"/>
            <a:r>
              <a:rPr lang="zh-CN" altLang="en-US" sz="3200" dirty="0"/>
              <a:t>    </a:t>
            </a:r>
            <a:r>
              <a:rPr lang="en-US" altLang="zh-CN" sz="3200" dirty="0"/>
              <a:t>Vegetables </a:t>
            </a:r>
            <a:r>
              <a:rPr lang="en-US" altLang="zh-CN" sz="3200" dirty="0">
                <a:solidFill>
                  <a:srgbClr val="FF0000"/>
                </a:solidFill>
              </a:rPr>
              <a:t>are good for</a:t>
            </a:r>
            <a:r>
              <a:rPr lang="en-US" altLang="zh-CN" sz="3200" dirty="0"/>
              <a:t> our health. </a:t>
            </a:r>
          </a:p>
          <a:p>
            <a:r>
              <a:rPr lang="en-US" altLang="zh-CN" sz="3200" dirty="0"/>
              <a:t>    </a:t>
            </a:r>
            <a:r>
              <a:rPr lang="zh-CN" altLang="en-US" sz="3200" dirty="0"/>
              <a:t>蔬菜对我们的健康有益。</a:t>
            </a:r>
          </a:p>
          <a:p>
            <a:r>
              <a:rPr lang="zh-CN" altLang="en-US" sz="3200" dirty="0"/>
              <a:t>    </a:t>
            </a:r>
            <a:r>
              <a:rPr lang="en-US" altLang="zh-CN" sz="3200" dirty="0"/>
              <a:t>Junk food</a:t>
            </a:r>
            <a:r>
              <a:rPr lang="en-US" altLang="zh-CN" sz="3200" dirty="0">
                <a:solidFill>
                  <a:srgbClr val="0000FF"/>
                </a:solidFill>
              </a:rPr>
              <a:t> </a:t>
            </a:r>
            <a:r>
              <a:rPr lang="en-US" altLang="zh-CN" sz="3200" dirty="0">
                <a:solidFill>
                  <a:srgbClr val="FF0000"/>
                </a:solidFill>
              </a:rPr>
              <a:t>is bad for</a:t>
            </a:r>
            <a:r>
              <a:rPr lang="en-US" altLang="zh-CN" sz="3200" dirty="0"/>
              <a:t> our health. </a:t>
            </a:r>
          </a:p>
          <a:p>
            <a:r>
              <a:rPr lang="en-US" altLang="zh-CN" sz="3200" dirty="0"/>
              <a:t>    </a:t>
            </a:r>
            <a:r>
              <a:rPr lang="zh-CN" altLang="en-US" sz="3200" dirty="0"/>
              <a:t>垃圾食品对我们的健康有害。</a:t>
            </a:r>
          </a:p>
          <a:p>
            <a:pPr eaLnBrk="1" hangingPunct="1"/>
            <a:endParaRPr lang="en-US" altLang="zh-CN" sz="3200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2"/>
          <p:cNvSpPr>
            <a:spLocks noGrp="1" noChangeArrowheads="1"/>
          </p:cNvSpPr>
          <p:nvPr>
            <p:ph idx="1"/>
          </p:nvPr>
        </p:nvSpPr>
        <p:spPr>
          <a:xfrm>
            <a:off x="395288" y="260350"/>
            <a:ext cx="8353425" cy="5905500"/>
          </a:xfrm>
        </p:spPr>
        <p:txBody>
          <a:bodyPr/>
          <a:lstStyle/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b="1" dirty="0" smtClean="0">
                <a:latin typeface="Times New Roman" pitchFamily="18" charset="0"/>
              </a:rPr>
              <a:t> </a:t>
            </a:r>
            <a:r>
              <a:rPr lang="en-US" altLang="ja-JP" sz="3600" b="1" dirty="0" smtClean="0">
                <a:latin typeface="Times New Roman" pitchFamily="18" charset="0"/>
              </a:rPr>
              <a:t>2</a:t>
            </a:r>
            <a:r>
              <a:rPr lang="en-US" altLang="zh-CN" sz="3600" b="1" dirty="0" smtClean="0">
                <a:latin typeface="Times New Roman" pitchFamily="18" charset="0"/>
              </a:rPr>
              <a:t>. ... but I’m </a:t>
            </a:r>
            <a:r>
              <a:rPr lang="en-US" altLang="zh-CN" sz="3600" b="1" dirty="0" smtClean="0">
                <a:solidFill>
                  <a:srgbClr val="FF0000"/>
                </a:solidFill>
                <a:latin typeface="Times New Roman" pitchFamily="18" charset="0"/>
              </a:rPr>
              <a:t>pretty</a:t>
            </a:r>
            <a:r>
              <a:rPr lang="en-US" altLang="zh-CN" sz="3600" b="1" dirty="0" smtClean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altLang="zh-CN" sz="3600" b="1" dirty="0" smtClean="0">
                <a:latin typeface="Times New Roman" pitchFamily="18" charset="0"/>
              </a:rPr>
              <a:t>healthy.</a:t>
            </a:r>
            <a:r>
              <a:rPr lang="en-US" altLang="zh-CN" b="1" dirty="0" smtClean="0">
                <a:latin typeface="Times New Roman" pitchFamily="18" charset="0"/>
              </a:rPr>
              <a:t> 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b="1" dirty="0" smtClean="0">
                <a:latin typeface="Times New Roman" pitchFamily="18" charset="0"/>
              </a:rPr>
              <a:t>    </a:t>
            </a:r>
            <a:r>
              <a:rPr lang="zh-CN" altLang="en-US" b="1" dirty="0" smtClean="0">
                <a:latin typeface="Times New Roman" pitchFamily="18" charset="0"/>
              </a:rPr>
              <a:t>但是我很健康。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b="1" dirty="0" smtClean="0">
                <a:latin typeface="Times New Roman" pitchFamily="18" charset="0"/>
              </a:rPr>
              <a:t>    </a:t>
            </a:r>
            <a:r>
              <a:rPr lang="en-US" altLang="zh-CN" b="1" dirty="0" smtClean="0">
                <a:solidFill>
                  <a:schemeClr val="tx2"/>
                </a:solidFill>
                <a:latin typeface="Times New Roman" pitchFamily="18" charset="0"/>
              </a:rPr>
              <a:t>pretty </a:t>
            </a:r>
            <a:r>
              <a:rPr lang="en-US" altLang="zh-CN" b="1" i="1" dirty="0" smtClean="0">
                <a:solidFill>
                  <a:schemeClr val="tx2"/>
                </a:solidFill>
                <a:latin typeface="Times New Roman" pitchFamily="18" charset="0"/>
              </a:rPr>
              <a:t>adv.</a:t>
            </a:r>
            <a:r>
              <a:rPr lang="en-US" altLang="zh-CN" b="1" dirty="0" smtClean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zh-CN" altLang="en-US" b="1" dirty="0" smtClean="0">
                <a:solidFill>
                  <a:schemeClr val="tx2"/>
                </a:solidFill>
                <a:latin typeface="Times New Roman" pitchFamily="18" charset="0"/>
              </a:rPr>
              <a:t>非常，相当地，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b="1" dirty="0" smtClean="0">
                <a:solidFill>
                  <a:schemeClr val="tx2"/>
                </a:solidFill>
                <a:latin typeface="Times New Roman" pitchFamily="18" charset="0"/>
              </a:rPr>
              <a:t>    </a:t>
            </a:r>
            <a:r>
              <a:rPr lang="en-US" altLang="zh-CN" b="1" dirty="0" smtClean="0">
                <a:solidFill>
                  <a:schemeClr val="tx2"/>
                </a:solidFill>
                <a:latin typeface="Times New Roman" pitchFamily="18" charset="0"/>
              </a:rPr>
              <a:t>pretty</a:t>
            </a:r>
            <a:r>
              <a:rPr lang="en-US" altLang="ja-JP" b="1" dirty="0" smtClean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zh-CN" altLang="en-US" b="1" dirty="0" smtClean="0">
                <a:solidFill>
                  <a:schemeClr val="tx2"/>
                </a:solidFill>
                <a:latin typeface="Times New Roman" pitchFamily="18" charset="0"/>
              </a:rPr>
              <a:t>做副词时表示程度上加深</a:t>
            </a:r>
            <a:r>
              <a:rPr lang="en-US" altLang="ja-JP" b="1" dirty="0" smtClean="0">
                <a:solidFill>
                  <a:schemeClr val="tx2"/>
                </a:solidFill>
                <a:latin typeface="Times New Roman" pitchFamily="18" charset="0"/>
              </a:rPr>
              <a:t>, </a:t>
            </a:r>
            <a:r>
              <a:rPr lang="zh-CN" altLang="en-US" b="1" dirty="0" smtClean="0">
                <a:solidFill>
                  <a:schemeClr val="tx2"/>
                </a:solidFill>
                <a:latin typeface="Times New Roman" pitchFamily="18" charset="0"/>
              </a:rPr>
              <a:t>可以修饰形容词。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b="1" dirty="0" smtClean="0">
                <a:solidFill>
                  <a:srgbClr val="0000FF"/>
                </a:solidFill>
                <a:latin typeface="Times New Roman" pitchFamily="18" charset="0"/>
              </a:rPr>
              <a:t>    </a:t>
            </a:r>
            <a:r>
              <a:rPr lang="en-US" altLang="zh-CN" b="1" dirty="0" smtClean="0">
                <a:solidFill>
                  <a:srgbClr val="0066FF"/>
                </a:solidFill>
                <a:latin typeface="Times New Roman" pitchFamily="18" charset="0"/>
              </a:rPr>
              <a:t>pretty</a:t>
            </a:r>
            <a:r>
              <a:rPr lang="en-US" altLang="zh-CN" b="1" dirty="0" smtClean="0">
                <a:latin typeface="Times New Roman" pitchFamily="18" charset="0"/>
              </a:rPr>
              <a:t> good/interesting </a:t>
            </a:r>
            <a:r>
              <a:rPr lang="zh-CN" altLang="en-US" b="1" dirty="0" smtClean="0">
                <a:latin typeface="Times New Roman" pitchFamily="18" charset="0"/>
              </a:rPr>
              <a:t>非常好</a:t>
            </a:r>
            <a:r>
              <a:rPr lang="en-US" altLang="zh-CN" b="1" dirty="0" smtClean="0">
                <a:latin typeface="Times New Roman" pitchFamily="18" charset="0"/>
              </a:rPr>
              <a:t>/</a:t>
            </a:r>
            <a:r>
              <a:rPr lang="zh-CN" altLang="en-US" b="1" dirty="0" smtClean="0">
                <a:latin typeface="Times New Roman" pitchFamily="18" charset="0"/>
              </a:rPr>
              <a:t>有趣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3400" b="1" dirty="0" smtClean="0">
                <a:solidFill>
                  <a:schemeClr val="tx2"/>
                </a:solidFill>
                <a:latin typeface="Times New Roman" pitchFamily="18" charset="0"/>
              </a:rPr>
              <a:t>   我们以前学过</a:t>
            </a:r>
            <a:r>
              <a:rPr lang="en-US" altLang="zh-CN" sz="3400" b="1" dirty="0" smtClean="0">
                <a:solidFill>
                  <a:srgbClr val="FF0000"/>
                </a:solidFill>
                <a:latin typeface="Times New Roman" pitchFamily="18" charset="0"/>
              </a:rPr>
              <a:t>quite</a:t>
            </a:r>
            <a:r>
              <a:rPr lang="zh-CN" altLang="en-US" sz="3400" b="1" dirty="0" smtClean="0">
                <a:solidFill>
                  <a:schemeClr val="tx2"/>
                </a:solidFill>
                <a:latin typeface="Times New Roman" pitchFamily="18" charset="0"/>
              </a:rPr>
              <a:t>和</a:t>
            </a:r>
            <a:r>
              <a:rPr lang="en-US" altLang="zh-CN" sz="3400" b="1" dirty="0" smtClean="0">
                <a:solidFill>
                  <a:srgbClr val="FF0000"/>
                </a:solidFill>
                <a:latin typeface="Times New Roman" pitchFamily="18" charset="0"/>
              </a:rPr>
              <a:t>very</a:t>
            </a:r>
            <a:r>
              <a:rPr lang="zh-CN" altLang="en-US" sz="3400" b="1" dirty="0" smtClean="0">
                <a:solidFill>
                  <a:schemeClr val="tx2"/>
                </a:solidFill>
                <a:latin typeface="Times New Roman" pitchFamily="18" charset="0"/>
              </a:rPr>
              <a:t>也有这种意思。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3400" b="1" dirty="0" smtClean="0">
                <a:solidFill>
                  <a:schemeClr val="tx2"/>
                </a:solidFill>
                <a:latin typeface="Times New Roman" pitchFamily="18" charset="0"/>
              </a:rPr>
              <a:t>    </a:t>
            </a:r>
            <a:r>
              <a:rPr lang="en-US" altLang="zh-CN" sz="3400" b="1" dirty="0" smtClean="0">
                <a:solidFill>
                  <a:schemeClr val="tx2"/>
                </a:solidFill>
                <a:latin typeface="Times New Roman" pitchFamily="18" charset="0"/>
              </a:rPr>
              <a:t>The street is </a:t>
            </a:r>
            <a:r>
              <a:rPr lang="en-US" altLang="zh-CN" sz="3400" b="1" dirty="0" smtClean="0">
                <a:solidFill>
                  <a:srgbClr val="0066FF"/>
                </a:solidFill>
                <a:latin typeface="Times New Roman" pitchFamily="18" charset="0"/>
              </a:rPr>
              <a:t>quite</a:t>
            </a:r>
            <a:r>
              <a:rPr lang="en-US" altLang="zh-CN" sz="3400" b="1" dirty="0" smtClean="0">
                <a:solidFill>
                  <a:schemeClr val="tx2"/>
                </a:solidFill>
                <a:latin typeface="Times New Roman" pitchFamily="18" charset="0"/>
              </a:rPr>
              <a:t> clean </a:t>
            </a:r>
            <a:r>
              <a:rPr lang="en-US" altLang="zh-CN" sz="3600" b="1" dirty="0" smtClean="0">
                <a:latin typeface="Times New Roman" pitchFamily="18" charset="0"/>
              </a:rPr>
              <a:t>.</a:t>
            </a:r>
            <a:r>
              <a:rPr lang="en-US" altLang="zh-CN" b="1" dirty="0" smtClean="0">
                <a:latin typeface="Times New Roman" pitchFamily="18" charset="0"/>
              </a:rPr>
              <a:t> 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b="1" dirty="0" smtClean="0">
                <a:latin typeface="Times New Roman" pitchFamily="18" charset="0"/>
              </a:rPr>
              <a:t>     He speaks English </a:t>
            </a:r>
            <a:r>
              <a:rPr lang="en-US" altLang="zh-CN" b="1" dirty="0" smtClean="0">
                <a:solidFill>
                  <a:srgbClr val="0066FF"/>
                </a:solidFill>
                <a:latin typeface="Times New Roman" pitchFamily="18" charset="0"/>
              </a:rPr>
              <a:t>very</a:t>
            </a:r>
            <a:r>
              <a:rPr lang="en-US" altLang="zh-CN" b="1" dirty="0" smtClean="0">
                <a:latin typeface="Times New Roman" pitchFamily="18" charset="0"/>
              </a:rPr>
              <a:t> well </a:t>
            </a:r>
            <a:r>
              <a:rPr lang="en-US" altLang="zh-CN" sz="3600" b="1" dirty="0" smtClean="0">
                <a:latin typeface="Times New Roman" pitchFamily="18" charset="0"/>
              </a:rPr>
              <a:t>.</a:t>
            </a:r>
            <a:r>
              <a:rPr lang="en-US" altLang="zh-CN" b="1" dirty="0" smtClean="0">
                <a:latin typeface="Times New Roman" pitchFamily="18" charset="0"/>
              </a:rPr>
              <a:t> </a:t>
            </a: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ChangeArrowheads="1"/>
          </p:cNvSpPr>
          <p:nvPr>
            <p:ph idx="1"/>
          </p:nvPr>
        </p:nvSpPr>
        <p:spPr>
          <a:xfrm>
            <a:off x="0" y="476250"/>
            <a:ext cx="8769350" cy="5689600"/>
          </a:xfrm>
        </p:spPr>
        <p:txBody>
          <a:bodyPr/>
          <a:lstStyle/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3400" b="1" dirty="0" smtClean="0">
                <a:latin typeface="Times New Roman" pitchFamily="18" charset="0"/>
              </a:rPr>
              <a:t>3 . I </a:t>
            </a:r>
            <a:r>
              <a:rPr lang="en-US" altLang="zh-CN" sz="3400" b="1" dirty="0" smtClean="0">
                <a:solidFill>
                  <a:srgbClr val="FF0000"/>
                </a:solidFill>
                <a:latin typeface="Times New Roman" pitchFamily="18" charset="0"/>
              </a:rPr>
              <a:t>try to</a:t>
            </a:r>
            <a:r>
              <a:rPr lang="en-US" altLang="zh-CN" sz="3400" b="1" dirty="0" smtClean="0">
                <a:latin typeface="Times New Roman" pitchFamily="18" charset="0"/>
              </a:rPr>
              <a:t> eat a lot of vegetables. 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3400" b="1" dirty="0" smtClean="0">
                <a:latin typeface="Times New Roman" pitchFamily="18" charset="0"/>
              </a:rPr>
              <a:t>    </a:t>
            </a:r>
            <a:r>
              <a:rPr lang="zh-CN" altLang="en-US" sz="3400" b="1" dirty="0" smtClean="0">
                <a:latin typeface="Times New Roman" pitchFamily="18" charset="0"/>
              </a:rPr>
              <a:t>我尽量多吃蔬菜。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3400" b="1" dirty="0" smtClean="0">
                <a:solidFill>
                  <a:srgbClr val="0000FF"/>
                </a:solidFill>
                <a:latin typeface="Times New Roman" pitchFamily="18" charset="0"/>
              </a:rPr>
              <a:t>  （</a:t>
            </a:r>
            <a:r>
              <a:rPr lang="en-US" altLang="zh-CN" sz="3400" b="1" dirty="0" smtClean="0">
                <a:solidFill>
                  <a:srgbClr val="0000FF"/>
                </a:solidFill>
                <a:latin typeface="Times New Roman" pitchFamily="18" charset="0"/>
              </a:rPr>
              <a:t>1</a:t>
            </a:r>
            <a:r>
              <a:rPr lang="zh-CN" altLang="en-US" sz="3400" b="1" dirty="0" smtClean="0">
                <a:solidFill>
                  <a:srgbClr val="0000FF"/>
                </a:solidFill>
                <a:latin typeface="Times New Roman" pitchFamily="18" charset="0"/>
              </a:rPr>
              <a:t>）</a:t>
            </a:r>
            <a:r>
              <a:rPr lang="en-US" altLang="zh-CN" sz="3400" b="1" dirty="0" smtClean="0">
                <a:solidFill>
                  <a:srgbClr val="0000FF"/>
                </a:solidFill>
                <a:latin typeface="Times New Roman" pitchFamily="18" charset="0"/>
              </a:rPr>
              <a:t>try to do </a:t>
            </a:r>
            <a:r>
              <a:rPr lang="en-US" altLang="zh-CN" sz="3400" b="1" dirty="0" err="1" smtClean="0">
                <a:solidFill>
                  <a:srgbClr val="0000FF"/>
                </a:solidFill>
                <a:latin typeface="Times New Roman" pitchFamily="18" charset="0"/>
              </a:rPr>
              <a:t>sth</a:t>
            </a:r>
            <a:r>
              <a:rPr lang="en-US" altLang="zh-CN" sz="3400" b="1" dirty="0" smtClean="0">
                <a:solidFill>
                  <a:srgbClr val="0000FF"/>
                </a:solidFill>
                <a:latin typeface="Times New Roman" pitchFamily="18" charset="0"/>
              </a:rPr>
              <a:t>.   </a:t>
            </a:r>
            <a:r>
              <a:rPr lang="zh-CN" altLang="en-US" b="1" dirty="0" smtClean="0">
                <a:solidFill>
                  <a:schemeClr val="tx2"/>
                </a:solidFill>
                <a:latin typeface="Times New Roman" pitchFamily="18" charset="0"/>
              </a:rPr>
              <a:t>尽最大努力做某事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3400" b="1" dirty="0" smtClean="0">
                <a:latin typeface="Times New Roman" pitchFamily="18" charset="0"/>
              </a:rPr>
              <a:t>     </a:t>
            </a:r>
            <a:r>
              <a:rPr lang="en-US" altLang="zh-CN" sz="3400" b="1" dirty="0" smtClean="0">
                <a:latin typeface="Times New Roman" pitchFamily="18" charset="0"/>
              </a:rPr>
              <a:t>I </a:t>
            </a:r>
            <a:r>
              <a:rPr lang="en-US" altLang="zh-CN" sz="3400" b="1" dirty="0" smtClean="0">
                <a:solidFill>
                  <a:srgbClr val="0000FF"/>
                </a:solidFill>
                <a:latin typeface="Times New Roman" pitchFamily="18" charset="0"/>
              </a:rPr>
              <a:t>try to </a:t>
            </a:r>
            <a:r>
              <a:rPr lang="en-US" altLang="zh-CN" sz="3400" b="1" dirty="0" smtClean="0">
                <a:solidFill>
                  <a:schemeClr val="tx2"/>
                </a:solidFill>
                <a:latin typeface="Times New Roman" pitchFamily="18" charset="0"/>
              </a:rPr>
              <a:t>finish my homework every day </a:t>
            </a:r>
            <a:r>
              <a:rPr lang="en-US" altLang="zh-CN" sz="3400" b="1" dirty="0" smtClean="0">
                <a:latin typeface="Times New Roman" pitchFamily="18" charset="0"/>
              </a:rPr>
              <a:t>.    </a:t>
            </a:r>
            <a:r>
              <a:rPr lang="zh-CN" altLang="en-US" b="1" dirty="0" smtClean="0">
                <a:latin typeface="Times New Roman" pitchFamily="18" charset="0"/>
              </a:rPr>
              <a:t>我每天尽力做完家作。 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3400" b="1" dirty="0" smtClean="0">
                <a:solidFill>
                  <a:srgbClr val="0000FF"/>
                </a:solidFill>
                <a:latin typeface="Times New Roman" pitchFamily="18" charset="0"/>
              </a:rPr>
              <a:t> （</a:t>
            </a:r>
            <a:r>
              <a:rPr lang="en-US" altLang="zh-CN" sz="3400" b="1" dirty="0" smtClean="0">
                <a:solidFill>
                  <a:srgbClr val="0000FF"/>
                </a:solidFill>
                <a:latin typeface="Times New Roman" pitchFamily="18" charset="0"/>
              </a:rPr>
              <a:t>2</a:t>
            </a:r>
            <a:r>
              <a:rPr lang="zh-CN" altLang="en-US" sz="3400" b="1" dirty="0" smtClean="0">
                <a:solidFill>
                  <a:srgbClr val="0000FF"/>
                </a:solidFill>
                <a:latin typeface="Times New Roman" pitchFamily="18" charset="0"/>
              </a:rPr>
              <a:t>）</a:t>
            </a:r>
            <a:r>
              <a:rPr lang="en-US" altLang="zh-CN" sz="3400" b="1" dirty="0" smtClean="0">
                <a:solidFill>
                  <a:srgbClr val="0000FF"/>
                </a:solidFill>
                <a:latin typeface="Times New Roman" pitchFamily="18" charset="0"/>
              </a:rPr>
              <a:t>try doing </a:t>
            </a:r>
            <a:r>
              <a:rPr lang="en-US" altLang="zh-CN" sz="3400" b="1" dirty="0" err="1" smtClean="0">
                <a:solidFill>
                  <a:srgbClr val="0000FF"/>
                </a:solidFill>
                <a:latin typeface="Times New Roman" pitchFamily="18" charset="0"/>
              </a:rPr>
              <a:t>sth</a:t>
            </a:r>
            <a:r>
              <a:rPr lang="en-US" altLang="zh-CN" sz="3400" b="1" dirty="0" smtClean="0">
                <a:solidFill>
                  <a:srgbClr val="0000FF"/>
                </a:solidFill>
                <a:latin typeface="Times New Roman" pitchFamily="18" charset="0"/>
              </a:rPr>
              <a:t>. </a:t>
            </a:r>
            <a:r>
              <a:rPr lang="zh-CN" altLang="en-US" sz="3400" b="1" dirty="0" smtClean="0">
                <a:solidFill>
                  <a:srgbClr val="0000FF"/>
                </a:solidFill>
                <a:latin typeface="Times New Roman" pitchFamily="18" charset="0"/>
              </a:rPr>
              <a:t>试着做某事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ja-JP" sz="3400" b="1" dirty="0" smtClean="0">
                <a:latin typeface="Times New Roman" pitchFamily="18" charset="0"/>
              </a:rPr>
              <a:t>    </a:t>
            </a:r>
            <a:r>
              <a:rPr lang="en-US" altLang="zh-CN" sz="3400" b="1" dirty="0" smtClean="0">
                <a:latin typeface="Times New Roman" pitchFamily="18" charset="0"/>
              </a:rPr>
              <a:t>I’m </a:t>
            </a:r>
            <a:r>
              <a:rPr lang="en-US" altLang="zh-CN" sz="3400" b="1" dirty="0" smtClean="0">
                <a:solidFill>
                  <a:srgbClr val="0000FF"/>
                </a:solidFill>
                <a:latin typeface="Times New Roman" pitchFamily="18" charset="0"/>
              </a:rPr>
              <a:t>trying doing</a:t>
            </a:r>
            <a:r>
              <a:rPr lang="en-US" altLang="zh-CN" sz="3400" b="1" dirty="0" smtClean="0">
                <a:latin typeface="Times New Roman" pitchFamily="18" charset="0"/>
              </a:rPr>
              <a:t> this difficult math problem. 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3400" b="1" dirty="0" smtClean="0">
                <a:latin typeface="Times New Roman" pitchFamily="18" charset="0"/>
              </a:rPr>
              <a:t>   </a:t>
            </a:r>
            <a:r>
              <a:rPr lang="zh-CN" altLang="en-US" sz="3400" b="1" dirty="0" smtClean="0">
                <a:latin typeface="Times New Roman" pitchFamily="18" charset="0"/>
              </a:rPr>
              <a:t>我试着做这道难的数学题。</a:t>
            </a: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73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734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734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idx="1"/>
          </p:nvPr>
        </p:nvSpPr>
        <p:spPr>
          <a:xfrm>
            <a:off x="323850" y="765175"/>
            <a:ext cx="8640763" cy="5184775"/>
          </a:xfrm>
        </p:spPr>
        <p:txBody>
          <a:bodyPr/>
          <a:lstStyle/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3400" b="1" dirty="0" smtClean="0">
                <a:latin typeface="Times New Roman" pitchFamily="18" charset="0"/>
              </a:rPr>
              <a:t>4. So you see, I </a:t>
            </a:r>
            <a:r>
              <a:rPr lang="en-US" altLang="zh-CN" sz="3400" b="1" dirty="0" smtClean="0">
                <a:solidFill>
                  <a:srgbClr val="FF0000"/>
                </a:solidFill>
                <a:latin typeface="Times New Roman" pitchFamily="18" charset="0"/>
              </a:rPr>
              <a:t>look after</a:t>
            </a:r>
            <a:r>
              <a:rPr lang="en-US" altLang="zh-CN" sz="3400" b="1" dirty="0" smtClean="0">
                <a:latin typeface="Times New Roman" pitchFamily="18" charset="0"/>
              </a:rPr>
              <a:t> my health. 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ja-JP" sz="3400" b="1" dirty="0" smtClean="0">
                <a:latin typeface="Times New Roman" pitchFamily="18" charset="0"/>
              </a:rPr>
              <a:t> </a:t>
            </a:r>
            <a:r>
              <a:rPr lang="en-US" altLang="zh-CN" sz="3400" b="1" dirty="0" smtClean="0">
                <a:latin typeface="Times New Roman" pitchFamily="18" charset="0"/>
              </a:rPr>
              <a:t> </a:t>
            </a:r>
            <a:r>
              <a:rPr lang="zh-CN" altLang="ja-JP" sz="3400" b="1" dirty="0" smtClean="0">
                <a:latin typeface="Times New Roman" pitchFamily="18" charset="0"/>
              </a:rPr>
              <a:t> </a:t>
            </a:r>
            <a:r>
              <a:rPr lang="en-US" altLang="zh-CN" sz="3400" b="1" dirty="0" smtClean="0">
                <a:latin typeface="Times New Roman" pitchFamily="18" charset="0"/>
              </a:rPr>
              <a:t> </a:t>
            </a:r>
            <a:r>
              <a:rPr lang="en-US" altLang="ja-JP" sz="3400" b="1" dirty="0" smtClean="0">
                <a:latin typeface="Times New Roman" pitchFamily="18" charset="0"/>
              </a:rPr>
              <a:t>1) </a:t>
            </a:r>
            <a:r>
              <a:rPr lang="en-US" altLang="zh-CN" sz="3400" b="1" dirty="0" smtClean="0">
                <a:latin typeface="Times New Roman" pitchFamily="18" charset="0"/>
              </a:rPr>
              <a:t>So you see. </a:t>
            </a:r>
            <a:r>
              <a:rPr lang="zh-CN" altLang="en-US" b="1" dirty="0" smtClean="0">
                <a:latin typeface="Times New Roman" pitchFamily="18" charset="0"/>
              </a:rPr>
              <a:t>那么你明白了吧。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3400" b="1" dirty="0" smtClean="0">
                <a:latin typeface="Times New Roman" pitchFamily="18" charset="0"/>
              </a:rPr>
              <a:t>    </a:t>
            </a:r>
            <a:r>
              <a:rPr lang="zh-CN" altLang="ja-JP" sz="3400" b="1" dirty="0" smtClean="0">
                <a:latin typeface="Times New Roman" pitchFamily="18" charset="0"/>
              </a:rPr>
              <a:t> </a:t>
            </a:r>
            <a:r>
              <a:rPr lang="zh-CN" altLang="en-US" sz="3400" b="1" dirty="0" smtClean="0">
                <a:latin typeface="Times New Roman" pitchFamily="18" charset="0"/>
              </a:rPr>
              <a:t> </a:t>
            </a:r>
            <a:r>
              <a:rPr lang="zh-CN" altLang="ja-JP" sz="3400" b="1" dirty="0" smtClean="0">
                <a:latin typeface="Times New Roman" pitchFamily="18" charset="0"/>
              </a:rPr>
              <a:t> </a:t>
            </a:r>
            <a:r>
              <a:rPr lang="zh-CN" altLang="en-US" sz="3400" b="1" dirty="0" smtClean="0">
                <a:latin typeface="Times New Roman" pitchFamily="18" charset="0"/>
              </a:rPr>
              <a:t> </a:t>
            </a:r>
            <a:r>
              <a:rPr lang="en-US" altLang="zh-CN" sz="3400" b="1" dirty="0" smtClean="0">
                <a:latin typeface="Times New Roman" pitchFamily="18" charset="0"/>
              </a:rPr>
              <a:t>see = understand </a:t>
            </a:r>
            <a:endParaRPr lang="zh-CN" altLang="ja-JP" sz="3400" b="1" dirty="0" smtClean="0">
              <a:latin typeface="Times New Roman" pitchFamily="18" charset="0"/>
            </a:endParaRP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ja-JP" sz="3400" b="1" dirty="0" smtClean="0">
                <a:solidFill>
                  <a:srgbClr val="0000FF"/>
                </a:solidFill>
                <a:latin typeface="Times New Roman" pitchFamily="18" charset="0"/>
              </a:rPr>
              <a:t>    </a:t>
            </a:r>
            <a:r>
              <a:rPr lang="en-US" altLang="ja-JP" sz="3400" b="1" dirty="0" smtClean="0">
                <a:solidFill>
                  <a:schemeClr val="tx2"/>
                </a:solidFill>
                <a:latin typeface="Times New Roman" pitchFamily="18" charset="0"/>
              </a:rPr>
              <a:t>2) </a:t>
            </a:r>
            <a:r>
              <a:rPr lang="en-US" altLang="zh-CN" sz="3400" b="1" dirty="0" smtClean="0">
                <a:solidFill>
                  <a:schemeClr val="tx2"/>
                </a:solidFill>
                <a:latin typeface="Times New Roman" pitchFamily="18" charset="0"/>
              </a:rPr>
              <a:t>look after    </a:t>
            </a:r>
            <a:r>
              <a:rPr lang="en-US" altLang="zh-CN" b="1" dirty="0" smtClean="0">
                <a:solidFill>
                  <a:schemeClr val="tx2"/>
                </a:solidFill>
                <a:latin typeface="Times New Roman" pitchFamily="18" charset="0"/>
              </a:rPr>
              <a:t>“</a:t>
            </a:r>
            <a:r>
              <a:rPr lang="zh-CN" altLang="en-US" b="1" dirty="0" smtClean="0">
                <a:solidFill>
                  <a:schemeClr val="tx2"/>
                </a:solidFill>
                <a:latin typeface="Times New Roman" pitchFamily="18" charset="0"/>
              </a:rPr>
              <a:t>照顾、照看”</a:t>
            </a:r>
            <a:r>
              <a:rPr lang="zh-CN" altLang="en-US" sz="3400" b="1" dirty="0" smtClean="0">
                <a:latin typeface="Times New Roman" pitchFamily="18" charset="0"/>
              </a:rPr>
              <a:t> 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3400" b="1" dirty="0" smtClean="0">
                <a:latin typeface="Times New Roman" pitchFamily="18" charset="0"/>
              </a:rPr>
              <a:t>  </a:t>
            </a:r>
            <a:r>
              <a:rPr lang="en-US" altLang="ja-JP" sz="3400" b="1" dirty="0" smtClean="0">
                <a:latin typeface="Times New Roman" pitchFamily="18" charset="0"/>
              </a:rPr>
              <a:t>      </a:t>
            </a:r>
            <a:r>
              <a:rPr lang="en-US" altLang="zh-CN" b="1" dirty="0" smtClean="0">
                <a:latin typeface="Times New Roman" pitchFamily="18" charset="0"/>
              </a:rPr>
              <a:t>Can you </a:t>
            </a:r>
            <a:r>
              <a:rPr lang="en-US" altLang="zh-CN" b="1" dirty="0" smtClean="0">
                <a:solidFill>
                  <a:srgbClr val="0000FF"/>
                </a:solidFill>
                <a:latin typeface="Times New Roman" pitchFamily="18" charset="0"/>
              </a:rPr>
              <a:t>look after</a:t>
            </a:r>
            <a:r>
              <a:rPr lang="en-US" altLang="zh-CN" b="1" dirty="0" smtClean="0">
                <a:latin typeface="Times New Roman" pitchFamily="18" charset="0"/>
              </a:rPr>
              <a:t> my baby when I leave? 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b="1" dirty="0" smtClean="0">
                <a:latin typeface="Times New Roman" pitchFamily="18" charset="0"/>
              </a:rPr>
              <a:t>         Please </a:t>
            </a:r>
            <a:r>
              <a:rPr lang="en-US" altLang="zh-CN" b="1" dirty="0" smtClean="0">
                <a:solidFill>
                  <a:srgbClr val="0000FF"/>
                </a:solidFill>
                <a:latin typeface="Times New Roman" pitchFamily="18" charset="0"/>
              </a:rPr>
              <a:t>look after</a:t>
            </a:r>
            <a:r>
              <a:rPr lang="en-US" altLang="zh-CN" b="1" dirty="0" smtClean="0">
                <a:latin typeface="Times New Roman" pitchFamily="18" charset="0"/>
              </a:rPr>
              <a:t> your own bags carefully. 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b="1" dirty="0" smtClean="0">
                <a:latin typeface="Times New Roman" pitchFamily="18" charset="0"/>
              </a:rPr>
              <a:t>         </a:t>
            </a:r>
            <a:r>
              <a:rPr lang="en-US" altLang="zh-CN" b="1" dirty="0" smtClean="0">
                <a:solidFill>
                  <a:srgbClr val="0000FF"/>
                </a:solidFill>
                <a:latin typeface="Times New Roman" pitchFamily="18" charset="0"/>
              </a:rPr>
              <a:t>look</a:t>
            </a:r>
            <a:r>
              <a:rPr lang="en-US" altLang="ja-JP" b="1" dirty="0" smtClean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zh-CN" altLang="en-US" b="1" dirty="0" smtClean="0">
                <a:solidFill>
                  <a:srgbClr val="0000FF"/>
                </a:solidFill>
                <a:latin typeface="Times New Roman" pitchFamily="18" charset="0"/>
              </a:rPr>
              <a:t>还可以和许多词搭配</a:t>
            </a:r>
            <a:r>
              <a:rPr lang="en-US" altLang="ja-JP" b="1" dirty="0" smtClean="0">
                <a:solidFill>
                  <a:srgbClr val="0000FF"/>
                </a:solidFill>
                <a:latin typeface="Times New Roman" pitchFamily="18" charset="0"/>
              </a:rPr>
              <a:t>, </a:t>
            </a:r>
            <a:r>
              <a:rPr lang="zh-CN" altLang="en-US" b="1" dirty="0" smtClean="0">
                <a:solidFill>
                  <a:srgbClr val="0000FF"/>
                </a:solidFill>
                <a:latin typeface="Times New Roman" pitchFamily="18" charset="0"/>
              </a:rPr>
              <a:t>但意思不一样： </a:t>
            </a: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04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04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04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04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04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04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1" dur="1000"/>
                                        <p:tgtEl>
                                          <p:spTgt spid="604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4" dur="1000"/>
                                        <p:tgtEl>
                                          <p:spTgt spid="604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9" dur="1000"/>
                                        <p:tgtEl>
                                          <p:spTgt spid="604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idx="1"/>
          </p:nvPr>
        </p:nvSpPr>
        <p:spPr>
          <a:xfrm>
            <a:off x="395288" y="1411288"/>
            <a:ext cx="8353425" cy="4465637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zh-CN" altLang="en-US" sz="3400" b="1" dirty="0" smtClean="0">
                <a:solidFill>
                  <a:srgbClr val="0000FF"/>
                </a:solidFill>
                <a:latin typeface="Times New Roman" pitchFamily="18" charset="0"/>
              </a:rPr>
              <a:t>（</a:t>
            </a:r>
            <a:r>
              <a:rPr lang="en-US" altLang="zh-CN" sz="3400" b="1" dirty="0" smtClean="0">
                <a:solidFill>
                  <a:srgbClr val="0000FF"/>
                </a:solidFill>
                <a:latin typeface="Times New Roman" pitchFamily="18" charset="0"/>
              </a:rPr>
              <a:t>1</a:t>
            </a:r>
            <a:r>
              <a:rPr lang="zh-CN" altLang="en-US" sz="3400" b="1" dirty="0" smtClean="0">
                <a:solidFill>
                  <a:srgbClr val="0000FF"/>
                </a:solidFill>
                <a:latin typeface="Times New Roman" pitchFamily="18" charset="0"/>
              </a:rPr>
              <a:t>）</a:t>
            </a:r>
            <a:r>
              <a:rPr lang="en-US" altLang="zh-CN" sz="3400" b="1" dirty="0" smtClean="0">
                <a:solidFill>
                  <a:srgbClr val="0000FF"/>
                </a:solidFill>
                <a:latin typeface="Times New Roman" pitchFamily="18" charset="0"/>
              </a:rPr>
              <a:t>look at</a:t>
            </a:r>
            <a:r>
              <a:rPr lang="en-US" altLang="ja-JP" sz="3400" b="1" dirty="0" smtClean="0">
                <a:solidFill>
                  <a:srgbClr val="0000FF"/>
                </a:solidFill>
                <a:latin typeface="Times New Roman" pitchFamily="18" charset="0"/>
              </a:rPr>
              <a:t>    </a:t>
            </a:r>
            <a:r>
              <a:rPr lang="zh-CN" altLang="en-US" b="1" dirty="0" smtClean="0">
                <a:solidFill>
                  <a:schemeClr val="tx2"/>
                </a:solidFill>
                <a:latin typeface="Times New Roman" pitchFamily="18" charset="0"/>
              </a:rPr>
              <a:t>看</a:t>
            </a:r>
            <a:r>
              <a:rPr lang="en-US" altLang="ja-JP" b="1" dirty="0" smtClean="0">
                <a:solidFill>
                  <a:schemeClr val="tx2"/>
                </a:solidFill>
                <a:latin typeface="Times New Roman" pitchFamily="18" charset="0"/>
              </a:rPr>
              <a:t>, </a:t>
            </a:r>
            <a:r>
              <a:rPr lang="zh-CN" altLang="en-US" b="1" dirty="0" smtClean="0">
                <a:solidFill>
                  <a:schemeClr val="tx2"/>
                </a:solidFill>
                <a:latin typeface="Times New Roman" pitchFamily="18" charset="0"/>
              </a:rPr>
              <a:t>认真地看</a:t>
            </a:r>
          </a:p>
          <a:p>
            <a:pPr eaLnBrk="1" hangingPunct="1">
              <a:buFontTx/>
              <a:buNone/>
            </a:pPr>
            <a:r>
              <a:rPr lang="en-US" altLang="ja-JP" sz="3400" b="1" dirty="0" smtClean="0">
                <a:latin typeface="Times New Roman" pitchFamily="18" charset="0"/>
              </a:rPr>
              <a:t>        </a:t>
            </a:r>
            <a:r>
              <a:rPr lang="zh-CN" altLang="en-US" sz="3400" b="1" dirty="0" smtClean="0">
                <a:latin typeface="Times New Roman" pitchFamily="18" charset="0"/>
              </a:rPr>
              <a:t> </a:t>
            </a:r>
            <a:r>
              <a:rPr lang="en-US" altLang="ja-JP" sz="3400" b="1" dirty="0" smtClean="0">
                <a:latin typeface="Times New Roman" pitchFamily="18" charset="0"/>
              </a:rPr>
              <a:t> </a:t>
            </a:r>
            <a:r>
              <a:rPr lang="en-US" altLang="zh-CN" b="1" dirty="0" smtClean="0">
                <a:latin typeface="Times New Roman" pitchFamily="18" charset="0"/>
              </a:rPr>
              <a:t>Please </a:t>
            </a:r>
            <a:r>
              <a:rPr lang="en-US" altLang="zh-CN" b="1" dirty="0" smtClean="0">
                <a:solidFill>
                  <a:srgbClr val="0000FF"/>
                </a:solidFill>
                <a:latin typeface="Times New Roman" pitchFamily="18" charset="0"/>
              </a:rPr>
              <a:t>look at</a:t>
            </a:r>
            <a:r>
              <a:rPr lang="en-US" altLang="zh-CN" b="1" dirty="0" smtClean="0">
                <a:latin typeface="Times New Roman" pitchFamily="18" charset="0"/>
              </a:rPr>
              <a:t> the blackboard. </a:t>
            </a:r>
          </a:p>
          <a:p>
            <a:pPr eaLnBrk="1" hangingPunct="1">
              <a:buFontTx/>
              <a:buNone/>
            </a:pPr>
            <a:r>
              <a:rPr lang="en-US" altLang="zh-CN" b="1" dirty="0" smtClean="0">
                <a:latin typeface="Times New Roman" pitchFamily="18" charset="0"/>
              </a:rPr>
              <a:t>     </a:t>
            </a:r>
            <a:r>
              <a:rPr lang="en-US" altLang="ja-JP" b="1" dirty="0" smtClean="0">
                <a:latin typeface="Times New Roman" pitchFamily="18" charset="0"/>
              </a:rPr>
              <a:t>   </a:t>
            </a:r>
            <a:r>
              <a:rPr lang="en-US" altLang="zh-CN" b="1" dirty="0" smtClean="0">
                <a:latin typeface="Times New Roman" pitchFamily="18" charset="0"/>
              </a:rPr>
              <a:t>   Some people are </a:t>
            </a:r>
            <a:r>
              <a:rPr lang="en-US" altLang="zh-CN" b="1" dirty="0" smtClean="0">
                <a:solidFill>
                  <a:srgbClr val="0000FF"/>
                </a:solidFill>
                <a:latin typeface="Times New Roman" pitchFamily="18" charset="0"/>
              </a:rPr>
              <a:t>looking at</a:t>
            </a:r>
            <a:r>
              <a:rPr lang="en-US" altLang="zh-CN" b="1" dirty="0" smtClean="0">
                <a:latin typeface="Times New Roman" pitchFamily="18" charset="0"/>
              </a:rPr>
              <a:t> the notice.</a:t>
            </a:r>
            <a:r>
              <a:rPr lang="en-US" altLang="zh-CN" sz="3400" b="1" dirty="0" smtClean="0">
                <a:latin typeface="Times New Roman" pitchFamily="18" charset="0"/>
              </a:rPr>
              <a:t> </a:t>
            </a:r>
          </a:p>
          <a:p>
            <a:pPr eaLnBrk="1" hangingPunct="1">
              <a:buFontTx/>
              <a:buNone/>
            </a:pPr>
            <a:r>
              <a:rPr lang="zh-CN" altLang="en-US" sz="3400" b="1" dirty="0" smtClean="0">
                <a:solidFill>
                  <a:srgbClr val="0000FF"/>
                </a:solidFill>
                <a:latin typeface="Times New Roman" pitchFamily="18" charset="0"/>
              </a:rPr>
              <a:t>（</a:t>
            </a:r>
            <a:r>
              <a:rPr lang="en-US" altLang="zh-CN" sz="3400" b="1" dirty="0" smtClean="0">
                <a:solidFill>
                  <a:srgbClr val="0000FF"/>
                </a:solidFill>
                <a:latin typeface="Times New Roman" pitchFamily="18" charset="0"/>
              </a:rPr>
              <a:t>2</a:t>
            </a:r>
            <a:r>
              <a:rPr lang="zh-CN" altLang="en-US" sz="3400" b="1" dirty="0" smtClean="0">
                <a:solidFill>
                  <a:srgbClr val="0000FF"/>
                </a:solidFill>
                <a:latin typeface="Times New Roman" pitchFamily="18" charset="0"/>
              </a:rPr>
              <a:t>）</a:t>
            </a:r>
            <a:r>
              <a:rPr lang="en-US" altLang="zh-CN" sz="3400" b="1" dirty="0" smtClean="0">
                <a:solidFill>
                  <a:srgbClr val="0000FF"/>
                </a:solidFill>
                <a:latin typeface="Times New Roman" pitchFamily="18" charset="0"/>
              </a:rPr>
              <a:t>look for</a:t>
            </a:r>
            <a:r>
              <a:rPr lang="en-US" altLang="ja-JP" sz="3400" b="1" dirty="0" smtClean="0">
                <a:solidFill>
                  <a:srgbClr val="0000FF"/>
                </a:solidFill>
                <a:latin typeface="Times New Roman" pitchFamily="18" charset="0"/>
              </a:rPr>
              <a:t>   </a:t>
            </a:r>
            <a:r>
              <a:rPr lang="zh-CN" altLang="en-US" b="1" dirty="0" smtClean="0">
                <a:solidFill>
                  <a:schemeClr val="tx2"/>
                </a:solidFill>
                <a:latin typeface="Times New Roman" pitchFamily="18" charset="0"/>
              </a:rPr>
              <a:t>寻找 </a:t>
            </a:r>
            <a:endParaRPr lang="en-US" altLang="zh-CN" b="1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pPr eaLnBrk="1" hangingPunct="1">
              <a:buFontTx/>
              <a:buNone/>
            </a:pPr>
            <a:r>
              <a:rPr lang="en-US" altLang="ja-JP" sz="3400" b="1" dirty="0" smtClean="0">
                <a:latin typeface="Times New Roman" pitchFamily="18" charset="0"/>
              </a:rPr>
              <a:t>         </a:t>
            </a:r>
            <a:r>
              <a:rPr lang="en-US" altLang="zh-CN" b="1" dirty="0" smtClean="0">
                <a:latin typeface="Times New Roman" pitchFamily="18" charset="0"/>
              </a:rPr>
              <a:t>Old Henry </a:t>
            </a:r>
            <a:r>
              <a:rPr lang="en-US" altLang="zh-CN" b="1" dirty="0" smtClean="0">
                <a:solidFill>
                  <a:srgbClr val="0000FF"/>
                </a:solidFill>
                <a:latin typeface="Times New Roman" pitchFamily="18" charset="0"/>
              </a:rPr>
              <a:t>looked for</a:t>
            </a:r>
            <a:r>
              <a:rPr lang="en-US" altLang="zh-CN" b="1" dirty="0" smtClean="0">
                <a:latin typeface="Times New Roman" pitchFamily="18" charset="0"/>
              </a:rPr>
              <a:t> his dogs, but he</a:t>
            </a:r>
          </a:p>
          <a:p>
            <a:pPr eaLnBrk="1" hangingPunct="1">
              <a:buFontTx/>
              <a:buNone/>
            </a:pPr>
            <a:r>
              <a:rPr lang="en-US" altLang="zh-CN" b="1" dirty="0" smtClean="0">
                <a:latin typeface="Times New Roman" pitchFamily="18" charset="0"/>
              </a:rPr>
              <a:t>          didn’t find it. </a:t>
            </a:r>
          </a:p>
          <a:p>
            <a:pPr eaLnBrk="1" hangingPunct="1">
              <a:buFontTx/>
              <a:buNone/>
            </a:pPr>
            <a:r>
              <a:rPr lang="en-US" altLang="zh-CN" b="1" dirty="0" smtClean="0">
                <a:latin typeface="Times New Roman" pitchFamily="18" charset="0"/>
              </a:rPr>
              <a:t>     </a:t>
            </a:r>
            <a:r>
              <a:rPr lang="en-US" altLang="ja-JP" b="1" dirty="0" smtClean="0">
                <a:latin typeface="Times New Roman" pitchFamily="18" charset="0"/>
              </a:rPr>
              <a:t>   </a:t>
            </a:r>
            <a:r>
              <a:rPr lang="en-US" altLang="zh-CN" b="1" dirty="0" smtClean="0">
                <a:latin typeface="Times New Roman" pitchFamily="18" charset="0"/>
              </a:rPr>
              <a:t>  I’m </a:t>
            </a:r>
            <a:r>
              <a:rPr lang="en-US" altLang="zh-CN" b="1" dirty="0" smtClean="0">
                <a:solidFill>
                  <a:srgbClr val="0000FF"/>
                </a:solidFill>
                <a:latin typeface="Times New Roman" pitchFamily="18" charset="0"/>
              </a:rPr>
              <a:t>looking for</a:t>
            </a:r>
            <a:r>
              <a:rPr lang="en-US" altLang="zh-CN" b="1" dirty="0" smtClean="0">
                <a:latin typeface="Times New Roman" pitchFamily="18" charset="0"/>
              </a:rPr>
              <a:t> my lost pen. </a:t>
            </a:r>
          </a:p>
        </p:txBody>
      </p:sp>
      <p:sp>
        <p:nvSpPr>
          <p:cNvPr id="104451" name="Rectangle 4"/>
          <p:cNvSpPr>
            <a:spLocks noChangeArrowheads="1"/>
          </p:cNvSpPr>
          <p:nvPr/>
        </p:nvSpPr>
        <p:spPr bwMode="auto">
          <a:xfrm>
            <a:off x="698500" y="449263"/>
            <a:ext cx="7761288" cy="6762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</a:rPr>
              <a:t>look</a:t>
            </a:r>
            <a:r>
              <a:rPr lang="en-US" altLang="ja-JP" sz="3200">
                <a:solidFill>
                  <a:srgbClr val="0000FF"/>
                </a:solidFill>
              </a:rPr>
              <a:t> </a:t>
            </a:r>
            <a:r>
              <a:rPr lang="zh-CN" altLang="en-US" sz="3200">
                <a:solidFill>
                  <a:schemeClr val="tx2"/>
                </a:solidFill>
              </a:rPr>
              <a:t>还可以和许多词搭配</a:t>
            </a:r>
            <a:r>
              <a:rPr lang="en-US" altLang="ja-JP" sz="3200">
                <a:solidFill>
                  <a:schemeClr val="tx2"/>
                </a:solidFill>
              </a:rPr>
              <a:t>, </a:t>
            </a:r>
            <a:r>
              <a:rPr lang="zh-CN" altLang="en-US" sz="3200">
                <a:solidFill>
                  <a:schemeClr val="tx2"/>
                </a:solidFill>
              </a:rPr>
              <a:t>但意思不一样：</a:t>
            </a: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14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614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614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614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6144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6144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2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79388" y="836613"/>
            <a:ext cx="8964612" cy="5329237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altLang="zh-CN" b="1" dirty="0" smtClean="0">
                <a:latin typeface="Times New Roman" pitchFamily="18" charset="0"/>
              </a:rPr>
              <a:t>5. Good food and exercise</a:t>
            </a:r>
            <a:r>
              <a:rPr lang="en-US" altLang="zh-CN" b="1" dirty="0" smtClean="0">
                <a:solidFill>
                  <a:srgbClr val="0000FF"/>
                </a:solidFill>
                <a:latin typeface="Times New Roman" pitchFamily="18" charset="0"/>
              </a:rPr>
              <a:t> help </a:t>
            </a:r>
            <a:r>
              <a:rPr lang="en-US" altLang="zh-CN" b="1" dirty="0" smtClean="0">
                <a:latin typeface="Times New Roman" pitchFamily="18" charset="0"/>
              </a:rPr>
              <a:t>me</a:t>
            </a:r>
            <a:r>
              <a:rPr lang="en-US" altLang="zh-CN" b="1" dirty="0" smtClean="0">
                <a:solidFill>
                  <a:srgbClr val="0000FF"/>
                </a:solidFill>
                <a:latin typeface="Times New Roman" pitchFamily="18" charset="0"/>
              </a:rPr>
              <a:t> to </a:t>
            </a:r>
            <a:r>
              <a:rPr lang="en-US" altLang="zh-CN" b="1" dirty="0" smtClean="0">
                <a:latin typeface="Times New Roman" pitchFamily="18" charset="0"/>
              </a:rPr>
              <a:t>study better.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altLang="zh-CN" b="1" dirty="0" smtClean="0">
                <a:latin typeface="Times New Roman" pitchFamily="18" charset="0"/>
              </a:rPr>
              <a:t>    </a:t>
            </a:r>
            <a:r>
              <a:rPr lang="zh-CN" altLang="en-US" b="1" dirty="0" smtClean="0">
                <a:latin typeface="Times New Roman" pitchFamily="18" charset="0"/>
              </a:rPr>
              <a:t>健康的食物和锻炼帮助我学得更好了。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zh-CN" altLang="en-US" b="1" dirty="0" smtClean="0">
                <a:latin typeface="Times New Roman" pitchFamily="18" charset="0"/>
              </a:rPr>
              <a:t>  </a:t>
            </a:r>
            <a:r>
              <a:rPr lang="zh-CN" altLang="en-US" b="1" dirty="0" smtClean="0">
                <a:solidFill>
                  <a:srgbClr val="0000FF"/>
                </a:solidFill>
                <a:latin typeface="Times New Roman" pitchFamily="18" charset="0"/>
              </a:rPr>
              <a:t>（</a:t>
            </a:r>
            <a:r>
              <a:rPr lang="en-US" altLang="zh-CN" b="1" dirty="0" smtClean="0">
                <a:solidFill>
                  <a:srgbClr val="0000FF"/>
                </a:solidFill>
                <a:latin typeface="Times New Roman" pitchFamily="18" charset="0"/>
              </a:rPr>
              <a:t>1</a:t>
            </a:r>
            <a:r>
              <a:rPr lang="zh-CN" altLang="en-US" b="1" dirty="0" smtClean="0">
                <a:solidFill>
                  <a:srgbClr val="0000FF"/>
                </a:solidFill>
                <a:latin typeface="Times New Roman" pitchFamily="18" charset="0"/>
              </a:rPr>
              <a:t>）</a:t>
            </a:r>
            <a:r>
              <a:rPr lang="en-US" altLang="zh-CN" b="1" dirty="0" smtClean="0">
                <a:solidFill>
                  <a:srgbClr val="0000FF"/>
                </a:solidFill>
                <a:latin typeface="Times New Roman" pitchFamily="18" charset="0"/>
              </a:rPr>
              <a:t>help sb. with </a:t>
            </a:r>
            <a:r>
              <a:rPr lang="en-US" altLang="zh-CN" b="1" dirty="0" err="1" smtClean="0">
                <a:solidFill>
                  <a:srgbClr val="0000FF"/>
                </a:solidFill>
                <a:latin typeface="Times New Roman" pitchFamily="18" charset="0"/>
              </a:rPr>
              <a:t>sth</a:t>
            </a:r>
            <a:r>
              <a:rPr lang="en-US" altLang="zh-CN" b="1" dirty="0" smtClean="0">
                <a:solidFill>
                  <a:srgbClr val="0000FF"/>
                </a:solidFill>
                <a:latin typeface="Times New Roman" pitchFamily="18" charset="0"/>
              </a:rPr>
              <a:t>. </a:t>
            </a:r>
            <a:r>
              <a:rPr lang="zh-CN" altLang="en-US" b="1" dirty="0" smtClean="0">
                <a:solidFill>
                  <a:schemeClr val="tx2"/>
                </a:solidFill>
                <a:latin typeface="Times New Roman" pitchFamily="18" charset="0"/>
              </a:rPr>
              <a:t>帮某人做某事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altLang="ja-JP" b="1" dirty="0" smtClean="0">
                <a:latin typeface="Times New Roman" pitchFamily="18" charset="0"/>
              </a:rPr>
              <a:t>      </a:t>
            </a:r>
            <a:r>
              <a:rPr lang="zh-CN" altLang="en-US" b="1" dirty="0" smtClean="0">
                <a:latin typeface="Times New Roman" pitchFamily="18" charset="0"/>
              </a:rPr>
              <a:t>      </a:t>
            </a:r>
            <a:r>
              <a:rPr lang="en-US" altLang="zh-CN" b="1" dirty="0" smtClean="0">
                <a:latin typeface="Times New Roman" pitchFamily="18" charset="0"/>
              </a:rPr>
              <a:t>He </a:t>
            </a:r>
            <a:r>
              <a:rPr lang="en-US" altLang="zh-CN" b="1" dirty="0" smtClean="0">
                <a:solidFill>
                  <a:srgbClr val="0000FF"/>
                </a:solidFill>
                <a:latin typeface="Times New Roman" pitchFamily="18" charset="0"/>
              </a:rPr>
              <a:t>helps </a:t>
            </a:r>
            <a:r>
              <a:rPr lang="en-US" altLang="zh-CN" b="1" dirty="0" smtClean="0">
                <a:latin typeface="Times New Roman" pitchFamily="18" charset="0"/>
              </a:rPr>
              <a:t>me</a:t>
            </a:r>
            <a:r>
              <a:rPr lang="en-US" altLang="zh-CN" b="1" dirty="0" smtClean="0">
                <a:solidFill>
                  <a:srgbClr val="0000FF"/>
                </a:solidFill>
                <a:latin typeface="Times New Roman" pitchFamily="18" charset="0"/>
              </a:rPr>
              <a:t> with</a:t>
            </a:r>
            <a:r>
              <a:rPr lang="en-US" altLang="zh-CN" b="1" dirty="0" smtClean="0">
                <a:latin typeface="Times New Roman" pitchFamily="18" charset="0"/>
              </a:rPr>
              <a:t> my physics.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altLang="zh-CN" b="1" dirty="0" smtClean="0">
                <a:latin typeface="Times New Roman" pitchFamily="18" charset="0"/>
              </a:rPr>
              <a:t>            </a:t>
            </a:r>
            <a:r>
              <a:rPr lang="zh-CN" altLang="en-US" b="1" dirty="0" smtClean="0">
                <a:latin typeface="Times New Roman" pitchFamily="18" charset="0"/>
              </a:rPr>
              <a:t>他帮我学物理。</a:t>
            </a: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323850" y="3736975"/>
            <a:ext cx="8569325" cy="18446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dirty="0">
                <a:solidFill>
                  <a:srgbClr val="0000FF"/>
                </a:solidFill>
              </a:rPr>
              <a:t>（</a:t>
            </a:r>
            <a:r>
              <a:rPr lang="en-US" altLang="zh-CN" sz="3200" dirty="0">
                <a:solidFill>
                  <a:srgbClr val="0000FF"/>
                </a:solidFill>
              </a:rPr>
              <a:t>2</a:t>
            </a:r>
            <a:r>
              <a:rPr lang="zh-CN" altLang="en-US" sz="3200" dirty="0">
                <a:solidFill>
                  <a:srgbClr val="0000FF"/>
                </a:solidFill>
              </a:rPr>
              <a:t>） </a:t>
            </a:r>
            <a:r>
              <a:rPr lang="en-US" altLang="zh-CN" sz="3200" dirty="0">
                <a:solidFill>
                  <a:srgbClr val="0000FF"/>
                </a:solidFill>
              </a:rPr>
              <a:t>help sb. (to) do </a:t>
            </a:r>
            <a:r>
              <a:rPr lang="en-US" altLang="zh-CN" sz="3200" dirty="0" err="1">
                <a:solidFill>
                  <a:srgbClr val="0000FF"/>
                </a:solidFill>
              </a:rPr>
              <a:t>sth</a:t>
            </a:r>
            <a:r>
              <a:rPr lang="en-US" altLang="zh-CN" sz="3200" dirty="0">
                <a:solidFill>
                  <a:srgbClr val="0000FF"/>
                </a:solidFill>
              </a:rPr>
              <a:t>. </a:t>
            </a:r>
            <a:r>
              <a:rPr lang="ja-JP" altLang="en-US" sz="3200" dirty="0">
                <a:solidFill>
                  <a:srgbClr val="0000FF"/>
                </a:solidFill>
              </a:rPr>
              <a:t> </a:t>
            </a:r>
            <a:r>
              <a:rPr lang="zh-CN" altLang="en-US" sz="3200" dirty="0">
                <a:solidFill>
                  <a:schemeClr val="tx2"/>
                </a:solidFill>
              </a:rPr>
              <a:t>帮某人做某事</a:t>
            </a:r>
          </a:p>
          <a:p>
            <a:r>
              <a:rPr lang="en-US" altLang="ja-JP" sz="3200" dirty="0"/>
              <a:t>       </a:t>
            </a:r>
            <a:r>
              <a:rPr lang="zh-CN" altLang="en-US" sz="3200" dirty="0"/>
              <a:t>    </a:t>
            </a:r>
            <a:r>
              <a:rPr lang="en-US" altLang="zh-CN" sz="3200" dirty="0"/>
              <a:t>He helps me </a:t>
            </a:r>
            <a:r>
              <a:rPr lang="en-US" altLang="zh-CN" sz="3200" dirty="0">
                <a:solidFill>
                  <a:srgbClr val="0000FF"/>
                </a:solidFill>
              </a:rPr>
              <a:t>(to)</a:t>
            </a:r>
            <a:r>
              <a:rPr lang="en-US" altLang="zh-CN" sz="3200" dirty="0"/>
              <a:t> clean the room. </a:t>
            </a:r>
          </a:p>
          <a:p>
            <a:r>
              <a:rPr lang="en-US" altLang="zh-CN" sz="3200" dirty="0"/>
              <a:t>           </a:t>
            </a:r>
            <a:r>
              <a:rPr lang="zh-CN" altLang="en-US" sz="3200" dirty="0"/>
              <a:t>他帮我打扫房间。</a:t>
            </a: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34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34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34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4" dur="1000"/>
                                        <p:tgtEl>
                                          <p:spTgt spid="6349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9" dur="1000"/>
                                        <p:tgtEl>
                                          <p:spTgt spid="6349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826" name="Picture 2" descr="图片5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8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827" name="WordArt 3"/>
          <p:cNvSpPr>
            <a:spLocks noChangeArrowheads="1" noChangeShapeType="1" noTextEdit="1"/>
          </p:cNvSpPr>
          <p:nvPr/>
        </p:nvSpPr>
        <p:spPr bwMode="auto">
          <a:xfrm>
            <a:off x="1187450" y="1268413"/>
            <a:ext cx="6624638" cy="2736850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/>
            <a:r>
              <a:rPr lang="en-US" altLang="zh-CN" kern="10" spc="-44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宋体"/>
                <a:ea typeface="宋体"/>
              </a:rPr>
              <a:t>Oral Practise</a:t>
            </a:r>
            <a:endParaRPr lang="zh-CN" altLang="en-US" kern="10" spc="-440">
              <a:ln w="12700">
                <a:solidFill>
                  <a:srgbClr val="000099"/>
                </a:solidFill>
                <a:round/>
                <a:headEnd/>
                <a:tailEnd/>
              </a:ln>
              <a:solidFill>
                <a:srgbClr val="33CCFF"/>
              </a:solidFill>
              <a:effectLst>
                <a:outerShdw dist="125724" dir="18900000" algn="ctr" rotWithShape="0">
                  <a:srgbClr val="000099"/>
                </a:outerShdw>
              </a:effectLst>
              <a:latin typeface="宋体"/>
              <a:ea typeface="宋体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图片6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4131" name="Rectangle 3"/>
          <p:cNvSpPr>
            <a:spLocks noChangeArrowheads="1"/>
          </p:cNvSpPr>
          <p:nvPr/>
        </p:nvSpPr>
        <p:spPr bwMode="auto">
          <a:xfrm>
            <a:off x="4140200" y="5451475"/>
            <a:ext cx="504031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1" hangingPunct="1">
              <a:lnSpc>
                <a:spcPct val="100000"/>
              </a:lnSpc>
            </a:pPr>
            <a:r>
              <a:rPr lang="en-US" altLang="zh-CN" sz="3600">
                <a:solidFill>
                  <a:srgbClr val="FF0000"/>
                </a:solidFill>
              </a:rPr>
              <a:t>     </a:t>
            </a:r>
            <a:r>
              <a:rPr lang="en-US" altLang="zh-CN" sz="3600">
                <a:solidFill>
                  <a:schemeClr val="accent2"/>
                </a:solidFill>
              </a:rPr>
              <a:t>play computer games</a:t>
            </a:r>
            <a:r>
              <a:rPr lang="en-US" altLang="zh-CN" sz="1800" b="0">
                <a:solidFill>
                  <a:srgbClr val="FF0000"/>
                </a:solidFill>
                <a:latin typeface="Arial" pitchFamily="34" charset="0"/>
              </a:rPr>
              <a:t> </a:t>
            </a:r>
          </a:p>
        </p:txBody>
      </p:sp>
      <p:sp>
        <p:nvSpPr>
          <p:cNvPr id="304133" name="Text Box 5"/>
          <p:cNvSpPr txBox="1">
            <a:spLocks noChangeArrowheads="1"/>
          </p:cNvSpPr>
          <p:nvPr/>
        </p:nvSpPr>
        <p:spPr bwMode="auto">
          <a:xfrm>
            <a:off x="0" y="692150"/>
            <a:ext cx="9144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lnSpc>
                <a:spcPct val="100000"/>
              </a:lnSpc>
              <a:spcBef>
                <a:spcPct val="50000"/>
              </a:spcBef>
            </a:pPr>
            <a:r>
              <a:rPr lang="en-US" altLang="zh-CN" sz="3600">
                <a:solidFill>
                  <a:srgbClr val="FF0000"/>
                </a:solidFill>
              </a:rPr>
              <a:t> </a:t>
            </a:r>
            <a:r>
              <a:rPr lang="en-US" altLang="zh-CN" sz="3600"/>
              <a:t>A:</a:t>
            </a:r>
            <a:r>
              <a:rPr lang="en-US" altLang="zh-CN" sz="3600">
                <a:solidFill>
                  <a:srgbClr val="FF0000"/>
                </a:solidFill>
              </a:rPr>
              <a:t> </a:t>
            </a:r>
            <a:r>
              <a:rPr lang="en-US" altLang="zh-CN" sz="3600">
                <a:solidFill>
                  <a:srgbClr val="FF3300"/>
                </a:solidFill>
              </a:rPr>
              <a:t>How often</a:t>
            </a:r>
            <a:r>
              <a:rPr lang="en-US" altLang="zh-CN" sz="3600">
                <a:solidFill>
                  <a:srgbClr val="3399FF"/>
                </a:solidFill>
              </a:rPr>
              <a:t> </a:t>
            </a:r>
            <a:r>
              <a:rPr lang="en-US" altLang="zh-CN" sz="3600">
                <a:solidFill>
                  <a:schemeClr val="accent2"/>
                </a:solidFill>
              </a:rPr>
              <a:t>do you play computer games</a:t>
            </a:r>
            <a:r>
              <a:rPr lang="en-US" altLang="zh-CN" sz="3600">
                <a:solidFill>
                  <a:srgbClr val="0000FF"/>
                </a:solidFill>
              </a:rPr>
              <a:t> </a:t>
            </a:r>
            <a:r>
              <a:rPr lang="en-US" altLang="zh-CN" sz="3600">
                <a:solidFill>
                  <a:schemeClr val="accent2"/>
                </a:solidFill>
              </a:rPr>
              <a:t>?</a:t>
            </a:r>
          </a:p>
        </p:txBody>
      </p:sp>
      <p:sp>
        <p:nvSpPr>
          <p:cNvPr id="304134" name="Text Box 6"/>
          <p:cNvSpPr txBox="1">
            <a:spLocks noChangeArrowheads="1"/>
          </p:cNvSpPr>
          <p:nvPr/>
        </p:nvSpPr>
        <p:spPr bwMode="auto">
          <a:xfrm>
            <a:off x="-36513" y="1628775"/>
            <a:ext cx="6480176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lnSpc>
                <a:spcPct val="100000"/>
              </a:lnSpc>
              <a:spcBef>
                <a:spcPct val="50000"/>
              </a:spcBef>
            </a:pPr>
            <a:r>
              <a:rPr lang="en-US" altLang="zh-CN" sz="3600">
                <a:solidFill>
                  <a:srgbClr val="FF0000"/>
                </a:solidFill>
              </a:rPr>
              <a:t>     </a:t>
            </a:r>
            <a:r>
              <a:rPr lang="zh-CN" altLang="en-US" sz="3200"/>
              <a:t>你通常多久玩一次电脑游戏？</a:t>
            </a:r>
            <a:endParaRPr lang="zh-CN" altLang="en-US" sz="3200">
              <a:solidFill>
                <a:srgbClr val="3399FF"/>
              </a:solidFill>
            </a:endParaRPr>
          </a:p>
        </p:txBody>
      </p:sp>
      <p:sp>
        <p:nvSpPr>
          <p:cNvPr id="304135" name="Text Box 7"/>
          <p:cNvSpPr txBox="1">
            <a:spLocks noChangeArrowheads="1"/>
          </p:cNvSpPr>
          <p:nvPr/>
        </p:nvSpPr>
        <p:spPr bwMode="auto">
          <a:xfrm>
            <a:off x="-36513" y="2492375"/>
            <a:ext cx="4248151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lnSpc>
                <a:spcPct val="100000"/>
              </a:lnSpc>
              <a:spcBef>
                <a:spcPct val="50000"/>
              </a:spcBef>
            </a:pPr>
            <a:r>
              <a:rPr lang="en-US" altLang="zh-CN" sz="3600">
                <a:solidFill>
                  <a:srgbClr val="FF0000"/>
                </a:solidFill>
              </a:rPr>
              <a:t> </a:t>
            </a:r>
            <a:r>
              <a:rPr lang="en-US" altLang="zh-CN" sz="4000"/>
              <a:t>B:</a:t>
            </a:r>
            <a:r>
              <a:rPr lang="en-US" altLang="zh-CN" sz="4000">
                <a:solidFill>
                  <a:srgbClr val="FF0000"/>
                </a:solidFill>
              </a:rPr>
              <a:t> </a:t>
            </a:r>
            <a:r>
              <a:rPr lang="en-US" altLang="zh-CN" sz="4000">
                <a:solidFill>
                  <a:srgbClr val="FF3300"/>
                </a:solidFill>
              </a:rPr>
              <a:t>Never </a:t>
            </a:r>
            <a:r>
              <a:rPr lang="en-US" altLang="zh-CN" sz="4000">
                <a:solidFill>
                  <a:srgbClr val="0000FF"/>
                </a:solidFill>
              </a:rPr>
              <a:t>.</a:t>
            </a:r>
            <a:endParaRPr lang="en-US" altLang="zh-CN" sz="4000">
              <a:solidFill>
                <a:srgbClr val="3399FF"/>
              </a:solidFill>
            </a:endParaRPr>
          </a:p>
        </p:txBody>
      </p:sp>
      <p:sp>
        <p:nvSpPr>
          <p:cNvPr id="304136" name="Text Box 8"/>
          <p:cNvSpPr txBox="1">
            <a:spLocks noChangeArrowheads="1"/>
          </p:cNvSpPr>
          <p:nvPr/>
        </p:nvSpPr>
        <p:spPr bwMode="auto">
          <a:xfrm>
            <a:off x="-36513" y="3303588"/>
            <a:ext cx="4248151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lnSpc>
                <a:spcPct val="100000"/>
              </a:lnSpc>
              <a:spcBef>
                <a:spcPct val="50000"/>
              </a:spcBef>
            </a:pPr>
            <a:r>
              <a:rPr lang="en-US" altLang="zh-CN" sz="3600">
                <a:solidFill>
                  <a:srgbClr val="FF0000"/>
                </a:solidFill>
              </a:rPr>
              <a:t>       </a:t>
            </a:r>
            <a:r>
              <a:rPr lang="zh-CN" altLang="en-US" sz="4000"/>
              <a:t>从不。</a:t>
            </a:r>
            <a:endParaRPr lang="zh-CN" altLang="en-US" sz="4000">
              <a:solidFill>
                <a:srgbClr val="3399FF"/>
              </a:solidFill>
            </a:endParaRPr>
          </a:p>
        </p:txBody>
      </p:sp>
      <p:pic>
        <p:nvPicPr>
          <p:cNvPr id="304138" name="Picture 10" descr="playing games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6011863" y="1557338"/>
            <a:ext cx="2736850" cy="360045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04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04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4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4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04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304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304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304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4131" grpId="0"/>
      <p:bldP spid="304133" grpId="0"/>
      <p:bldP spid="304134" grpId="0"/>
      <p:bldP spid="304135" grpId="0"/>
      <p:bldP spid="30413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图片6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4019" name="Rectangle 3"/>
          <p:cNvSpPr>
            <a:spLocks noChangeArrowheads="1"/>
          </p:cNvSpPr>
          <p:nvPr/>
        </p:nvSpPr>
        <p:spPr bwMode="auto">
          <a:xfrm>
            <a:off x="5605463" y="5451475"/>
            <a:ext cx="27114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>
              <a:lnSpc>
                <a:spcPct val="100000"/>
              </a:lnSpc>
            </a:pPr>
            <a:r>
              <a:rPr lang="en-US" altLang="zh-CN" sz="3600">
                <a:solidFill>
                  <a:srgbClr val="FF0000"/>
                </a:solidFill>
              </a:rPr>
              <a:t> </a:t>
            </a:r>
            <a:r>
              <a:rPr lang="en-US" altLang="zh-CN" sz="3600">
                <a:solidFill>
                  <a:schemeClr val="accent2"/>
                </a:solidFill>
              </a:rPr>
              <a:t>go shopping</a:t>
            </a:r>
            <a:r>
              <a:rPr lang="en-US" altLang="zh-CN" sz="1800" b="0">
                <a:solidFill>
                  <a:srgbClr val="FF0000"/>
                </a:solidFill>
                <a:latin typeface="Arial" pitchFamily="34" charset="0"/>
              </a:rPr>
              <a:t> </a:t>
            </a:r>
          </a:p>
        </p:txBody>
      </p:sp>
      <p:sp>
        <p:nvSpPr>
          <p:cNvPr id="214021" name="Text Box 5"/>
          <p:cNvSpPr txBox="1">
            <a:spLocks noChangeArrowheads="1"/>
          </p:cNvSpPr>
          <p:nvPr/>
        </p:nvSpPr>
        <p:spPr bwMode="auto">
          <a:xfrm>
            <a:off x="0" y="692150"/>
            <a:ext cx="9144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lnSpc>
                <a:spcPct val="100000"/>
              </a:lnSpc>
              <a:spcBef>
                <a:spcPct val="50000"/>
              </a:spcBef>
            </a:pPr>
            <a:r>
              <a:rPr lang="en-US" altLang="zh-CN" sz="3600">
                <a:solidFill>
                  <a:srgbClr val="FF0000"/>
                </a:solidFill>
              </a:rPr>
              <a:t> </a:t>
            </a:r>
            <a:r>
              <a:rPr lang="en-US" altLang="zh-CN" sz="4000"/>
              <a:t>A:</a:t>
            </a:r>
            <a:r>
              <a:rPr lang="en-US" altLang="zh-CN" sz="4000">
                <a:solidFill>
                  <a:srgbClr val="FF0000"/>
                </a:solidFill>
              </a:rPr>
              <a:t> </a:t>
            </a:r>
            <a:r>
              <a:rPr lang="en-US" altLang="zh-CN" sz="4000">
                <a:solidFill>
                  <a:srgbClr val="FF3300"/>
                </a:solidFill>
              </a:rPr>
              <a:t>How often</a:t>
            </a:r>
            <a:r>
              <a:rPr lang="en-US" altLang="zh-CN" sz="4000">
                <a:solidFill>
                  <a:srgbClr val="3399FF"/>
                </a:solidFill>
              </a:rPr>
              <a:t> </a:t>
            </a:r>
            <a:r>
              <a:rPr lang="en-US" altLang="zh-CN" sz="4000">
                <a:solidFill>
                  <a:schemeClr val="accent2"/>
                </a:solidFill>
              </a:rPr>
              <a:t>do you go shopping</a:t>
            </a:r>
            <a:r>
              <a:rPr lang="en-US" altLang="zh-CN" sz="4000">
                <a:solidFill>
                  <a:srgbClr val="0000FF"/>
                </a:solidFill>
              </a:rPr>
              <a:t> </a:t>
            </a:r>
            <a:r>
              <a:rPr lang="en-US" altLang="zh-CN" sz="4000">
                <a:solidFill>
                  <a:schemeClr val="accent2"/>
                </a:solidFill>
              </a:rPr>
              <a:t>?</a:t>
            </a:r>
          </a:p>
        </p:txBody>
      </p:sp>
      <p:sp>
        <p:nvSpPr>
          <p:cNvPr id="214022" name="Text Box 6"/>
          <p:cNvSpPr txBox="1">
            <a:spLocks noChangeArrowheads="1"/>
          </p:cNvSpPr>
          <p:nvPr/>
        </p:nvSpPr>
        <p:spPr bwMode="auto">
          <a:xfrm>
            <a:off x="-36513" y="1563688"/>
            <a:ext cx="6480176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lnSpc>
                <a:spcPct val="100000"/>
              </a:lnSpc>
              <a:spcBef>
                <a:spcPct val="50000"/>
              </a:spcBef>
            </a:pPr>
            <a:r>
              <a:rPr lang="en-US" altLang="zh-CN" sz="3600">
                <a:solidFill>
                  <a:srgbClr val="FF0000"/>
                </a:solidFill>
              </a:rPr>
              <a:t>       </a:t>
            </a:r>
            <a:r>
              <a:rPr lang="zh-CN" altLang="en-US" sz="3200"/>
              <a:t>你通常多久购一次物？</a:t>
            </a:r>
          </a:p>
        </p:txBody>
      </p:sp>
      <p:sp>
        <p:nvSpPr>
          <p:cNvPr id="214023" name="Text Box 7"/>
          <p:cNvSpPr txBox="1">
            <a:spLocks noChangeArrowheads="1"/>
          </p:cNvSpPr>
          <p:nvPr/>
        </p:nvSpPr>
        <p:spPr bwMode="auto">
          <a:xfrm>
            <a:off x="-36513" y="2420938"/>
            <a:ext cx="4248151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lnSpc>
                <a:spcPct val="100000"/>
              </a:lnSpc>
              <a:spcBef>
                <a:spcPct val="50000"/>
              </a:spcBef>
            </a:pPr>
            <a:r>
              <a:rPr lang="en-US" altLang="zh-CN" sz="3600">
                <a:solidFill>
                  <a:srgbClr val="FF0000"/>
                </a:solidFill>
              </a:rPr>
              <a:t> </a:t>
            </a:r>
            <a:r>
              <a:rPr lang="en-US" altLang="zh-CN" sz="4000"/>
              <a:t>B:</a:t>
            </a:r>
            <a:r>
              <a:rPr lang="en-US" altLang="zh-CN" sz="4000">
                <a:solidFill>
                  <a:srgbClr val="FF0000"/>
                </a:solidFill>
              </a:rPr>
              <a:t> </a:t>
            </a:r>
            <a:r>
              <a:rPr lang="en-US" altLang="zh-CN" sz="4000">
                <a:solidFill>
                  <a:srgbClr val="FF3300"/>
                </a:solidFill>
              </a:rPr>
              <a:t>Twice </a:t>
            </a:r>
            <a:r>
              <a:rPr lang="en-US" altLang="zh-CN" sz="4000">
                <a:solidFill>
                  <a:schemeClr val="accent2"/>
                </a:solidFill>
              </a:rPr>
              <a:t>a week</a:t>
            </a:r>
            <a:r>
              <a:rPr lang="en-US" altLang="zh-CN" sz="4000">
                <a:solidFill>
                  <a:srgbClr val="FF3300"/>
                </a:solidFill>
              </a:rPr>
              <a:t> </a:t>
            </a:r>
            <a:r>
              <a:rPr lang="en-US" altLang="zh-CN" sz="4000">
                <a:solidFill>
                  <a:srgbClr val="0000FF"/>
                </a:solidFill>
              </a:rPr>
              <a:t>.</a:t>
            </a:r>
            <a:endParaRPr lang="en-US" altLang="zh-CN" sz="4000">
              <a:solidFill>
                <a:srgbClr val="3399FF"/>
              </a:solidFill>
            </a:endParaRPr>
          </a:p>
        </p:txBody>
      </p:sp>
      <p:grpSp>
        <p:nvGrpSpPr>
          <p:cNvPr id="2" name="Group 15"/>
          <p:cNvGrpSpPr>
            <a:grpSpLocks/>
          </p:cNvGrpSpPr>
          <p:nvPr/>
        </p:nvGrpSpPr>
        <p:grpSpPr bwMode="auto">
          <a:xfrm>
            <a:off x="5580063" y="1484313"/>
            <a:ext cx="2879725" cy="3790950"/>
            <a:chOff x="2835" y="2478"/>
            <a:chExt cx="1406" cy="1615"/>
          </a:xfrm>
        </p:grpSpPr>
        <p:pic>
          <p:nvPicPr>
            <p:cNvPr id="38921" name="Picture 16" descr="shopping_01[1]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925" y="2523"/>
              <a:ext cx="1316" cy="15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8922" name="Rectangle 17"/>
            <p:cNvSpPr>
              <a:spLocks noChangeArrowheads="1"/>
            </p:cNvSpPr>
            <p:nvPr/>
          </p:nvSpPr>
          <p:spPr bwMode="auto">
            <a:xfrm>
              <a:off x="2835" y="2478"/>
              <a:ext cx="1043" cy="226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214034" name="Text Box 18"/>
          <p:cNvSpPr txBox="1">
            <a:spLocks noChangeArrowheads="1"/>
          </p:cNvSpPr>
          <p:nvPr/>
        </p:nvSpPr>
        <p:spPr bwMode="auto">
          <a:xfrm>
            <a:off x="-36513" y="3303588"/>
            <a:ext cx="4248151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lnSpc>
                <a:spcPct val="100000"/>
              </a:lnSpc>
              <a:spcBef>
                <a:spcPct val="50000"/>
              </a:spcBef>
            </a:pPr>
            <a:r>
              <a:rPr lang="en-US" altLang="zh-CN" sz="3600">
                <a:solidFill>
                  <a:srgbClr val="FF0000"/>
                </a:solidFill>
              </a:rPr>
              <a:t>       </a:t>
            </a:r>
            <a:r>
              <a:rPr lang="zh-CN" altLang="en-US" sz="4000"/>
              <a:t>两周一次。</a:t>
            </a:r>
            <a:endParaRPr lang="zh-CN" altLang="en-US" sz="4000">
              <a:solidFill>
                <a:srgbClr val="3399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140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40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140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0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140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2140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214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0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2140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4019" grpId="0"/>
      <p:bldP spid="214021" grpId="0"/>
      <p:bldP spid="214022" grpId="0"/>
      <p:bldP spid="214023" grpId="0"/>
      <p:bldP spid="21403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图片6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6067" name="Rectangle 3"/>
          <p:cNvSpPr>
            <a:spLocks noChangeArrowheads="1"/>
          </p:cNvSpPr>
          <p:nvPr/>
        </p:nvSpPr>
        <p:spPr bwMode="auto">
          <a:xfrm>
            <a:off x="5045075" y="5464175"/>
            <a:ext cx="3919538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1" hangingPunct="1">
              <a:lnSpc>
                <a:spcPct val="100000"/>
              </a:lnSpc>
            </a:pPr>
            <a:r>
              <a:rPr lang="en-US" altLang="zh-CN" sz="4000">
                <a:solidFill>
                  <a:schemeClr val="accent2"/>
                </a:solidFill>
              </a:rPr>
              <a:t>  play basketball</a:t>
            </a:r>
            <a:endParaRPr lang="en-US" altLang="zh-CN" sz="4000" b="0">
              <a:solidFill>
                <a:schemeClr val="accent2"/>
              </a:solidFill>
              <a:latin typeface="Arial" pitchFamily="34" charset="0"/>
            </a:endParaRPr>
          </a:p>
        </p:txBody>
      </p:sp>
      <p:sp>
        <p:nvSpPr>
          <p:cNvPr id="216068" name="Text Box 4"/>
          <p:cNvSpPr txBox="1">
            <a:spLocks noChangeArrowheads="1"/>
          </p:cNvSpPr>
          <p:nvPr/>
        </p:nvSpPr>
        <p:spPr bwMode="auto">
          <a:xfrm>
            <a:off x="250825" y="692150"/>
            <a:ext cx="8713788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lnSpc>
                <a:spcPct val="100000"/>
              </a:lnSpc>
              <a:spcBef>
                <a:spcPct val="50000"/>
              </a:spcBef>
            </a:pPr>
            <a:r>
              <a:rPr lang="en-US" altLang="zh-CN" sz="3600">
                <a:solidFill>
                  <a:srgbClr val="FF0000"/>
                </a:solidFill>
              </a:rPr>
              <a:t> </a:t>
            </a:r>
            <a:r>
              <a:rPr lang="en-US" altLang="zh-CN" sz="4000"/>
              <a:t>A:</a:t>
            </a:r>
            <a:r>
              <a:rPr lang="en-US" altLang="zh-CN" sz="4000">
                <a:solidFill>
                  <a:srgbClr val="FF0000"/>
                </a:solidFill>
              </a:rPr>
              <a:t> </a:t>
            </a:r>
            <a:r>
              <a:rPr lang="en-US" altLang="zh-CN" sz="4000">
                <a:solidFill>
                  <a:srgbClr val="FF3300"/>
                </a:solidFill>
              </a:rPr>
              <a:t>How often</a:t>
            </a:r>
            <a:r>
              <a:rPr lang="en-US" altLang="zh-CN" sz="4000">
                <a:solidFill>
                  <a:srgbClr val="3399FF"/>
                </a:solidFill>
              </a:rPr>
              <a:t> </a:t>
            </a:r>
            <a:r>
              <a:rPr lang="en-US" altLang="zh-CN" sz="4000">
                <a:solidFill>
                  <a:schemeClr val="accent2"/>
                </a:solidFill>
              </a:rPr>
              <a:t>do you play basketball</a:t>
            </a:r>
            <a:r>
              <a:rPr lang="en-US" altLang="zh-CN" sz="4000">
                <a:solidFill>
                  <a:srgbClr val="0000FF"/>
                </a:solidFill>
              </a:rPr>
              <a:t> </a:t>
            </a:r>
            <a:r>
              <a:rPr lang="en-US" altLang="zh-CN" sz="4000">
                <a:solidFill>
                  <a:schemeClr val="accent2"/>
                </a:solidFill>
              </a:rPr>
              <a:t>?</a:t>
            </a:r>
          </a:p>
        </p:txBody>
      </p:sp>
      <p:sp>
        <p:nvSpPr>
          <p:cNvPr id="216069" name="Text Box 5"/>
          <p:cNvSpPr txBox="1">
            <a:spLocks noChangeArrowheads="1"/>
          </p:cNvSpPr>
          <p:nvPr/>
        </p:nvSpPr>
        <p:spPr bwMode="auto">
          <a:xfrm>
            <a:off x="571472" y="1928802"/>
            <a:ext cx="6448453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00000"/>
              </a:lnSpc>
              <a:spcBef>
                <a:spcPct val="50000"/>
              </a:spcBef>
            </a:pPr>
            <a:r>
              <a:rPr lang="en-US" altLang="zh-CN" sz="3600" dirty="0">
                <a:solidFill>
                  <a:srgbClr val="FF0000"/>
                </a:solidFill>
              </a:rPr>
              <a:t>    </a:t>
            </a:r>
            <a:r>
              <a:rPr lang="zh-CN" altLang="en-US" sz="4000" dirty="0"/>
              <a:t>你多久打一次篮球？</a:t>
            </a:r>
            <a:endParaRPr lang="zh-CN" altLang="en-US" sz="4000" dirty="0">
              <a:solidFill>
                <a:srgbClr val="3399FF"/>
              </a:solidFill>
            </a:endParaRPr>
          </a:p>
        </p:txBody>
      </p:sp>
      <p:sp>
        <p:nvSpPr>
          <p:cNvPr id="216070" name="Text Box 6"/>
          <p:cNvSpPr txBox="1">
            <a:spLocks noChangeArrowheads="1"/>
          </p:cNvSpPr>
          <p:nvPr/>
        </p:nvSpPr>
        <p:spPr bwMode="auto">
          <a:xfrm>
            <a:off x="250825" y="2565400"/>
            <a:ext cx="648017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lnSpc>
                <a:spcPct val="100000"/>
              </a:lnSpc>
              <a:spcBef>
                <a:spcPct val="50000"/>
              </a:spcBef>
            </a:pPr>
            <a:r>
              <a:rPr lang="en-US" altLang="zh-CN" sz="3600">
                <a:solidFill>
                  <a:srgbClr val="FF0000"/>
                </a:solidFill>
              </a:rPr>
              <a:t> </a:t>
            </a:r>
            <a:r>
              <a:rPr lang="en-US" altLang="zh-CN" sz="4000"/>
              <a:t>B:</a:t>
            </a:r>
            <a:r>
              <a:rPr lang="en-US" altLang="zh-CN" sz="4000">
                <a:solidFill>
                  <a:srgbClr val="FF0000"/>
                </a:solidFill>
              </a:rPr>
              <a:t> </a:t>
            </a:r>
            <a:r>
              <a:rPr lang="en-US" altLang="zh-CN" sz="4000">
                <a:solidFill>
                  <a:srgbClr val="FF3300"/>
                </a:solidFill>
              </a:rPr>
              <a:t>Three times a week</a:t>
            </a:r>
            <a:r>
              <a:rPr lang="en-US" altLang="zh-CN" sz="4000">
                <a:solidFill>
                  <a:srgbClr val="0000FF"/>
                </a:solidFill>
              </a:rPr>
              <a:t>.</a:t>
            </a:r>
            <a:endParaRPr lang="en-US" altLang="zh-CN" sz="4000">
              <a:solidFill>
                <a:srgbClr val="3399FF"/>
              </a:solidFill>
            </a:endParaRPr>
          </a:p>
        </p:txBody>
      </p:sp>
      <p:pic>
        <p:nvPicPr>
          <p:cNvPr id="216071" name="Picture 7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11863" y="1628775"/>
            <a:ext cx="2736850" cy="360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6072" name="Text Box 8"/>
          <p:cNvSpPr txBox="1">
            <a:spLocks noChangeArrowheads="1"/>
          </p:cNvSpPr>
          <p:nvPr/>
        </p:nvSpPr>
        <p:spPr bwMode="auto">
          <a:xfrm>
            <a:off x="252413" y="3375025"/>
            <a:ext cx="42481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lnSpc>
                <a:spcPct val="100000"/>
              </a:lnSpc>
              <a:spcBef>
                <a:spcPct val="50000"/>
              </a:spcBef>
            </a:pPr>
            <a:r>
              <a:rPr lang="en-US" altLang="zh-CN" sz="3600">
                <a:solidFill>
                  <a:srgbClr val="FF0000"/>
                </a:solidFill>
              </a:rPr>
              <a:t>       </a:t>
            </a:r>
            <a:r>
              <a:rPr lang="zh-CN" altLang="en-US" sz="4000"/>
              <a:t>一周三次。</a:t>
            </a:r>
            <a:endParaRPr lang="zh-CN" altLang="en-US" sz="4000">
              <a:solidFill>
                <a:srgbClr val="3399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160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160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60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00" decel="100000" fill="hold"/>
                                        <p:tgtEl>
                                          <p:spTgt spid="2160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160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2160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160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2160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2160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6067" grpId="0"/>
      <p:bldP spid="216068" grpId="0"/>
      <p:bldP spid="216069" grpId="0"/>
      <p:bldP spid="216070" grpId="0"/>
      <p:bldP spid="21607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642910" y="428604"/>
            <a:ext cx="7643834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.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Teaching Aims 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教学目标</a:t>
            </a:r>
            <a:endParaRPr kumimoji="0" lang="en-US" altLang="zh-CN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(1) Knowledge Object</a:t>
            </a:r>
            <a:endParaRPr kumimoji="0" lang="en-US" altLang="zh-CN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In this unit students learn to master the words and phrases.</a:t>
            </a:r>
            <a:endParaRPr kumimoji="0" lang="en-US" altLang="zh-CN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(2)Ability 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Object </a:t>
            </a:r>
            <a:endParaRPr kumimoji="0" lang="en-US" altLang="zh-CN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To improve students</a:t>
            </a:r>
            <a:r>
              <a:rPr lang="en-US" altLang="zh-CN" sz="3200" dirty="0" smtClean="0">
                <a:latin typeface="Arial"/>
                <a:ea typeface="宋体" pitchFamily="2" charset="-122"/>
                <a:cs typeface="Times New Roman" pitchFamily="18" charset="0"/>
              </a:rPr>
              <a:t>’ 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ability of listening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，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speaking and translating.</a:t>
            </a:r>
            <a:endParaRPr kumimoji="0" lang="en-US" altLang="zh-CN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(3)Moral 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Object</a:t>
            </a:r>
            <a:endParaRPr kumimoji="0" lang="en-US" altLang="zh-CN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Be</a:t>
            </a:r>
            <a:r>
              <a:rPr kumimoji="0" lang="en-US" altLang="zh-CN" sz="32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more 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cooperative</a:t>
            </a:r>
            <a:r>
              <a:rPr kumimoji="0" lang="en-US" altLang="zh-CN" sz="32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</a:t>
            </a:r>
            <a:endParaRPr kumimoji="0" lang="en-US" altLang="zh-CN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-685800" y="0"/>
            <a:ext cx="8229600" cy="1143000"/>
          </a:xfrm>
        </p:spPr>
        <p:txBody>
          <a:bodyPr/>
          <a:lstStyle/>
          <a:p>
            <a:r>
              <a:rPr lang="en-US" altLang="zh-CN" sz="3200">
                <a:solidFill>
                  <a:schemeClr val="folHlink"/>
                </a:solidFill>
              </a:rPr>
              <a:t>2d.Role-play the conversation.</a:t>
            </a:r>
          </a:p>
        </p:txBody>
      </p:sp>
      <p:sp>
        <p:nvSpPr>
          <p:cNvPr id="110595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457200" y="914400"/>
            <a:ext cx="8229600" cy="5715000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en-US" altLang="zh-CN" sz="2400" dirty="0">
                <a:solidFill>
                  <a:schemeClr val="accent2"/>
                </a:solidFill>
              </a:rPr>
              <a:t>Jack:</a:t>
            </a:r>
            <a:r>
              <a:rPr lang="en-US" altLang="zh-CN" sz="2400" dirty="0"/>
              <a:t>  Hi, Claire, are you free next week?</a:t>
            </a:r>
          </a:p>
          <a:p>
            <a:pPr>
              <a:buFont typeface="Wingdings" pitchFamily="2" charset="2"/>
              <a:buNone/>
            </a:pPr>
            <a:r>
              <a:rPr lang="en-US" altLang="zh-CN" sz="2400" dirty="0">
                <a:solidFill>
                  <a:srgbClr val="FF00FF"/>
                </a:solidFill>
              </a:rPr>
              <a:t>Claire</a:t>
            </a:r>
            <a:r>
              <a:rPr lang="en-US" altLang="zh-CN" sz="2400" dirty="0" smtClean="0">
                <a:solidFill>
                  <a:srgbClr val="FF00FF"/>
                </a:solidFill>
              </a:rPr>
              <a:t>: </a:t>
            </a:r>
            <a:r>
              <a:rPr lang="en-US" altLang="zh-CN" sz="2400" dirty="0" smtClean="0"/>
              <a:t>Hmm…</a:t>
            </a:r>
            <a:r>
              <a:rPr lang="en-US" altLang="zh-CN" sz="2400" dirty="0" smtClean="0">
                <a:solidFill>
                  <a:srgbClr val="FF0000"/>
                </a:solidFill>
              </a:rPr>
              <a:t>next</a:t>
            </a:r>
            <a:r>
              <a:rPr lang="en-US" altLang="zh-CN" sz="2400" dirty="0" smtClean="0"/>
              <a:t> </a:t>
            </a:r>
            <a:r>
              <a:rPr lang="en-US" altLang="zh-CN" sz="2400" dirty="0">
                <a:solidFill>
                  <a:srgbClr val="FF0000"/>
                </a:solidFill>
              </a:rPr>
              <a:t>week is quite full for me</a:t>
            </a:r>
            <a:r>
              <a:rPr lang="en-US" altLang="zh-CN" sz="2400" dirty="0"/>
              <a:t>, Jack.</a:t>
            </a:r>
          </a:p>
          <a:p>
            <a:pPr>
              <a:buFont typeface="Wingdings" pitchFamily="2" charset="2"/>
              <a:buNone/>
            </a:pPr>
            <a:r>
              <a:rPr lang="en-US" altLang="zh-CN" sz="2400" dirty="0">
                <a:solidFill>
                  <a:schemeClr val="accent2"/>
                </a:solidFill>
              </a:rPr>
              <a:t>Jack:</a:t>
            </a:r>
            <a:r>
              <a:rPr lang="en-US" altLang="zh-CN" sz="2400" dirty="0"/>
              <a:t>  Really? </a:t>
            </a:r>
            <a:r>
              <a:rPr lang="en-US" altLang="zh-CN" sz="2400" dirty="0">
                <a:solidFill>
                  <a:srgbClr val="FF0000"/>
                </a:solidFill>
              </a:rPr>
              <a:t>How come?</a:t>
            </a:r>
          </a:p>
          <a:p>
            <a:pPr>
              <a:buFont typeface="Wingdings" pitchFamily="2" charset="2"/>
              <a:buNone/>
            </a:pPr>
            <a:r>
              <a:rPr lang="en-US" altLang="zh-CN" sz="2400" dirty="0">
                <a:solidFill>
                  <a:srgbClr val="FF00FF"/>
                </a:solidFill>
              </a:rPr>
              <a:t>Claire</a:t>
            </a:r>
            <a:r>
              <a:rPr lang="en-US" altLang="zh-CN" sz="2400" dirty="0" smtClean="0">
                <a:solidFill>
                  <a:srgbClr val="FF00FF"/>
                </a:solidFill>
              </a:rPr>
              <a:t>: </a:t>
            </a:r>
            <a:r>
              <a:rPr lang="en-US" altLang="zh-CN" sz="2400" dirty="0" smtClean="0"/>
              <a:t>I </a:t>
            </a:r>
            <a:r>
              <a:rPr lang="en-US" altLang="zh-CN" sz="2400" dirty="0"/>
              <a:t>have dance and piano lessons.</a:t>
            </a:r>
          </a:p>
          <a:p>
            <a:pPr>
              <a:buFont typeface="Wingdings" pitchFamily="2" charset="2"/>
              <a:buNone/>
            </a:pPr>
            <a:r>
              <a:rPr lang="en-US" altLang="zh-CN" sz="2400" dirty="0">
                <a:solidFill>
                  <a:schemeClr val="accent2"/>
                </a:solidFill>
              </a:rPr>
              <a:t>Jack:</a:t>
            </a:r>
            <a:r>
              <a:rPr lang="en-US" altLang="zh-CN" sz="2400" dirty="0"/>
              <a:t>  </a:t>
            </a:r>
            <a:r>
              <a:rPr lang="en-US" altLang="zh-CN" sz="2400" dirty="0">
                <a:solidFill>
                  <a:srgbClr val="FF0000"/>
                </a:solidFill>
              </a:rPr>
              <a:t>What kind of </a:t>
            </a:r>
            <a:r>
              <a:rPr lang="en-US" altLang="zh-CN" sz="2400" dirty="0"/>
              <a:t>dance </a:t>
            </a:r>
            <a:r>
              <a:rPr lang="en-US" altLang="zh-CN" sz="2400" dirty="0">
                <a:solidFill>
                  <a:srgbClr val="FF0000"/>
                </a:solidFill>
              </a:rPr>
              <a:t>are you learning?</a:t>
            </a:r>
          </a:p>
          <a:p>
            <a:pPr>
              <a:buFont typeface="Wingdings" pitchFamily="2" charset="2"/>
              <a:buNone/>
            </a:pPr>
            <a:r>
              <a:rPr lang="en-US" altLang="zh-CN" sz="2400" dirty="0">
                <a:solidFill>
                  <a:srgbClr val="FF00FF"/>
                </a:solidFill>
              </a:rPr>
              <a:t>Claire</a:t>
            </a:r>
            <a:r>
              <a:rPr lang="en-US" altLang="zh-CN" sz="2400" dirty="0" smtClean="0">
                <a:solidFill>
                  <a:srgbClr val="FF00FF"/>
                </a:solidFill>
              </a:rPr>
              <a:t>: </a:t>
            </a:r>
            <a:r>
              <a:rPr lang="en-US" altLang="zh-CN" sz="2400" dirty="0" smtClean="0"/>
              <a:t>Oh</a:t>
            </a:r>
            <a:r>
              <a:rPr lang="en-US" altLang="zh-CN" sz="2400" dirty="0"/>
              <a:t>, swing dance. It’s fun! I </a:t>
            </a:r>
            <a:r>
              <a:rPr lang="en-US" altLang="zh-CN" sz="2400" dirty="0">
                <a:solidFill>
                  <a:srgbClr val="FF0000"/>
                </a:solidFill>
              </a:rPr>
              <a:t>have</a:t>
            </a:r>
            <a:r>
              <a:rPr lang="en-US" altLang="zh-CN" sz="2400" dirty="0"/>
              <a:t> class once a week, every Monday.</a:t>
            </a:r>
          </a:p>
          <a:p>
            <a:pPr>
              <a:buFont typeface="Wingdings" pitchFamily="2" charset="2"/>
              <a:buNone/>
            </a:pPr>
            <a:r>
              <a:rPr lang="en-US" altLang="zh-CN" sz="2400" dirty="0">
                <a:solidFill>
                  <a:schemeClr val="accent2"/>
                </a:solidFill>
              </a:rPr>
              <a:t>Jack:</a:t>
            </a:r>
            <a:r>
              <a:rPr lang="en-US" altLang="zh-CN" sz="2400" dirty="0"/>
              <a:t>  </a:t>
            </a:r>
            <a:r>
              <a:rPr lang="en-US" altLang="zh-CN" sz="2400" dirty="0">
                <a:solidFill>
                  <a:srgbClr val="FF0000"/>
                </a:solidFill>
              </a:rPr>
              <a:t>How often</a:t>
            </a:r>
            <a:r>
              <a:rPr lang="en-US" altLang="zh-CN" sz="2400" dirty="0"/>
              <a:t> do you have piano lessons?</a:t>
            </a:r>
          </a:p>
          <a:p>
            <a:pPr>
              <a:buFont typeface="Wingdings" pitchFamily="2" charset="2"/>
              <a:buNone/>
            </a:pPr>
            <a:r>
              <a:rPr lang="en-US" altLang="zh-CN" sz="2400" dirty="0">
                <a:solidFill>
                  <a:srgbClr val="FF00FF"/>
                </a:solidFill>
              </a:rPr>
              <a:t>Claire</a:t>
            </a:r>
            <a:r>
              <a:rPr lang="en-US" altLang="zh-CN" sz="2400" dirty="0" smtClean="0">
                <a:solidFill>
                  <a:srgbClr val="FF00FF"/>
                </a:solidFill>
              </a:rPr>
              <a:t>: </a:t>
            </a:r>
            <a:r>
              <a:rPr lang="en-US" altLang="zh-CN" sz="2400" dirty="0" smtClean="0"/>
              <a:t>Twice </a:t>
            </a:r>
            <a:r>
              <a:rPr lang="en-US" altLang="zh-CN" sz="2400" dirty="0"/>
              <a:t>a week, on </a:t>
            </a:r>
            <a:r>
              <a:rPr lang="en-US" altLang="zh-CN" sz="2400" dirty="0">
                <a:solidFill>
                  <a:srgbClr val="FF0000"/>
                </a:solidFill>
              </a:rPr>
              <a:t>Wednesday and Friday</a:t>
            </a:r>
            <a:r>
              <a:rPr lang="en-US" altLang="zh-CN" sz="2400" dirty="0"/>
              <a:t>.</a:t>
            </a:r>
          </a:p>
          <a:p>
            <a:pPr>
              <a:buFont typeface="Wingdings" pitchFamily="2" charset="2"/>
              <a:buNone/>
            </a:pPr>
            <a:r>
              <a:rPr lang="en-US" altLang="zh-CN" sz="2400" dirty="0">
                <a:solidFill>
                  <a:schemeClr val="accent2"/>
                </a:solidFill>
              </a:rPr>
              <a:t>Jack:</a:t>
            </a:r>
            <a:r>
              <a:rPr lang="en-US" altLang="zh-CN" sz="2400" dirty="0"/>
              <a:t>  Well, </a:t>
            </a:r>
            <a:r>
              <a:rPr lang="en-US" altLang="zh-CN" sz="2400" dirty="0">
                <a:solidFill>
                  <a:srgbClr val="FF0000"/>
                </a:solidFill>
              </a:rPr>
              <a:t>how about </a:t>
            </a:r>
            <a:r>
              <a:rPr lang="en-US" altLang="zh-CN" sz="2400" dirty="0"/>
              <a:t>Tuesday?</a:t>
            </a:r>
          </a:p>
          <a:p>
            <a:pPr>
              <a:buFont typeface="Wingdings" pitchFamily="2" charset="2"/>
              <a:buNone/>
            </a:pPr>
            <a:r>
              <a:rPr lang="en-US" altLang="zh-CN" sz="2400" dirty="0">
                <a:solidFill>
                  <a:srgbClr val="FF00FF"/>
                </a:solidFill>
              </a:rPr>
              <a:t>Claire</a:t>
            </a:r>
            <a:r>
              <a:rPr lang="en-US" altLang="zh-CN" sz="2400" dirty="0" smtClean="0">
                <a:solidFill>
                  <a:srgbClr val="FF00FF"/>
                </a:solidFill>
              </a:rPr>
              <a:t>: </a:t>
            </a:r>
            <a:r>
              <a:rPr lang="en-US" altLang="zh-CN" sz="2400" dirty="0" smtClean="0"/>
              <a:t>Oh</a:t>
            </a:r>
            <a:r>
              <a:rPr lang="en-US" altLang="zh-CN" sz="2400" dirty="0"/>
              <a:t>, I have to </a:t>
            </a:r>
            <a:r>
              <a:rPr lang="en-US" altLang="zh-CN" sz="2400" dirty="0">
                <a:solidFill>
                  <a:srgbClr val="FF0000"/>
                </a:solidFill>
              </a:rPr>
              <a:t>play tennis with </a:t>
            </a:r>
            <a:r>
              <a:rPr lang="en-US" altLang="zh-CN" sz="2400" dirty="0"/>
              <a:t>my friends. But do you </a:t>
            </a:r>
            <a:r>
              <a:rPr lang="en-US" altLang="zh-CN" sz="2400" dirty="0">
                <a:solidFill>
                  <a:srgbClr val="FF0000"/>
                </a:solidFill>
              </a:rPr>
              <a:t>want to </a:t>
            </a:r>
            <a:r>
              <a:rPr lang="en-US" altLang="zh-CN" sz="2400" dirty="0"/>
              <a:t>come?</a:t>
            </a:r>
          </a:p>
          <a:p>
            <a:pPr>
              <a:buFont typeface="Wingdings" pitchFamily="2" charset="2"/>
              <a:buNone/>
            </a:pPr>
            <a:r>
              <a:rPr lang="en-US" altLang="zh-CN" sz="2400" dirty="0">
                <a:solidFill>
                  <a:schemeClr val="accent2"/>
                </a:solidFill>
              </a:rPr>
              <a:t>Jack:</a:t>
            </a:r>
            <a:r>
              <a:rPr lang="en-US" altLang="zh-CN" sz="2400" dirty="0"/>
              <a:t>  Sure.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28596" y="274638"/>
            <a:ext cx="8258204" cy="1082660"/>
          </a:xfrm>
        </p:spPr>
        <p:txBody>
          <a:bodyPr/>
          <a:lstStyle/>
          <a:p>
            <a:r>
              <a:rPr lang="en-US" altLang="zh-CN" b="1" dirty="0" smtClean="0">
                <a:solidFill>
                  <a:srgbClr val="FF0000"/>
                </a:solidFill>
              </a:rPr>
              <a:t>Practice</a:t>
            </a:r>
            <a:r>
              <a:rPr lang="zh-CN" altLang="en-US" b="1" dirty="0" smtClean="0">
                <a:solidFill>
                  <a:srgbClr val="FF0000"/>
                </a:solidFill>
              </a:rPr>
              <a:t>练习（必做题）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en-US" altLang="zh-CN" dirty="0" smtClean="0"/>
              <a:t>1.	“____ do you visit your uncle?” “ Three times a month.”</a:t>
            </a:r>
            <a:endParaRPr lang="zh-CN" altLang="zh-CN" dirty="0" smtClean="0"/>
          </a:p>
          <a:p>
            <a:pPr marL="514350" indent="-514350">
              <a:buNone/>
            </a:pPr>
            <a:r>
              <a:rPr lang="en-US" altLang="zh-CN" dirty="0" err="1" smtClean="0"/>
              <a:t>AHow</a:t>
            </a:r>
            <a:r>
              <a:rPr lang="en-US" altLang="zh-CN" dirty="0" smtClean="0"/>
              <a:t>   B. How long  C. How often D. How soon</a:t>
            </a:r>
          </a:p>
          <a:p>
            <a:pPr lvl="0">
              <a:buNone/>
            </a:pPr>
            <a:r>
              <a:rPr lang="en-US" altLang="zh-CN" dirty="0" smtClean="0"/>
              <a:t>2 How often does your mother surf the Internet?</a:t>
            </a:r>
          </a:p>
          <a:p>
            <a:pPr lvl="0">
              <a:buNone/>
            </a:pPr>
            <a:r>
              <a:rPr lang="en-US" altLang="zh-CN" dirty="0" smtClean="0"/>
              <a:t>--_______. But she wants to  learn it.        </a:t>
            </a:r>
            <a:endParaRPr lang="zh-CN" altLang="zh-CN" dirty="0" smtClean="0"/>
          </a:p>
          <a:p>
            <a:pPr>
              <a:buNone/>
            </a:pPr>
            <a:r>
              <a:rPr lang="en-US" altLang="zh-CN" dirty="0" smtClean="0"/>
              <a:t>A. Sometimes  B. Often  C. Always D. Hardly ever</a:t>
            </a:r>
            <a:br>
              <a:rPr lang="en-US" altLang="zh-CN" dirty="0" smtClean="0"/>
            </a:br>
            <a:endParaRPr lang="zh-CN" altLang="zh-CN" dirty="0" smtClean="0"/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Text Box 2"/>
          <p:cNvSpPr txBox="1">
            <a:spLocks noChangeArrowheads="1"/>
          </p:cNvSpPr>
          <p:nvPr/>
        </p:nvSpPr>
        <p:spPr bwMode="auto">
          <a:xfrm>
            <a:off x="0" y="1268413"/>
            <a:ext cx="9144000" cy="52212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 algn="l">
              <a:spcBef>
                <a:spcPct val="50000"/>
              </a:spcBef>
              <a:buFontTx/>
              <a:buAutoNum type="arabicPeriod"/>
            </a:pPr>
            <a:r>
              <a:rPr lang="en-US" altLang="zh-CN" sz="2800" dirty="0">
                <a:solidFill>
                  <a:srgbClr val="0000CC"/>
                </a:solidFill>
              </a:rPr>
              <a:t>I can’t swim, so I ______go to the beach to swim.</a:t>
            </a:r>
          </a:p>
          <a:p>
            <a:pPr marL="342900" indent="-342900" algn="l">
              <a:spcBef>
                <a:spcPct val="50000"/>
              </a:spcBef>
            </a:pPr>
            <a:r>
              <a:rPr lang="en-US" altLang="zh-CN" sz="2800" dirty="0">
                <a:solidFill>
                  <a:srgbClr val="0000CC"/>
                </a:solidFill>
              </a:rPr>
              <a:t>2. - How ______ do you go to the movies?</a:t>
            </a:r>
          </a:p>
          <a:p>
            <a:pPr marL="342900" indent="-342900" algn="l">
              <a:spcBef>
                <a:spcPct val="50000"/>
              </a:spcBef>
            </a:pPr>
            <a:r>
              <a:rPr lang="en-US" altLang="zh-CN" sz="2800" dirty="0">
                <a:solidFill>
                  <a:srgbClr val="0000CC"/>
                </a:solidFill>
              </a:rPr>
              <a:t>    - Once a month.</a:t>
            </a:r>
          </a:p>
          <a:p>
            <a:pPr marL="342900" indent="-342900" algn="l">
              <a:spcBef>
                <a:spcPct val="50000"/>
              </a:spcBef>
            </a:pPr>
            <a:r>
              <a:rPr lang="en-US" altLang="zh-CN" sz="2800" dirty="0">
                <a:solidFill>
                  <a:srgbClr val="0000CC"/>
                </a:solidFill>
              </a:rPr>
              <a:t>3. It ____________ rains here, so people here </a:t>
            </a:r>
          </a:p>
          <a:p>
            <a:pPr marL="342900" indent="-342900" algn="l">
              <a:spcBef>
                <a:spcPct val="50000"/>
              </a:spcBef>
            </a:pPr>
            <a:r>
              <a:rPr lang="en-US" altLang="zh-CN" sz="2800" dirty="0">
                <a:solidFill>
                  <a:srgbClr val="0000CC"/>
                </a:solidFill>
              </a:rPr>
              <a:t>    need water  very much.</a:t>
            </a:r>
          </a:p>
          <a:p>
            <a:pPr marL="342900" indent="-342900" algn="l">
              <a:spcBef>
                <a:spcPct val="50000"/>
              </a:spcBef>
            </a:pPr>
            <a:r>
              <a:rPr lang="en-US" altLang="zh-CN" sz="2800" dirty="0">
                <a:solidFill>
                  <a:srgbClr val="0000CC"/>
                </a:solidFill>
              </a:rPr>
              <a:t>4. He usually gets home before six o’clock, but __________ he gets home late when he is on duty.</a:t>
            </a:r>
          </a:p>
          <a:p>
            <a:pPr marL="342900" indent="-342900" algn="l">
              <a:spcBef>
                <a:spcPct val="50000"/>
              </a:spcBef>
            </a:pPr>
            <a:r>
              <a:rPr lang="en-US" altLang="zh-CN" sz="2800" dirty="0">
                <a:solidFill>
                  <a:srgbClr val="0000CC"/>
                </a:solidFill>
              </a:rPr>
              <a:t>5. My mother ________ gets up early, seven days a week.</a:t>
            </a:r>
          </a:p>
        </p:txBody>
      </p:sp>
      <p:sp>
        <p:nvSpPr>
          <p:cNvPr id="116739" name="Rectangle 3"/>
          <p:cNvSpPr>
            <a:spLocks noChangeArrowheads="1"/>
          </p:cNvSpPr>
          <p:nvPr/>
        </p:nvSpPr>
        <p:spPr bwMode="auto">
          <a:xfrm>
            <a:off x="179388" y="549275"/>
            <a:ext cx="8785225" cy="588963"/>
          </a:xfrm>
          <a:prstGeom prst="rect">
            <a:avLst/>
          </a:prstGeom>
          <a:noFill/>
          <a:ln w="9525" algn="ctr">
            <a:solidFill>
              <a:srgbClr val="0000CC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3200">
                <a:solidFill>
                  <a:srgbClr val="0000CC"/>
                </a:solidFill>
              </a:rPr>
              <a:t>always, hardly ever, sometimes, often, never</a:t>
            </a:r>
          </a:p>
        </p:txBody>
      </p:sp>
      <p:sp>
        <p:nvSpPr>
          <p:cNvPr id="116741" name="Oval 5"/>
          <p:cNvSpPr>
            <a:spLocks noChangeArrowheads="1"/>
          </p:cNvSpPr>
          <p:nvPr/>
        </p:nvSpPr>
        <p:spPr bwMode="auto">
          <a:xfrm>
            <a:off x="2916238" y="0"/>
            <a:ext cx="3657600" cy="620713"/>
          </a:xfrm>
          <a:prstGeom prst="ellipse">
            <a:avLst/>
          </a:prstGeom>
          <a:solidFill>
            <a:srgbClr val="00CC99"/>
          </a:solidFill>
          <a:ln w="9525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6742" name="WordArt 6"/>
          <p:cNvSpPr>
            <a:spLocks noChangeArrowheads="1" noChangeShapeType="1" noTextEdit="1"/>
          </p:cNvSpPr>
          <p:nvPr/>
        </p:nvSpPr>
        <p:spPr bwMode="auto">
          <a:xfrm>
            <a:off x="3708400" y="0"/>
            <a:ext cx="1905000" cy="576263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r>
              <a:rPr lang="zh-CN" altLang="en-US" sz="3600" kern="10">
                <a:ln w="9525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CC00CC"/>
                </a:solidFill>
                <a:effectLst>
                  <a:outerShdw dist="53882" dir="2700000" algn="ctr" rotWithShape="0">
                    <a:srgbClr val="C0C0C0"/>
                  </a:outerShdw>
                </a:effectLst>
                <a:latin typeface="隶书"/>
              </a:rPr>
              <a:t>想一想</a:t>
            </a:r>
          </a:p>
        </p:txBody>
      </p:sp>
      <p:sp>
        <p:nvSpPr>
          <p:cNvPr id="116744" name="Rectangle 8"/>
          <p:cNvSpPr>
            <a:spLocks noChangeArrowheads="1"/>
          </p:cNvSpPr>
          <p:nvPr/>
        </p:nvSpPr>
        <p:spPr bwMode="auto">
          <a:xfrm>
            <a:off x="3348038" y="1196975"/>
            <a:ext cx="12668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</a:rPr>
              <a:t>never</a:t>
            </a:r>
          </a:p>
        </p:txBody>
      </p:sp>
      <p:sp>
        <p:nvSpPr>
          <p:cNvPr id="116745" name="Rectangle 9"/>
          <p:cNvSpPr>
            <a:spLocks noChangeArrowheads="1"/>
          </p:cNvSpPr>
          <p:nvPr/>
        </p:nvSpPr>
        <p:spPr bwMode="auto">
          <a:xfrm>
            <a:off x="1476375" y="1844675"/>
            <a:ext cx="128746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en-US" sz="3200">
                <a:solidFill>
                  <a:srgbClr val="FF0000"/>
                </a:solidFill>
              </a:rPr>
              <a:t> often</a:t>
            </a:r>
            <a:endParaRPr lang="en-US" altLang="zh-CN" sz="3200">
              <a:solidFill>
                <a:srgbClr val="FF0000"/>
              </a:solidFill>
            </a:endParaRPr>
          </a:p>
        </p:txBody>
      </p:sp>
      <p:sp>
        <p:nvSpPr>
          <p:cNvPr id="116747" name="Rectangle 11"/>
          <p:cNvSpPr>
            <a:spLocks noChangeArrowheads="1"/>
          </p:cNvSpPr>
          <p:nvPr/>
        </p:nvSpPr>
        <p:spPr bwMode="auto">
          <a:xfrm>
            <a:off x="684213" y="3068638"/>
            <a:ext cx="23495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</a:rPr>
              <a:t>hardly ever</a:t>
            </a:r>
          </a:p>
        </p:txBody>
      </p:sp>
      <p:sp>
        <p:nvSpPr>
          <p:cNvPr id="116749" name="Rectangle 13"/>
          <p:cNvSpPr>
            <a:spLocks noChangeArrowheads="1"/>
          </p:cNvSpPr>
          <p:nvPr/>
        </p:nvSpPr>
        <p:spPr bwMode="auto">
          <a:xfrm>
            <a:off x="0" y="4797425"/>
            <a:ext cx="255587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sometimes</a:t>
            </a:r>
          </a:p>
        </p:txBody>
      </p:sp>
      <p:sp>
        <p:nvSpPr>
          <p:cNvPr id="116751" name="Rectangle 15"/>
          <p:cNvSpPr>
            <a:spLocks noChangeArrowheads="1"/>
          </p:cNvSpPr>
          <p:nvPr/>
        </p:nvSpPr>
        <p:spPr bwMode="auto">
          <a:xfrm>
            <a:off x="2339975" y="5445125"/>
            <a:ext cx="151447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</a:rPr>
              <a:t>always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6744" grpId="0"/>
      <p:bldP spid="116745" grpId="0"/>
      <p:bldP spid="116747" grpId="0"/>
      <p:bldP spid="11674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Rectangle 2"/>
          <p:cNvSpPr>
            <a:spLocks noChangeArrowheads="1"/>
          </p:cNvSpPr>
          <p:nvPr/>
        </p:nvSpPr>
        <p:spPr bwMode="auto">
          <a:xfrm>
            <a:off x="107950" y="692150"/>
            <a:ext cx="8620125" cy="1409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marL="622300" indent="-622300" eaLnBrk="1" hangingPunct="1"/>
            <a:r>
              <a:rPr lang="en-US" altLang="zh-CN" sz="3600">
                <a:solidFill>
                  <a:srgbClr val="0000FF"/>
                </a:solidFill>
              </a:rPr>
              <a:t>Ⅱ. </a:t>
            </a:r>
            <a:r>
              <a:rPr lang="zh-CN" altLang="en-US" sz="3600">
                <a:solidFill>
                  <a:srgbClr val="0000FF"/>
                </a:solidFill>
              </a:rPr>
              <a:t>请用括号内所给单词的适当形式完成下列句子。</a:t>
            </a:r>
          </a:p>
        </p:txBody>
      </p:sp>
      <p:sp>
        <p:nvSpPr>
          <p:cNvPr id="108547" name="Rectangle 3"/>
          <p:cNvSpPr>
            <a:spLocks noChangeArrowheads="1"/>
          </p:cNvSpPr>
          <p:nvPr/>
        </p:nvSpPr>
        <p:spPr bwMode="auto">
          <a:xfrm>
            <a:off x="828675" y="2058988"/>
            <a:ext cx="8064500" cy="404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44500" indent="-444500" eaLnBrk="1" hangingPunct="1"/>
            <a:r>
              <a:rPr lang="en-US" altLang="zh-CN" sz="3600" dirty="0"/>
              <a:t>1. Bill _______(drink) coffee once a week.</a:t>
            </a:r>
          </a:p>
          <a:p>
            <a:pPr marL="444500" indent="-444500" eaLnBrk="1" hangingPunct="1"/>
            <a:r>
              <a:rPr lang="en-US" altLang="zh-CN" sz="3600" dirty="0"/>
              <a:t>2. Her ______ (eat) habits are pretty good.</a:t>
            </a:r>
          </a:p>
          <a:p>
            <a:pPr marL="444500" indent="-444500" eaLnBrk="1" hangingPunct="1"/>
            <a:r>
              <a:rPr lang="en-US" altLang="zh-CN" sz="3600" dirty="0"/>
              <a:t>3. You must try ______ (take) care of your health.</a:t>
            </a:r>
          </a:p>
        </p:txBody>
      </p:sp>
      <p:sp>
        <p:nvSpPr>
          <p:cNvPr id="68612" name="Rectangle 4"/>
          <p:cNvSpPr>
            <a:spLocks noChangeArrowheads="1"/>
          </p:cNvSpPr>
          <p:nvPr/>
        </p:nvSpPr>
        <p:spPr bwMode="auto">
          <a:xfrm>
            <a:off x="2124075" y="2139950"/>
            <a:ext cx="15684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>
              <a:lnSpc>
                <a:spcPct val="100000"/>
              </a:lnSpc>
            </a:pPr>
            <a:r>
              <a:rPr lang="en-US" altLang="zh-CN" sz="3600">
                <a:solidFill>
                  <a:srgbClr val="FF0000"/>
                </a:solidFill>
              </a:rPr>
              <a:t>drinks </a:t>
            </a:r>
          </a:p>
        </p:txBody>
      </p:sp>
      <p:sp>
        <p:nvSpPr>
          <p:cNvPr id="68613" name="Rectangle 5"/>
          <p:cNvSpPr>
            <a:spLocks noChangeArrowheads="1"/>
          </p:cNvSpPr>
          <p:nvPr/>
        </p:nvSpPr>
        <p:spPr bwMode="auto">
          <a:xfrm>
            <a:off x="2214546" y="3128371"/>
            <a:ext cx="157163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eaLnBrk="1" hangingPunct="1">
              <a:lnSpc>
                <a:spcPct val="100000"/>
              </a:lnSpc>
            </a:pPr>
            <a:r>
              <a:rPr lang="en-US" altLang="zh-CN" sz="3600" dirty="0">
                <a:solidFill>
                  <a:srgbClr val="FF0000"/>
                </a:solidFill>
              </a:rPr>
              <a:t>eating </a:t>
            </a:r>
          </a:p>
        </p:txBody>
      </p:sp>
      <p:sp>
        <p:nvSpPr>
          <p:cNvPr id="68614" name="Rectangle 6"/>
          <p:cNvSpPr>
            <a:spLocks noChangeArrowheads="1"/>
          </p:cNvSpPr>
          <p:nvPr/>
        </p:nvSpPr>
        <p:spPr bwMode="auto">
          <a:xfrm>
            <a:off x="4000496" y="4214818"/>
            <a:ext cx="207170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eaLnBrk="1" hangingPunct="1">
              <a:lnSpc>
                <a:spcPct val="100000"/>
              </a:lnSpc>
            </a:pPr>
            <a:r>
              <a:rPr lang="en-US" altLang="zh-CN" sz="3600" dirty="0">
                <a:solidFill>
                  <a:srgbClr val="FF0000"/>
                </a:solidFill>
              </a:rPr>
              <a:t> to take </a:t>
            </a:r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86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86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86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86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86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86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86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86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86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12" grpId="0"/>
      <p:bldP spid="68613" grpId="0"/>
      <p:bldP spid="6861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Rectangle 2"/>
          <p:cNvSpPr>
            <a:spLocks noChangeArrowheads="1"/>
          </p:cNvSpPr>
          <p:nvPr/>
        </p:nvSpPr>
        <p:spPr bwMode="auto">
          <a:xfrm>
            <a:off x="250825" y="1719263"/>
            <a:ext cx="8135938" cy="2625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marL="533400" indent="-533400" eaLnBrk="1" hangingPunct="1">
              <a:lnSpc>
                <a:spcPct val="130000"/>
              </a:lnSpc>
            </a:pPr>
            <a:r>
              <a:rPr lang="en-US" altLang="zh-CN" sz="3200" dirty="0"/>
              <a:t>1. Eating ice cream is bad ___ our health.</a:t>
            </a:r>
          </a:p>
          <a:p>
            <a:pPr marL="533400" indent="-533400" eaLnBrk="1" hangingPunct="1">
              <a:lnSpc>
                <a:spcPct val="130000"/>
              </a:lnSpc>
            </a:pPr>
            <a:r>
              <a:rPr lang="en-US" altLang="zh-CN" sz="3200" dirty="0"/>
              <a:t>2. I eat a lot ___ vegetables every day.</a:t>
            </a:r>
          </a:p>
          <a:p>
            <a:pPr marL="533400" indent="-533400" eaLnBrk="1" hangingPunct="1">
              <a:lnSpc>
                <a:spcPct val="130000"/>
              </a:lnSpc>
            </a:pPr>
            <a:r>
              <a:rPr lang="en-US" altLang="zh-CN" sz="3200" dirty="0"/>
              <a:t>3. Tina has to stay at home and look _____her brother.</a:t>
            </a:r>
          </a:p>
        </p:txBody>
      </p:sp>
      <p:sp>
        <p:nvSpPr>
          <p:cNvPr id="107523" name="Rectangle 4"/>
          <p:cNvSpPr>
            <a:spLocks noChangeArrowheads="1"/>
          </p:cNvSpPr>
          <p:nvPr/>
        </p:nvSpPr>
        <p:spPr bwMode="auto">
          <a:xfrm>
            <a:off x="0" y="214290"/>
            <a:ext cx="6983455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00000"/>
              </a:lnSpc>
            </a:pPr>
            <a:endParaRPr lang="en-US" altLang="zh-CN" sz="3200" dirty="0" smtClean="0">
              <a:solidFill>
                <a:srgbClr val="0000FF"/>
              </a:solidFill>
            </a:endParaRPr>
          </a:p>
          <a:p>
            <a:pPr eaLnBrk="1" hangingPunct="1">
              <a:lnSpc>
                <a:spcPct val="100000"/>
              </a:lnSpc>
            </a:pPr>
            <a:r>
              <a:rPr lang="en-US" altLang="zh-CN" sz="3200" dirty="0" smtClean="0">
                <a:solidFill>
                  <a:srgbClr val="0000FF"/>
                </a:solidFill>
              </a:rPr>
              <a:t>Ⅰ</a:t>
            </a:r>
            <a:r>
              <a:rPr lang="en-US" altLang="zh-CN" sz="3200" dirty="0">
                <a:solidFill>
                  <a:srgbClr val="0000FF"/>
                </a:solidFill>
              </a:rPr>
              <a:t>. </a:t>
            </a:r>
            <a:r>
              <a:rPr lang="zh-CN" altLang="en-US" sz="3200" dirty="0">
                <a:solidFill>
                  <a:srgbClr val="0000FF"/>
                </a:solidFill>
              </a:rPr>
              <a:t>请用适当的介词完成下列句子</a:t>
            </a:r>
            <a:r>
              <a:rPr lang="zh-CN" altLang="en-US" sz="3200" dirty="0" smtClean="0">
                <a:solidFill>
                  <a:srgbClr val="0000FF"/>
                </a:solidFill>
              </a:rPr>
              <a:t>。</a:t>
            </a:r>
            <a:endParaRPr lang="en-US" altLang="zh-CN" sz="3200" dirty="0" smtClean="0">
              <a:solidFill>
                <a:srgbClr val="0000FF"/>
              </a:solidFill>
            </a:endParaRPr>
          </a:p>
        </p:txBody>
      </p:sp>
      <p:sp>
        <p:nvSpPr>
          <p:cNvPr id="66565" name="Rectangle 5"/>
          <p:cNvSpPr>
            <a:spLocks noChangeArrowheads="1"/>
          </p:cNvSpPr>
          <p:nvPr/>
        </p:nvSpPr>
        <p:spPr bwMode="auto">
          <a:xfrm>
            <a:off x="5143504" y="1782024"/>
            <a:ext cx="107157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eaLnBrk="1" hangingPunct="1">
              <a:lnSpc>
                <a:spcPct val="100000"/>
              </a:lnSpc>
            </a:pPr>
            <a:r>
              <a:rPr lang="en-US" altLang="zh-CN" sz="3600" dirty="0">
                <a:solidFill>
                  <a:srgbClr val="FF0000"/>
                </a:solidFill>
              </a:rPr>
              <a:t>for </a:t>
            </a:r>
          </a:p>
        </p:txBody>
      </p:sp>
      <p:sp>
        <p:nvSpPr>
          <p:cNvPr id="66566" name="Rectangle 6"/>
          <p:cNvSpPr>
            <a:spLocks noChangeArrowheads="1"/>
          </p:cNvSpPr>
          <p:nvPr/>
        </p:nvSpPr>
        <p:spPr bwMode="auto">
          <a:xfrm>
            <a:off x="2714612" y="2420938"/>
            <a:ext cx="78581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eaLnBrk="1" hangingPunct="1">
              <a:lnSpc>
                <a:spcPct val="100000"/>
              </a:lnSpc>
            </a:pPr>
            <a:r>
              <a:rPr lang="en-US" altLang="zh-CN" sz="3600" dirty="0">
                <a:solidFill>
                  <a:srgbClr val="FF0000"/>
                </a:solidFill>
              </a:rPr>
              <a:t> </a:t>
            </a:r>
            <a:r>
              <a:rPr lang="en-US" altLang="zh-CN" sz="3600" dirty="0" smtClean="0">
                <a:solidFill>
                  <a:srgbClr val="FF0000"/>
                </a:solidFill>
              </a:rPr>
              <a:t>of </a:t>
            </a:r>
            <a:endParaRPr lang="en-US" altLang="zh-CN" sz="3600" dirty="0">
              <a:solidFill>
                <a:srgbClr val="FF0000"/>
              </a:solidFill>
            </a:endParaRPr>
          </a:p>
        </p:txBody>
      </p:sp>
      <p:sp>
        <p:nvSpPr>
          <p:cNvPr id="66567" name="Rectangle 7"/>
          <p:cNvSpPr>
            <a:spLocks noChangeArrowheads="1"/>
          </p:cNvSpPr>
          <p:nvPr/>
        </p:nvSpPr>
        <p:spPr bwMode="auto">
          <a:xfrm>
            <a:off x="571472" y="3569787"/>
            <a:ext cx="157163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eaLnBrk="1" hangingPunct="1">
              <a:lnSpc>
                <a:spcPct val="100000"/>
              </a:lnSpc>
            </a:pPr>
            <a:r>
              <a:rPr lang="en-US" altLang="zh-CN" sz="3600" dirty="0">
                <a:solidFill>
                  <a:srgbClr val="FF0000"/>
                </a:solidFill>
              </a:rPr>
              <a:t>after </a:t>
            </a:r>
          </a:p>
        </p:txBody>
      </p:sp>
      <p:sp>
        <p:nvSpPr>
          <p:cNvPr id="107527" name="WordArt 8"/>
          <p:cNvSpPr>
            <a:spLocks noChangeArrowheads="1" noChangeShapeType="1" noTextEdit="1"/>
          </p:cNvSpPr>
          <p:nvPr/>
        </p:nvSpPr>
        <p:spPr bwMode="auto">
          <a:xfrm>
            <a:off x="2700338" y="115888"/>
            <a:ext cx="3800488" cy="6477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endParaRPr lang="zh-CN" altLang="en-US" sz="3600" kern="10" dirty="0">
              <a:ln w="9525">
                <a:solidFill>
                  <a:srgbClr val="CC99FF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>
                    <a:alpha val="79999"/>
                  </a:srgbClr>
                </a:outerShdw>
              </a:effectLst>
              <a:latin typeface="宋体"/>
              <a:ea typeface="宋体"/>
            </a:endParaRPr>
          </a:p>
        </p:txBody>
      </p:sp>
      <p:sp>
        <p:nvSpPr>
          <p:cNvPr id="107528" name="Rectangle 9"/>
          <p:cNvSpPr>
            <a:spLocks noChangeArrowheads="1"/>
          </p:cNvSpPr>
          <p:nvPr/>
        </p:nvSpPr>
        <p:spPr bwMode="auto">
          <a:xfrm>
            <a:off x="179388" y="4256088"/>
            <a:ext cx="8964612" cy="63171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 dirty="0"/>
              <a:t>4. Can vegetables help you keep ___ good health</a:t>
            </a:r>
            <a:r>
              <a:rPr lang="en-US" altLang="zh-CN" sz="3200" dirty="0" smtClean="0"/>
              <a:t>?</a:t>
            </a:r>
            <a:endParaRPr lang="en-US" altLang="zh-CN" sz="3200" dirty="0"/>
          </a:p>
        </p:txBody>
      </p:sp>
      <p:sp>
        <p:nvSpPr>
          <p:cNvPr id="66570" name="Rectangle 10"/>
          <p:cNvSpPr>
            <a:spLocks noChangeArrowheads="1"/>
          </p:cNvSpPr>
          <p:nvPr/>
        </p:nvSpPr>
        <p:spPr bwMode="auto">
          <a:xfrm>
            <a:off x="6572264" y="4286256"/>
            <a:ext cx="785818" cy="6556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eaLnBrk="1" hangingPunct="1">
              <a:lnSpc>
                <a:spcPct val="100000"/>
              </a:lnSpc>
            </a:pPr>
            <a:r>
              <a:rPr lang="en-US" altLang="zh-CN" sz="3600" dirty="0">
                <a:solidFill>
                  <a:srgbClr val="FF0000"/>
                </a:solidFill>
              </a:rPr>
              <a:t>in </a:t>
            </a:r>
          </a:p>
        </p:txBody>
      </p:sp>
      <p:sp>
        <p:nvSpPr>
          <p:cNvPr id="66571" name="Rectangle 11"/>
          <p:cNvSpPr>
            <a:spLocks noChangeArrowheads="1"/>
          </p:cNvSpPr>
          <p:nvPr/>
        </p:nvSpPr>
        <p:spPr bwMode="auto">
          <a:xfrm>
            <a:off x="6732588" y="4872723"/>
            <a:ext cx="30008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>
              <a:lnSpc>
                <a:spcPct val="100000"/>
              </a:lnSpc>
            </a:pPr>
            <a:r>
              <a:rPr lang="en-US" altLang="zh-CN" sz="3600" dirty="0" smtClean="0">
                <a:solidFill>
                  <a:srgbClr val="FF0000"/>
                </a:solidFill>
              </a:rPr>
              <a:t> </a:t>
            </a:r>
            <a:endParaRPr lang="en-US" altLang="zh-CN" sz="3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65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65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65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65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65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65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65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65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65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65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5" grpId="0"/>
      <p:bldP spid="66566" grpId="0"/>
      <p:bldP spid="66567" grpId="0"/>
      <p:bldP spid="66570" grpId="0"/>
      <p:bldP spid="66571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42844" y="142852"/>
            <a:ext cx="8543956" cy="5983311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zh-CN" altLang="zh-CN" dirty="0" smtClean="0"/>
              <a:t>连词成句 </a:t>
            </a:r>
            <a:r>
              <a:rPr lang="zh-CN" altLang="en-US" dirty="0" smtClean="0">
                <a:solidFill>
                  <a:srgbClr val="FF0000"/>
                </a:solidFill>
              </a:rPr>
              <a:t>（选做题）</a:t>
            </a:r>
            <a:endParaRPr lang="en-US" altLang="zh-CN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en-US" altLang="zh-CN" dirty="0" smtClean="0"/>
              <a:t>1. what, usually, you do, on, do weekends?</a:t>
            </a:r>
          </a:p>
          <a:p>
            <a:pPr>
              <a:buNone/>
            </a:pPr>
            <a:r>
              <a:rPr lang="en-US" altLang="zh-CN" dirty="0" smtClean="0"/>
              <a:t>__________________________________? </a:t>
            </a:r>
            <a:br>
              <a:rPr lang="en-US" altLang="zh-CN" dirty="0" smtClean="0"/>
            </a:br>
            <a:endParaRPr lang="en-US" altLang="zh-CN" dirty="0" smtClean="0"/>
          </a:p>
          <a:p>
            <a:pPr>
              <a:buNone/>
            </a:pPr>
            <a:r>
              <a:rPr lang="en-US" altLang="zh-CN" dirty="0" smtClean="0"/>
              <a:t>2. how often, your brother, does, take, a, shower?</a:t>
            </a:r>
          </a:p>
          <a:p>
            <a:pPr>
              <a:buNone/>
            </a:pPr>
            <a:r>
              <a:rPr lang="en-US" altLang="zh-CN" dirty="0" smtClean="0"/>
              <a:t>________________________  ?  </a:t>
            </a:r>
            <a:endParaRPr lang="zh-CN" altLang="zh-CN" dirty="0" smtClean="0"/>
          </a:p>
          <a:p>
            <a:pPr>
              <a:buNone/>
            </a:pPr>
            <a:r>
              <a:rPr lang="en-US" altLang="zh-CN" dirty="0" smtClean="0"/>
              <a:t>3 Betty, milk, drinks, every, morning.</a:t>
            </a:r>
          </a:p>
          <a:p>
            <a:pPr>
              <a:buNone/>
            </a:pPr>
            <a:r>
              <a:rPr lang="en-US" altLang="zh-CN" dirty="0" smtClean="0"/>
              <a:t>_________________________________. </a:t>
            </a:r>
            <a:br>
              <a:rPr lang="en-US" altLang="zh-CN" dirty="0" smtClean="0"/>
            </a:br>
            <a:r>
              <a:rPr lang="en-US" altLang="zh-CN" dirty="0" smtClean="0"/>
              <a:t/>
            </a:r>
            <a:br>
              <a:rPr lang="en-US" altLang="zh-CN" dirty="0" smtClean="0"/>
            </a:b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连词成句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altLang="zh-CN" dirty="0" smtClean="0">
                <a:solidFill>
                  <a:srgbClr val="FF0000"/>
                </a:solidFill>
              </a:rPr>
              <a:t>1</a:t>
            </a:r>
            <a:r>
              <a:rPr lang="en-US" altLang="zh-CN" dirty="0" smtClean="0"/>
              <a:t> </a:t>
            </a:r>
            <a:r>
              <a:rPr lang="en-US" altLang="zh-CN" dirty="0" smtClean="0">
                <a:solidFill>
                  <a:srgbClr val="FF0000"/>
                </a:solidFill>
              </a:rPr>
              <a:t>What do you usually do on weekends?</a:t>
            </a:r>
          </a:p>
          <a:p>
            <a:pPr>
              <a:buNone/>
            </a:pPr>
            <a:r>
              <a:rPr lang="en-US" altLang="zh-CN" dirty="0" smtClean="0">
                <a:solidFill>
                  <a:srgbClr val="FF0000"/>
                </a:solidFill>
              </a:rPr>
              <a:t>2 How often does your brother take a shower?</a:t>
            </a:r>
          </a:p>
          <a:p>
            <a:pPr>
              <a:buNone/>
            </a:pPr>
            <a:r>
              <a:rPr lang="en-US" altLang="zh-CN" dirty="0" smtClean="0">
                <a:solidFill>
                  <a:srgbClr val="FF0000"/>
                </a:solidFill>
              </a:rPr>
              <a:t>3</a:t>
            </a:r>
            <a:r>
              <a:rPr lang="en-US" altLang="zh-CN" dirty="0" smtClean="0"/>
              <a:t> </a:t>
            </a:r>
            <a:r>
              <a:rPr lang="en-US" altLang="zh-CN" dirty="0" smtClean="0">
                <a:solidFill>
                  <a:srgbClr val="FF0000"/>
                </a:solidFill>
              </a:rPr>
              <a:t>Betty drinks milk every morning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214290"/>
            <a:ext cx="8686800" cy="591187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zh-CN" altLang="zh-CN" dirty="0" smtClean="0"/>
              <a:t>翻译</a:t>
            </a:r>
            <a:r>
              <a:rPr lang="zh-CN" altLang="en-US" dirty="0" smtClean="0">
                <a:solidFill>
                  <a:srgbClr val="FF0000"/>
                </a:solidFill>
              </a:rPr>
              <a:t>（思考题）</a:t>
            </a:r>
            <a:endParaRPr lang="en-US" altLang="zh-CN" dirty="0" smtClean="0">
              <a:solidFill>
                <a:srgbClr val="FF0000"/>
              </a:solidFill>
            </a:endParaRPr>
          </a:p>
          <a:p>
            <a:endParaRPr lang="zh-CN" altLang="zh-CN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zh-CN" altLang="en-US" dirty="0" smtClean="0"/>
              <a:t>我每天上舞蹈课和钢琴课。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她几乎不看电视。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我大概每个月看一次电影。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你周末通常做什么？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你去购物吗？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你多久上一次钢琴课？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你想来吗？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2578" name="Picture 2" descr="8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35375" y="1484313"/>
            <a:ext cx="2879725" cy="2879725"/>
          </a:xfrm>
          <a:prstGeom prst="rect">
            <a:avLst/>
          </a:prstGeom>
          <a:noFill/>
        </p:spPr>
      </p:pic>
      <p:sp>
        <p:nvSpPr>
          <p:cNvPr id="152579" name="Text Box 3"/>
          <p:cNvSpPr txBox="1">
            <a:spLocks noChangeArrowheads="1"/>
          </p:cNvSpPr>
          <p:nvPr/>
        </p:nvSpPr>
        <p:spPr bwMode="auto">
          <a:xfrm>
            <a:off x="125413" y="457200"/>
            <a:ext cx="9018587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altLang="zh-CN" sz="4000">
                <a:solidFill>
                  <a:srgbClr val="FF0000"/>
                </a:solidFill>
              </a:rPr>
              <a:t>An apple a day keeps a doctor away.</a:t>
            </a:r>
          </a:p>
        </p:txBody>
      </p:sp>
      <p:sp>
        <p:nvSpPr>
          <p:cNvPr id="152580" name="Text Box 4"/>
          <p:cNvSpPr txBox="1">
            <a:spLocks noChangeArrowheads="1"/>
          </p:cNvSpPr>
          <p:nvPr/>
        </p:nvSpPr>
        <p:spPr bwMode="auto">
          <a:xfrm>
            <a:off x="879475" y="1233488"/>
            <a:ext cx="6440488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zh-CN" altLang="en-US" sz="4000">
                <a:solidFill>
                  <a:srgbClr val="FF0000"/>
                </a:solidFill>
              </a:rPr>
              <a:t>一天一个苹果，医生不找我 </a:t>
            </a:r>
          </a:p>
        </p:txBody>
      </p:sp>
      <p:pic>
        <p:nvPicPr>
          <p:cNvPr id="152581" name="Picture 5" descr="dog8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51050" y="1773238"/>
            <a:ext cx="1908175" cy="190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2582" name="WordArt 6"/>
          <p:cNvSpPr>
            <a:spLocks noChangeArrowheads="1" noChangeShapeType="1" noTextEdit="1"/>
          </p:cNvSpPr>
          <p:nvPr/>
        </p:nvSpPr>
        <p:spPr bwMode="auto">
          <a:xfrm>
            <a:off x="2411413" y="3860800"/>
            <a:ext cx="3995737" cy="23034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宋体"/>
                <a:ea typeface="宋体"/>
              </a:rPr>
              <a:t>THE END</a:t>
            </a:r>
            <a:endParaRPr lang="zh-CN" altLang="en-US" sz="3600" kern="1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00"/>
              </a:solidFill>
              <a:latin typeface="宋体"/>
              <a:ea typeface="宋体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Guidance(</a:t>
            </a:r>
            <a:r>
              <a:rPr lang="zh-CN" altLang="en-US" dirty="0" smtClean="0">
                <a:solidFill>
                  <a:srgbClr val="FF0000"/>
                </a:solidFill>
              </a:rPr>
              <a:t>自学指导</a:t>
            </a:r>
            <a:r>
              <a:rPr lang="en-US" altLang="zh-CN" dirty="0" smtClean="0"/>
              <a:t>)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altLang="zh-CN" dirty="0" smtClean="0"/>
              <a:t> Learn the words and phrases by themselves.</a:t>
            </a:r>
          </a:p>
          <a:p>
            <a:pPr>
              <a:buNone/>
            </a:pPr>
            <a:r>
              <a:rPr lang="en-US" altLang="zh-CN" dirty="0" smtClean="0"/>
              <a:t> Notice the vowels and accent.</a:t>
            </a:r>
          </a:p>
          <a:p>
            <a:pPr>
              <a:buNone/>
            </a:pPr>
            <a:r>
              <a:rPr lang="en-US" altLang="zh-CN" dirty="0" smtClean="0"/>
              <a:t> Notice the phrases.</a:t>
            </a: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1" y="555624"/>
            <a:ext cx="9153118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1" hangingPunct="1">
              <a:lnSpc>
                <a:spcPct val="100000"/>
              </a:lnSpc>
            </a:pPr>
            <a:r>
              <a:rPr lang="en-US" altLang="zh-CN" sz="3600" dirty="0" smtClean="0"/>
              <a:t>                     Self-study(</a:t>
            </a:r>
            <a:r>
              <a:rPr lang="zh-CN" altLang="en-US" sz="3600" dirty="0" smtClean="0">
                <a:solidFill>
                  <a:srgbClr val="FF0000"/>
                </a:solidFill>
              </a:rPr>
              <a:t>自学过程</a:t>
            </a:r>
            <a:r>
              <a:rPr lang="en-US" altLang="zh-CN" sz="3600" dirty="0" smtClean="0"/>
              <a:t>)</a:t>
            </a:r>
          </a:p>
          <a:p>
            <a:pPr eaLnBrk="1" hangingPunct="1">
              <a:lnSpc>
                <a:spcPct val="100000"/>
              </a:lnSpc>
            </a:pPr>
            <a:endParaRPr lang="en-US" altLang="zh-CN" sz="3600" dirty="0" smtClean="0"/>
          </a:p>
          <a:p>
            <a:pPr eaLnBrk="1" hangingPunct="1">
              <a:lnSpc>
                <a:spcPct val="100000"/>
              </a:lnSpc>
            </a:pPr>
            <a:r>
              <a:rPr lang="en-US" altLang="zh-CN" sz="3600" dirty="0" smtClean="0"/>
              <a:t>Students have 8minutes to learn the words and phrases</a:t>
            </a:r>
          </a:p>
          <a:p>
            <a:pPr eaLnBrk="1" hangingPunct="1">
              <a:lnSpc>
                <a:spcPct val="100000"/>
              </a:lnSpc>
            </a:pPr>
            <a:endParaRPr lang="en-US" altLang="zh-CN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solidFill>
                  <a:srgbClr val="FF0000"/>
                </a:solidFill>
              </a:rPr>
              <a:t>自学成果展示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altLang="zh-CN" dirty="0" smtClean="0"/>
              <a:t>1 Invite some students to read out the words</a:t>
            </a:r>
          </a:p>
          <a:p>
            <a:pPr>
              <a:buNone/>
            </a:pPr>
            <a:r>
              <a:rPr lang="en-US" altLang="zh-CN" dirty="0" smtClean="0"/>
              <a:t>2 Invite some students to read out the phrase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4" name="WordArt 2"/>
          <p:cNvSpPr>
            <a:spLocks noChangeArrowheads="1" noChangeShapeType="1" noTextEdit="1"/>
          </p:cNvSpPr>
          <p:nvPr/>
        </p:nvSpPr>
        <p:spPr bwMode="auto">
          <a:xfrm>
            <a:off x="827088" y="333375"/>
            <a:ext cx="4321175" cy="863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2400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宋体"/>
                <a:ea typeface="宋体"/>
              </a:rPr>
              <a:t>Adverbs of frequency</a:t>
            </a:r>
            <a:endParaRPr lang="zh-CN" altLang="en-US" sz="2400" kern="1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79999"/>
                  </a:srgbClr>
                </a:outerShdw>
              </a:effectLst>
              <a:latin typeface="宋体"/>
              <a:ea typeface="宋体"/>
            </a:endParaRPr>
          </a:p>
        </p:txBody>
      </p:sp>
      <p:sp>
        <p:nvSpPr>
          <p:cNvPr id="161795" name="WordArt 3"/>
          <p:cNvSpPr>
            <a:spLocks noChangeArrowheads="1" noChangeShapeType="1" noTextEdit="1"/>
          </p:cNvSpPr>
          <p:nvPr/>
        </p:nvSpPr>
        <p:spPr bwMode="auto">
          <a:xfrm>
            <a:off x="5580063" y="549275"/>
            <a:ext cx="2663825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2400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宋体"/>
                <a:ea typeface="宋体"/>
              </a:rPr>
              <a:t>频率副词</a:t>
            </a:r>
          </a:p>
        </p:txBody>
      </p:sp>
      <p:sp>
        <p:nvSpPr>
          <p:cNvPr id="161796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468313" y="1557338"/>
            <a:ext cx="8229600" cy="4752975"/>
          </a:xfrm>
          <a:solidFill>
            <a:srgbClr val="FFFFCC"/>
          </a:solidFill>
          <a:ln>
            <a:solidFill>
              <a:srgbClr val="3399FF"/>
            </a:solidFill>
          </a:ln>
        </p:spPr>
        <p:txBody>
          <a:bodyPr/>
          <a:lstStyle/>
          <a:p>
            <a:pPr marL="609600" indent="-609600" eaLnBrk="1" hangingPunct="1">
              <a:buFontTx/>
              <a:buNone/>
            </a:pPr>
            <a:r>
              <a:rPr lang="en-US" altLang="zh-CN" sz="3600" b="1" dirty="0" smtClean="0">
                <a:solidFill>
                  <a:srgbClr val="0066FF"/>
                </a:solidFill>
              </a:rPr>
              <a:t>1. never                 </a:t>
            </a:r>
            <a:endParaRPr lang="en-US" altLang="zh-CN" sz="3600" b="1" dirty="0" smtClean="0"/>
          </a:p>
          <a:p>
            <a:pPr marL="609600" indent="-609600" eaLnBrk="1" hangingPunct="1">
              <a:buFontTx/>
              <a:buNone/>
            </a:pPr>
            <a:r>
              <a:rPr lang="en-US" altLang="zh-CN" sz="3600" b="1" dirty="0" smtClean="0">
                <a:solidFill>
                  <a:srgbClr val="0066FF"/>
                </a:solidFill>
              </a:rPr>
              <a:t>2. hardly            </a:t>
            </a:r>
          </a:p>
          <a:p>
            <a:pPr marL="609600" indent="-609600" eaLnBrk="1" hangingPunct="1">
              <a:buFontTx/>
              <a:buNone/>
            </a:pPr>
            <a:r>
              <a:rPr lang="en-US" altLang="zh-CN" sz="3600" b="1" dirty="0" smtClean="0">
                <a:solidFill>
                  <a:srgbClr val="0066FF"/>
                </a:solidFill>
              </a:rPr>
              <a:t>    hardly ever/seldom</a:t>
            </a:r>
          </a:p>
          <a:p>
            <a:pPr marL="609600" indent="-609600" eaLnBrk="1" hangingPunct="1">
              <a:buFontTx/>
              <a:buNone/>
            </a:pPr>
            <a:r>
              <a:rPr lang="en-US" altLang="zh-CN" sz="3600" b="1" dirty="0" smtClean="0">
                <a:solidFill>
                  <a:srgbClr val="0066FF"/>
                </a:solidFill>
              </a:rPr>
              <a:t>3. sometimes     </a:t>
            </a:r>
          </a:p>
          <a:p>
            <a:pPr marL="609600" indent="-609600" eaLnBrk="1" hangingPunct="1">
              <a:buFontTx/>
              <a:buNone/>
            </a:pPr>
            <a:r>
              <a:rPr lang="en-US" altLang="zh-CN" sz="3600" b="1" dirty="0" smtClean="0">
                <a:solidFill>
                  <a:srgbClr val="0066FF"/>
                </a:solidFill>
              </a:rPr>
              <a:t>4. often            </a:t>
            </a:r>
          </a:p>
          <a:p>
            <a:pPr marL="609600" indent="-609600" eaLnBrk="1" hangingPunct="1">
              <a:buFontTx/>
              <a:buNone/>
            </a:pPr>
            <a:r>
              <a:rPr lang="en-US" altLang="zh-CN" sz="3600" b="1" dirty="0" smtClean="0">
                <a:solidFill>
                  <a:srgbClr val="0066FF"/>
                </a:solidFill>
              </a:rPr>
              <a:t>5. usually                  </a:t>
            </a:r>
          </a:p>
          <a:p>
            <a:pPr marL="609600" indent="-609600" eaLnBrk="1" hangingPunct="1">
              <a:buFontTx/>
              <a:buNone/>
            </a:pPr>
            <a:r>
              <a:rPr lang="en-US" altLang="zh-CN" sz="3600" b="1" dirty="0" smtClean="0">
                <a:solidFill>
                  <a:srgbClr val="0066FF"/>
                </a:solidFill>
              </a:rPr>
              <a:t>6. always              </a:t>
            </a:r>
            <a:endParaRPr lang="en-US" altLang="zh-CN" sz="3600" b="1" dirty="0" smtClean="0">
              <a:solidFill>
                <a:srgbClr val="3399FF"/>
              </a:solidFill>
            </a:endParaRPr>
          </a:p>
        </p:txBody>
      </p:sp>
      <p:sp>
        <p:nvSpPr>
          <p:cNvPr id="161797" name="Text Box 5"/>
          <p:cNvSpPr txBox="1">
            <a:spLocks noChangeArrowheads="1"/>
          </p:cNvSpPr>
          <p:nvPr/>
        </p:nvSpPr>
        <p:spPr bwMode="auto">
          <a:xfrm>
            <a:off x="4495800" y="1557338"/>
            <a:ext cx="796925" cy="5302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/>
              <a:t>从不</a:t>
            </a:r>
          </a:p>
        </p:txBody>
      </p:sp>
      <p:sp>
        <p:nvSpPr>
          <p:cNvPr id="161798" name="Text Box 6"/>
          <p:cNvSpPr txBox="1">
            <a:spLocks noChangeArrowheads="1"/>
          </p:cNvSpPr>
          <p:nvPr/>
        </p:nvSpPr>
        <p:spPr bwMode="auto">
          <a:xfrm>
            <a:off x="4500563" y="2322513"/>
            <a:ext cx="1103312" cy="5302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/>
              <a:t>几乎不</a:t>
            </a:r>
          </a:p>
        </p:txBody>
      </p:sp>
      <p:sp>
        <p:nvSpPr>
          <p:cNvPr id="161799" name="Text Box 7"/>
          <p:cNvSpPr txBox="1">
            <a:spLocks noChangeArrowheads="1"/>
          </p:cNvSpPr>
          <p:nvPr/>
        </p:nvSpPr>
        <p:spPr bwMode="auto">
          <a:xfrm>
            <a:off x="4500563" y="3619500"/>
            <a:ext cx="796925" cy="5302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/>
              <a:t>有时</a:t>
            </a:r>
          </a:p>
        </p:txBody>
      </p:sp>
      <p:sp>
        <p:nvSpPr>
          <p:cNvPr id="161800" name="Text Box 8"/>
          <p:cNvSpPr txBox="1">
            <a:spLocks noChangeArrowheads="1"/>
          </p:cNvSpPr>
          <p:nvPr/>
        </p:nvSpPr>
        <p:spPr bwMode="auto">
          <a:xfrm>
            <a:off x="4500563" y="4292600"/>
            <a:ext cx="796925" cy="5302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/>
              <a:t>经常</a:t>
            </a:r>
          </a:p>
        </p:txBody>
      </p:sp>
      <p:sp>
        <p:nvSpPr>
          <p:cNvPr id="161801" name="Text Box 9"/>
          <p:cNvSpPr txBox="1">
            <a:spLocks noChangeArrowheads="1"/>
          </p:cNvSpPr>
          <p:nvPr/>
        </p:nvSpPr>
        <p:spPr bwMode="auto">
          <a:xfrm>
            <a:off x="4500563" y="4941888"/>
            <a:ext cx="796925" cy="5302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/>
              <a:t>通常</a:t>
            </a:r>
          </a:p>
        </p:txBody>
      </p:sp>
      <p:sp>
        <p:nvSpPr>
          <p:cNvPr id="161802" name="Text Box 10"/>
          <p:cNvSpPr txBox="1">
            <a:spLocks noChangeArrowheads="1"/>
          </p:cNvSpPr>
          <p:nvPr/>
        </p:nvSpPr>
        <p:spPr bwMode="auto">
          <a:xfrm>
            <a:off x="4500563" y="5562600"/>
            <a:ext cx="796925" cy="5302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/>
              <a:t>总是</a:t>
            </a:r>
          </a:p>
        </p:txBody>
      </p:sp>
      <p:sp>
        <p:nvSpPr>
          <p:cNvPr id="161803" name="Line 11"/>
          <p:cNvSpPr>
            <a:spLocks noChangeShapeType="1"/>
          </p:cNvSpPr>
          <p:nvPr/>
        </p:nvSpPr>
        <p:spPr bwMode="auto">
          <a:xfrm flipH="1">
            <a:off x="6227763" y="1628775"/>
            <a:ext cx="865187" cy="4392613"/>
          </a:xfrm>
          <a:prstGeom prst="line">
            <a:avLst/>
          </a:prstGeom>
          <a:noFill/>
          <a:ln w="76200">
            <a:solidFill>
              <a:schemeClr val="hlink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zh-CN" altLang="en-US"/>
          </a:p>
        </p:txBody>
      </p:sp>
      <p:sp>
        <p:nvSpPr>
          <p:cNvPr id="161804" name="Line 12"/>
          <p:cNvSpPr>
            <a:spLocks noChangeShapeType="1"/>
          </p:cNvSpPr>
          <p:nvPr/>
        </p:nvSpPr>
        <p:spPr bwMode="auto">
          <a:xfrm>
            <a:off x="7092950" y="1628775"/>
            <a:ext cx="719138" cy="4394200"/>
          </a:xfrm>
          <a:prstGeom prst="line">
            <a:avLst/>
          </a:prstGeom>
          <a:noFill/>
          <a:ln w="76200">
            <a:solidFill>
              <a:schemeClr val="hlink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zh-CN" altLang="en-US"/>
          </a:p>
        </p:txBody>
      </p:sp>
      <p:sp>
        <p:nvSpPr>
          <p:cNvPr id="161805" name="Text Box 13"/>
          <p:cNvSpPr txBox="1">
            <a:spLocks noChangeArrowheads="1"/>
          </p:cNvSpPr>
          <p:nvPr/>
        </p:nvSpPr>
        <p:spPr bwMode="auto">
          <a:xfrm>
            <a:off x="5359400" y="2924175"/>
            <a:ext cx="796925" cy="5302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/>
              <a:t>很少</a:t>
            </a:r>
          </a:p>
        </p:txBody>
      </p:sp>
      <p:sp>
        <p:nvSpPr>
          <p:cNvPr id="161806" name="Text Box 14"/>
          <p:cNvSpPr txBox="1">
            <a:spLocks noChangeArrowheads="1"/>
          </p:cNvSpPr>
          <p:nvPr/>
        </p:nvSpPr>
        <p:spPr bwMode="auto">
          <a:xfrm>
            <a:off x="7793038" y="1662113"/>
            <a:ext cx="739775" cy="5302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</a:rPr>
              <a:t>0%</a:t>
            </a:r>
          </a:p>
        </p:txBody>
      </p:sp>
      <p:sp>
        <p:nvSpPr>
          <p:cNvPr id="161807" name="Text Box 15"/>
          <p:cNvSpPr txBox="1">
            <a:spLocks noChangeArrowheads="1"/>
          </p:cNvSpPr>
          <p:nvPr/>
        </p:nvSpPr>
        <p:spPr bwMode="auto">
          <a:xfrm>
            <a:off x="7793038" y="5491163"/>
            <a:ext cx="1100137" cy="5302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</a:rPr>
              <a:t>100%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17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17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61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617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17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61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1617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1617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6179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6" dur="500"/>
                                        <p:tgtEl>
                                          <p:spTgt spid="16179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5" dur="500"/>
                                        <p:tgtEl>
                                          <p:spTgt spid="16179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0" dur="500"/>
                                        <p:tgtEl>
                                          <p:spTgt spid="1618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9" dur="500"/>
                                        <p:tgtEl>
                                          <p:spTgt spid="1618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8" dur="500"/>
                                        <p:tgtEl>
                                          <p:spTgt spid="1618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1" dur="500"/>
                                        <p:tgtEl>
                                          <p:spTgt spid="1618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6" dur="500"/>
                                        <p:tgtEl>
                                          <p:spTgt spid="1618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1794" grpId="0" animBg="1"/>
      <p:bldP spid="161795" grpId="0" animBg="1"/>
      <p:bldP spid="161797" grpId="0"/>
      <p:bldP spid="161798" grpId="0"/>
      <p:bldP spid="161799" grpId="0"/>
      <p:bldP spid="161800" grpId="0"/>
      <p:bldP spid="161801" grpId="0"/>
      <p:bldP spid="161802" grpId="0"/>
      <p:bldP spid="161803" grpId="0" animBg="1"/>
      <p:bldP spid="161804" grpId="0" animBg="1"/>
      <p:bldP spid="161805" grpId="0"/>
      <p:bldP spid="161806" grpId="0"/>
      <p:bldP spid="16180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Words and phrases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altLang="zh-CN" dirty="0" smtClean="0"/>
              <a:t>Housework </a:t>
            </a:r>
            <a:r>
              <a:rPr lang="zh-CN" altLang="en-US" dirty="0" smtClean="0"/>
              <a:t>家务劳动       </a:t>
            </a:r>
            <a:r>
              <a:rPr lang="en-US" altLang="zh-CN" dirty="0" smtClean="0"/>
              <a:t>full </a:t>
            </a:r>
            <a:r>
              <a:rPr lang="zh-CN" altLang="en-US" dirty="0" smtClean="0"/>
              <a:t>忙的</a:t>
            </a:r>
            <a:endParaRPr lang="en-US" altLang="zh-CN" dirty="0" smtClean="0"/>
          </a:p>
          <a:p>
            <a:pPr>
              <a:buNone/>
            </a:pPr>
            <a:r>
              <a:rPr lang="en-US" altLang="zh-CN" dirty="0" smtClean="0"/>
              <a:t>Once </a:t>
            </a:r>
            <a:r>
              <a:rPr lang="zh-CN" altLang="en-US" dirty="0" smtClean="0"/>
              <a:t>一次     </a:t>
            </a:r>
            <a:r>
              <a:rPr lang="en-US" altLang="zh-CN" dirty="0" smtClean="0"/>
              <a:t>twice </a:t>
            </a:r>
            <a:r>
              <a:rPr lang="zh-CN" altLang="en-US" dirty="0" smtClean="0"/>
              <a:t>两次    </a:t>
            </a:r>
            <a:endParaRPr lang="en-US" altLang="zh-CN" dirty="0" smtClean="0"/>
          </a:p>
          <a:p>
            <a:pPr>
              <a:buNone/>
            </a:pPr>
            <a:r>
              <a:rPr lang="en-US" altLang="zh-CN" dirty="0" smtClean="0"/>
              <a:t>Maybe </a:t>
            </a:r>
            <a:r>
              <a:rPr lang="zh-CN" altLang="en-US" dirty="0" smtClean="0"/>
              <a:t>可能   </a:t>
            </a:r>
            <a:r>
              <a:rPr lang="en-US" altLang="zh-CN" dirty="0" smtClean="0"/>
              <a:t>health </a:t>
            </a:r>
            <a:r>
              <a:rPr lang="zh-CN" altLang="en-US" dirty="0" smtClean="0"/>
              <a:t>健康 </a:t>
            </a:r>
            <a:endParaRPr lang="en-US" altLang="zh-CN" dirty="0" smtClean="0"/>
          </a:p>
          <a:p>
            <a:pPr>
              <a:buNone/>
            </a:pPr>
            <a:r>
              <a:rPr lang="en-US" altLang="zh-CN" dirty="0" smtClean="0"/>
              <a:t>Result  </a:t>
            </a:r>
            <a:r>
              <a:rPr lang="zh-CN" altLang="en-US" dirty="0" smtClean="0"/>
              <a:t>结果    </a:t>
            </a:r>
            <a:r>
              <a:rPr lang="en-US" altLang="zh-CN" dirty="0" smtClean="0"/>
              <a:t>online </a:t>
            </a:r>
            <a:r>
              <a:rPr lang="zh-CN" altLang="en-US" dirty="0" smtClean="0"/>
              <a:t>在线</a:t>
            </a:r>
            <a:endParaRPr lang="en-US" altLang="zh-CN" dirty="0" smtClean="0"/>
          </a:p>
          <a:p>
            <a:pPr>
              <a:buNone/>
            </a:pPr>
            <a:r>
              <a:rPr lang="en-US" altLang="zh-CN" dirty="0" smtClean="0"/>
              <a:t>Hardly ever </a:t>
            </a:r>
            <a:r>
              <a:rPr lang="zh-CN" altLang="en-US" dirty="0" smtClean="0"/>
              <a:t>几乎从不    </a:t>
            </a:r>
            <a:r>
              <a:rPr lang="en-US" altLang="zh-CN" dirty="0" smtClean="0"/>
              <a:t>at  least </a:t>
            </a:r>
            <a:r>
              <a:rPr lang="zh-CN" altLang="en-US" dirty="0" smtClean="0"/>
              <a:t>至少</a:t>
            </a:r>
            <a:endParaRPr lang="en-US" altLang="zh-CN" dirty="0" smtClean="0"/>
          </a:p>
          <a:p>
            <a:pPr>
              <a:buNone/>
            </a:pPr>
            <a:r>
              <a:rPr lang="en-US" altLang="zh-CN" dirty="0" smtClean="0"/>
              <a:t>How often </a:t>
            </a:r>
            <a:r>
              <a:rPr lang="zh-CN" altLang="en-US" dirty="0" smtClean="0"/>
              <a:t>多久一次  </a:t>
            </a:r>
            <a:r>
              <a:rPr lang="en-US" altLang="zh-CN" dirty="0" smtClean="0"/>
              <a:t>how about </a:t>
            </a:r>
            <a:r>
              <a:rPr lang="zh-CN" altLang="en-US" dirty="0" smtClean="0"/>
              <a:t>怎么样</a:t>
            </a:r>
            <a:endParaRPr lang="en-US" altLang="zh-CN" dirty="0" smtClean="0"/>
          </a:p>
          <a:p>
            <a:pPr>
              <a:buNone/>
            </a:pPr>
            <a:r>
              <a:rPr lang="en-US" altLang="zh-CN" dirty="0" smtClean="0"/>
              <a:t>Such as </a:t>
            </a:r>
            <a:r>
              <a:rPr lang="zh-CN" altLang="en-US" dirty="0" smtClean="0"/>
              <a:t>例如，像</a:t>
            </a:r>
            <a:r>
              <a:rPr lang="en-US" altLang="zh-CN" dirty="0" smtClean="0"/>
              <a:t>……</a:t>
            </a:r>
            <a:r>
              <a:rPr lang="zh-CN" altLang="en-US" dirty="0" smtClean="0"/>
              <a:t>一样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logo0445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500042"/>
            <a:ext cx="4143372" cy="1071546"/>
          </a:xfrm>
          <a:prstGeom prst="rect">
            <a:avLst/>
          </a:prstGeom>
          <a:noFill/>
        </p:spPr>
      </p:pic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571472" y="785794"/>
            <a:ext cx="378621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1" hangingPunct="1">
              <a:lnSpc>
                <a:spcPct val="100000"/>
              </a:lnSpc>
            </a:pPr>
            <a:r>
              <a:rPr lang="en-US" altLang="zh-CN" sz="2400" dirty="0" smtClean="0">
                <a:solidFill>
                  <a:srgbClr val="FF0066"/>
                </a:solidFill>
              </a:rPr>
              <a:t>Explanation</a:t>
            </a:r>
            <a:r>
              <a:rPr lang="zh-CN" altLang="en-US" sz="2400" dirty="0" smtClean="0">
                <a:solidFill>
                  <a:srgbClr val="FF0066"/>
                </a:solidFill>
              </a:rPr>
              <a:t>（解惑补差）</a:t>
            </a:r>
            <a:endParaRPr lang="en-US" altLang="zh-CN" sz="2400" dirty="0">
              <a:solidFill>
                <a:srgbClr val="FF006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62" name="Rectangle 2"/>
          <p:cNvSpPr>
            <a:spLocks noChangeArrowheads="1"/>
          </p:cNvSpPr>
          <p:nvPr/>
        </p:nvSpPr>
        <p:spPr bwMode="auto">
          <a:xfrm>
            <a:off x="757238" y="1557338"/>
            <a:ext cx="7559675" cy="404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/>
            <a:r>
              <a:rPr lang="en-US" altLang="ja-JP" sz="3600" dirty="0"/>
              <a:t>1</a:t>
            </a:r>
            <a:r>
              <a:rPr lang="en-US" altLang="zh-CN" sz="3600" dirty="0"/>
              <a:t>. She </a:t>
            </a:r>
            <a:r>
              <a:rPr lang="en-US" altLang="zh-CN" sz="3600" dirty="0">
                <a:solidFill>
                  <a:srgbClr val="0000FF"/>
                </a:solidFill>
              </a:rPr>
              <a:t>says</a:t>
            </a:r>
            <a:r>
              <a:rPr lang="en-US" altLang="zh-CN" sz="3600" dirty="0"/>
              <a:t> it’s </a:t>
            </a:r>
            <a:r>
              <a:rPr lang="en-US" altLang="zh-CN" sz="3600" dirty="0">
                <a:solidFill>
                  <a:srgbClr val="0000FF"/>
                </a:solidFill>
              </a:rPr>
              <a:t>good for</a:t>
            </a:r>
            <a:r>
              <a:rPr lang="en-US" altLang="zh-CN" sz="3600" dirty="0"/>
              <a:t> my health. </a:t>
            </a:r>
          </a:p>
          <a:p>
            <a:pPr eaLnBrk="1" hangingPunct="1"/>
            <a:r>
              <a:rPr lang="en-US" altLang="zh-CN" sz="3600" dirty="0"/>
              <a:t>    </a:t>
            </a:r>
            <a:r>
              <a:rPr lang="zh-CN" altLang="en-US" sz="3600" dirty="0"/>
              <a:t>她说它对我的健康有益。</a:t>
            </a:r>
          </a:p>
          <a:p>
            <a:pPr eaLnBrk="1" hangingPunct="1"/>
            <a:r>
              <a:rPr lang="zh-CN" altLang="ja-JP" sz="3600" dirty="0"/>
              <a:t> </a:t>
            </a:r>
            <a:r>
              <a:rPr lang="zh-CN" altLang="en-US" sz="3600" dirty="0"/>
              <a:t> </a:t>
            </a:r>
            <a:r>
              <a:rPr lang="zh-CN" altLang="ja-JP" sz="3600" dirty="0"/>
              <a:t> </a:t>
            </a:r>
            <a:r>
              <a:rPr lang="zh-CN" altLang="en-US" sz="3600" dirty="0"/>
              <a:t> 此句为宾语从句</a:t>
            </a:r>
            <a:r>
              <a:rPr lang="en-US" altLang="ja-JP" sz="3600" dirty="0"/>
              <a:t>, </a:t>
            </a:r>
            <a:r>
              <a:rPr lang="en-US" altLang="zh-CN" sz="3600" dirty="0"/>
              <a:t>says</a:t>
            </a:r>
            <a:r>
              <a:rPr lang="zh-CN" altLang="en-US" sz="3600" dirty="0"/>
              <a:t>后面跟的从句的时态必须和主句中谓语动词时态保持一致，都用一般现在时。</a:t>
            </a:r>
            <a:endParaRPr lang="zh-CN" altLang="ja-JP" sz="3600" dirty="0"/>
          </a:p>
          <a:p>
            <a:pPr eaLnBrk="1" hangingPunct="1"/>
            <a:r>
              <a:rPr lang="zh-CN" altLang="en-US" sz="3600" dirty="0"/>
              <a:t> </a:t>
            </a:r>
            <a:r>
              <a:rPr lang="zh-CN" altLang="ja-JP" sz="3600" dirty="0"/>
              <a:t> </a:t>
            </a:r>
            <a:r>
              <a:rPr lang="zh-CN" altLang="en-US" sz="3600" dirty="0"/>
              <a:t> </a:t>
            </a:r>
            <a:r>
              <a:rPr lang="zh-CN" altLang="ja-JP" sz="3600" dirty="0"/>
              <a:t> </a:t>
            </a:r>
            <a:r>
              <a:rPr lang="zh-CN" altLang="en-US" sz="3600" dirty="0"/>
              <a:t> </a:t>
            </a:r>
            <a:r>
              <a:rPr lang="en-US" altLang="ja-JP" sz="3600" dirty="0">
                <a:solidFill>
                  <a:srgbClr val="0000FF"/>
                </a:solidFill>
              </a:rPr>
              <a:t>be good for </a:t>
            </a:r>
            <a:r>
              <a:rPr lang="zh-CN" altLang="en-US" sz="3600" dirty="0">
                <a:solidFill>
                  <a:srgbClr val="0000FF"/>
                </a:solidFill>
              </a:rPr>
              <a:t>对</a:t>
            </a:r>
            <a:r>
              <a:rPr lang="en-US" altLang="zh-CN" sz="3600" dirty="0">
                <a:solidFill>
                  <a:srgbClr val="0000FF"/>
                </a:solidFill>
              </a:rPr>
              <a:t>…</a:t>
            </a:r>
            <a:r>
              <a:rPr lang="zh-CN" altLang="en-US" sz="3600" dirty="0">
                <a:solidFill>
                  <a:srgbClr val="0000FF"/>
                </a:solidFill>
              </a:rPr>
              <a:t>有好处</a:t>
            </a: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暗香扑面">
  <a:themeElements>
    <a:clrScheme name="暗香扑面">
      <a:dk1>
        <a:sysClr val="windowText" lastClr="000000"/>
      </a:dk1>
      <a:lt1>
        <a:sysClr val="window" lastClr="FFFFFF"/>
      </a:lt1>
      <a:dk2>
        <a:srgbClr val="2F2F2F"/>
      </a:dk2>
      <a:lt2>
        <a:srgbClr val="FFFFF4"/>
      </a:lt2>
      <a:accent1>
        <a:srgbClr val="918415"/>
      </a:accent1>
      <a:accent2>
        <a:srgbClr val="C47546"/>
      </a:accent2>
      <a:accent3>
        <a:srgbClr val="AFB591"/>
      </a:accent3>
      <a:accent4>
        <a:srgbClr val="B9945B"/>
      </a:accent4>
      <a:accent5>
        <a:srgbClr val="85ADBC"/>
      </a:accent5>
      <a:accent6>
        <a:srgbClr val="E5B440"/>
      </a:accent6>
      <a:hlink>
        <a:srgbClr val="00D5D5"/>
      </a:hlink>
      <a:folHlink>
        <a:srgbClr val="DD00DD"/>
      </a:folHlink>
    </a:clrScheme>
    <a:fontScheme name="暗香扑面">
      <a:maj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</a:majorFont>
      <a:minorFont>
        <a:latin typeface="Franklin Gothic Book"/>
        <a:ea typeface=""/>
        <a:cs typeface=""/>
        <a:font script="Jpan" typeface="HG創英角ｺﾞｼｯｸUB"/>
        <a:font script="Hang" typeface="맑은 고딕"/>
        <a:font script="Hans" typeface="黑体"/>
        <a:font script="Hant" typeface="新細明體"/>
        <a:font script="Arab" typeface="Arial"/>
        <a:font script="Hebr" typeface="Arial"/>
        <a:font script="Thai" typeface="Cordian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暗香扑面">
      <a:fillStyleLst>
        <a:solidFill>
          <a:schemeClr val="phClr"/>
        </a:solidFill>
        <a:gradFill rotWithShape="1">
          <a:gsLst>
            <a:gs pos="0">
              <a:schemeClr val="phClr">
                <a:tint val="98000"/>
                <a:satMod val="220000"/>
              </a:schemeClr>
            </a:gs>
            <a:gs pos="31000">
              <a:schemeClr val="phClr">
                <a:tint val="30000"/>
                <a:satMod val="150000"/>
              </a:schemeClr>
            </a:gs>
            <a:gs pos="91000">
              <a:schemeClr val="phClr">
                <a:tint val="96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28000"/>
                <a:satMod val="100000"/>
              </a:schemeClr>
              <a:schemeClr val="phClr">
                <a:tint val="100000"/>
                <a:satMod val="200000"/>
              </a:schemeClr>
            </a:duotone>
          </a:blip>
          <a:tile tx="0" ty="0" sx="80000" sy="8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10000"/>
              </a:schemeClr>
            </a:glow>
          </a:effectLst>
        </a:effectStyle>
        <a:effectStyle>
          <a:effectLst>
            <a:outerShdw blurRad="34925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9525" prstMaterial="dkEdge">
            <a:bevelT w="12000" h="24150"/>
            <a:contourClr>
              <a:schemeClr val="phClr">
                <a:satMod val="110000"/>
              </a:schemeClr>
            </a:contourClr>
          </a:sp3d>
        </a:effectStyle>
        <a:effectStyle>
          <a:effectLst>
            <a:outerShdw blurRad="50800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18700" prstMaterial="dkEdge">
            <a:bevelT w="44450" h="80600"/>
            <a:contourClr>
              <a:schemeClr val="phClr"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0000"/>
                <a:satMod val="1000000"/>
              </a:schemeClr>
            </a:gs>
            <a:gs pos="31000">
              <a:schemeClr val="phClr">
                <a:shade val="85000"/>
                <a:satMod val="450000"/>
              </a:schemeClr>
            </a:gs>
            <a:gs pos="100000">
              <a:schemeClr val="phClr">
                <a:tint val="70000"/>
                <a:satMod val="300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2">
            <a:duotone>
              <a:schemeClr val="phClr">
                <a:tint val="100000"/>
                <a:shade val="70000"/>
                <a:hueMod val="100000"/>
                <a:satMod val="100000"/>
              </a:schemeClr>
              <a:schemeClr val="phClr">
                <a:tint val="90000"/>
                <a:shade val="100000"/>
                <a:hueMod val="100000"/>
                <a:satMod val="10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Fan</Template>
  <TotalTime>279</TotalTime>
  <Words>1437</Words>
  <Application>Microsoft Office PowerPoint</Application>
  <PresentationFormat>全屏显示(4:3)</PresentationFormat>
  <Paragraphs>182</Paragraphs>
  <Slides>28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29" baseType="lpstr">
      <vt:lpstr>暗香扑面</vt:lpstr>
      <vt:lpstr>幻灯片 1</vt:lpstr>
      <vt:lpstr>幻灯片 2</vt:lpstr>
      <vt:lpstr>Guidance(自学指导)</vt:lpstr>
      <vt:lpstr>幻灯片 4</vt:lpstr>
      <vt:lpstr>自学成果展示</vt:lpstr>
      <vt:lpstr>幻灯片 6</vt:lpstr>
      <vt:lpstr>Words and phrases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2d.Role-play the conversation.</vt:lpstr>
      <vt:lpstr>Practice练习（必做题）</vt:lpstr>
      <vt:lpstr>幻灯片 22</vt:lpstr>
      <vt:lpstr>幻灯片 23</vt:lpstr>
      <vt:lpstr>幻灯片 24</vt:lpstr>
      <vt:lpstr>幻灯片 25</vt:lpstr>
      <vt:lpstr>连词成句</vt:lpstr>
      <vt:lpstr>幻灯片 27</vt:lpstr>
      <vt:lpstr>幻灯片 28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lenovo</dc:creator>
  <cp:lastModifiedBy>lenovo</cp:lastModifiedBy>
  <cp:revision>77</cp:revision>
  <dcterms:created xsi:type="dcterms:W3CDTF">2014-09-10T13:28:28Z</dcterms:created>
  <dcterms:modified xsi:type="dcterms:W3CDTF">2014-09-18T23:43:05Z</dcterms:modified>
</cp:coreProperties>
</file>