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72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21254-F9AE-446B-B10A-52860A7DFCC8}" type="datetimeFigureOut">
              <a:rPr lang="zh-CN" altLang="en-US" smtClean="0"/>
              <a:t>2011/11/10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59977-D7BB-464C-85E7-DE34D47F5A1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altLang="zh-CN" i="1" dirty="0" smtClean="0">
                <a:solidFill>
                  <a:srgbClr val="002060"/>
                </a:solidFill>
              </a:rPr>
              <a:t>----By</a:t>
            </a:r>
            <a:r>
              <a:rPr lang="en-US" altLang="zh-CN" dirty="0" smtClean="0">
                <a:solidFill>
                  <a:srgbClr val="002060"/>
                </a:solidFill>
              </a:rPr>
              <a:t> Keith</a:t>
            </a:r>
            <a:endParaRPr lang="zh-CN" altLang="en-US" i="1" dirty="0">
              <a:solidFill>
                <a:srgbClr val="00206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2060848"/>
            <a:ext cx="74952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Part of speech	(</a:t>
            </a:r>
            <a:r>
              <a:rPr lang="zh-CN" altLang="en-US" sz="5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句子成分</a:t>
            </a:r>
            <a:r>
              <a:rPr lang="en-US" altLang="zh-CN" sz="5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)</a:t>
            </a:r>
            <a:endParaRPr lang="zh-CN" altLang="en-US" sz="5400" b="1" cap="none" spc="0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2636912"/>
            <a:ext cx="712879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0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Thank you!</a:t>
            </a:r>
            <a:endParaRPr lang="zh-CN" altLang="en-US" sz="10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Part of speech</a:t>
            </a:r>
            <a:endParaRPr lang="en-US" altLang="zh-CN" sz="1600" b="1" dirty="0">
              <a:solidFill>
                <a:srgbClr val="002060"/>
              </a:solidFill>
              <a:latin typeface="Comic Sans MS" pitchFamily="66" charset="0"/>
              <a:ea typeface="宋体" charset="-122"/>
            </a:endParaRPr>
          </a:p>
        </p:txBody>
      </p:sp>
      <p:sp>
        <p:nvSpPr>
          <p:cNvPr id="600067" name="AutoShape 3"/>
          <p:cNvSpPr>
            <a:spLocks noChangeArrowheads="1"/>
          </p:cNvSpPr>
          <p:nvPr/>
        </p:nvSpPr>
        <p:spPr bwMode="gray">
          <a:xfrm>
            <a:off x="1693863" y="2695575"/>
            <a:ext cx="5759450" cy="2638425"/>
          </a:xfrm>
          <a:prstGeom prst="upArrow">
            <a:avLst>
              <a:gd name="adj1" fmla="val 56944"/>
              <a:gd name="adj2" fmla="val 50782"/>
            </a:avLst>
          </a:prstGeom>
          <a:gradFill rotWithShape="1">
            <a:gsLst>
              <a:gs pos="0">
                <a:srgbClr val="0099CC"/>
              </a:gs>
              <a:gs pos="100000">
                <a:srgbClr val="0099CC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0091" name="AutoShape 27"/>
          <p:cNvSpPr>
            <a:spLocks noChangeArrowheads="1"/>
          </p:cNvSpPr>
          <p:nvPr/>
        </p:nvSpPr>
        <p:spPr bwMode="gray">
          <a:xfrm>
            <a:off x="1676400" y="1918221"/>
            <a:ext cx="57912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0AF7A">
                  <a:gamma/>
                  <a:shade val="46275"/>
                  <a:invGamma/>
                </a:srgbClr>
              </a:gs>
              <a:gs pos="50000">
                <a:srgbClr val="B0AF7A"/>
              </a:gs>
              <a:gs pos="100000">
                <a:srgbClr val="B0AF7A">
                  <a:gamma/>
                  <a:shade val="46275"/>
                  <a:invGamma/>
                </a:srgbClr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/>
            <a:r>
              <a:rPr lang="en-US" altLang="zh-CN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charset="-122"/>
              </a:rPr>
              <a:t>sentence</a:t>
            </a:r>
            <a:endParaRPr lang="en-US" altLang="zh-CN" sz="4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ea typeface="宋体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1547" y="4672214"/>
            <a:ext cx="1364109" cy="1493090"/>
            <a:chOff x="111547" y="4672214"/>
            <a:chExt cx="1364109" cy="1493090"/>
          </a:xfrm>
        </p:grpSpPr>
        <p:grpSp>
          <p:nvGrpSpPr>
            <p:cNvPr id="2" name="Group 35"/>
            <p:cNvGrpSpPr>
              <a:grpSpLocks/>
            </p:cNvGrpSpPr>
            <p:nvPr/>
          </p:nvGrpSpPr>
          <p:grpSpPr bwMode="auto">
            <a:xfrm>
              <a:off x="111547" y="4672214"/>
              <a:ext cx="1364109" cy="1493090"/>
              <a:chOff x="555" y="2823"/>
              <a:chExt cx="973" cy="1065"/>
            </a:xfrm>
          </p:grpSpPr>
          <p:pic>
            <p:nvPicPr>
              <p:cNvPr id="600098" name="Picture 34" descr="Picture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36" y="3718"/>
                <a:ext cx="819" cy="170"/>
              </a:xfrm>
              <a:prstGeom prst="rect">
                <a:avLst/>
              </a:prstGeom>
              <a:noFill/>
            </p:spPr>
          </p:pic>
          <p:sp>
            <p:nvSpPr>
              <p:cNvPr id="600069" name="Oval 5"/>
              <p:cNvSpPr>
                <a:spLocks noChangeArrowheads="1"/>
              </p:cNvSpPr>
              <p:nvPr/>
            </p:nvSpPr>
            <p:spPr bwMode="gray">
              <a:xfrm>
                <a:off x="555" y="2823"/>
                <a:ext cx="973" cy="973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5725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0070" name="Oval 6"/>
              <p:cNvSpPr>
                <a:spLocks noChangeArrowheads="1"/>
              </p:cNvSpPr>
              <p:nvPr/>
            </p:nvSpPr>
            <p:spPr bwMode="gray">
              <a:xfrm>
                <a:off x="576" y="2846"/>
                <a:ext cx="928" cy="929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85001"/>
                    </a:srgbClr>
                  </a:gs>
                  <a:gs pos="100000">
                    <a:srgbClr val="FF9900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0072" name="Oval 8"/>
              <p:cNvSpPr>
                <a:spLocks noChangeArrowheads="1"/>
              </p:cNvSpPr>
              <p:nvPr/>
            </p:nvSpPr>
            <p:spPr bwMode="gray">
              <a:xfrm>
                <a:off x="612" y="2880"/>
                <a:ext cx="839" cy="839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7254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00097" name="Picture 33" descr="Picture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76" y="2880"/>
                <a:ext cx="616" cy="616"/>
              </a:xfrm>
              <a:prstGeom prst="rect">
                <a:avLst/>
              </a:prstGeom>
              <a:noFill/>
            </p:spPr>
          </p:pic>
        </p:grpSp>
        <p:sp>
          <p:nvSpPr>
            <p:cNvPr id="600100" name="Text Box 36"/>
            <p:cNvSpPr txBox="1">
              <a:spLocks noChangeArrowheads="1"/>
            </p:cNvSpPr>
            <p:nvPr/>
          </p:nvSpPr>
          <p:spPr bwMode="auto">
            <a:xfrm>
              <a:off x="179512" y="5229200"/>
              <a:ext cx="1242648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subject </a:t>
              </a:r>
              <a:endParaRPr lang="en-US" altLang="zh-CN" b="1" dirty="0">
                <a:solidFill>
                  <a:srgbClr val="000000"/>
                </a:solidFill>
                <a:latin typeface="Verdana" pitchFamily="34" charset="0"/>
                <a:ea typeface="宋体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135882" y="4634709"/>
            <a:ext cx="1364110" cy="1493090"/>
            <a:chOff x="3135882" y="4634709"/>
            <a:chExt cx="1364110" cy="1493090"/>
          </a:xfrm>
        </p:grpSpPr>
        <p:grpSp>
          <p:nvGrpSpPr>
            <p:cNvPr id="4" name="Group 44"/>
            <p:cNvGrpSpPr>
              <a:grpSpLocks/>
            </p:cNvGrpSpPr>
            <p:nvPr/>
          </p:nvGrpSpPr>
          <p:grpSpPr bwMode="auto">
            <a:xfrm>
              <a:off x="3135882" y="4634709"/>
              <a:ext cx="1364110" cy="1493090"/>
              <a:chOff x="555" y="2823"/>
              <a:chExt cx="973" cy="1065"/>
            </a:xfrm>
          </p:grpSpPr>
          <p:pic>
            <p:nvPicPr>
              <p:cNvPr id="600109" name="Picture 45" descr="Picture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36" y="3718"/>
                <a:ext cx="819" cy="170"/>
              </a:xfrm>
              <a:prstGeom prst="rect">
                <a:avLst/>
              </a:prstGeom>
              <a:noFill/>
            </p:spPr>
          </p:pic>
          <p:sp>
            <p:nvSpPr>
              <p:cNvPr id="600110" name="Oval 46"/>
              <p:cNvSpPr>
                <a:spLocks noChangeArrowheads="1"/>
              </p:cNvSpPr>
              <p:nvPr/>
            </p:nvSpPr>
            <p:spPr bwMode="gray">
              <a:xfrm>
                <a:off x="555" y="2823"/>
                <a:ext cx="973" cy="973"/>
              </a:xfrm>
              <a:prstGeom prst="ellipse">
                <a:avLst/>
              </a:prstGeom>
              <a:gradFill rotWithShape="1">
                <a:gsLst>
                  <a:gs pos="0">
                    <a:srgbClr val="30C230"/>
                  </a:gs>
                  <a:gs pos="100000">
                    <a:srgbClr val="30C230">
                      <a:gamma/>
                      <a:shade val="5725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0111" name="Oval 47"/>
              <p:cNvSpPr>
                <a:spLocks noChangeArrowheads="1"/>
              </p:cNvSpPr>
              <p:nvPr/>
            </p:nvSpPr>
            <p:spPr bwMode="gray">
              <a:xfrm>
                <a:off x="576" y="2846"/>
                <a:ext cx="928" cy="929"/>
              </a:xfrm>
              <a:prstGeom prst="ellipse">
                <a:avLst/>
              </a:prstGeom>
              <a:gradFill rotWithShape="1">
                <a:gsLst>
                  <a:gs pos="0">
                    <a:srgbClr val="30C230">
                      <a:alpha val="85001"/>
                    </a:srgbClr>
                  </a:gs>
                  <a:gs pos="100000">
                    <a:srgbClr val="30C230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0112" name="Oval 48"/>
              <p:cNvSpPr>
                <a:spLocks noChangeArrowheads="1"/>
              </p:cNvSpPr>
              <p:nvPr/>
            </p:nvSpPr>
            <p:spPr bwMode="gray">
              <a:xfrm>
                <a:off x="612" y="2880"/>
                <a:ext cx="839" cy="839"/>
              </a:xfrm>
              <a:prstGeom prst="ellipse">
                <a:avLst/>
              </a:prstGeom>
              <a:gradFill rotWithShape="1">
                <a:gsLst>
                  <a:gs pos="0">
                    <a:srgbClr val="30C230"/>
                  </a:gs>
                  <a:gs pos="100000">
                    <a:srgbClr val="30C230">
                      <a:gamma/>
                      <a:shade val="7254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00113" name="Picture 49" descr="Picture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76" y="2880"/>
                <a:ext cx="616" cy="616"/>
              </a:xfrm>
              <a:prstGeom prst="rect">
                <a:avLst/>
              </a:prstGeom>
              <a:noFill/>
            </p:spPr>
          </p:pic>
        </p:grpSp>
        <p:sp>
          <p:nvSpPr>
            <p:cNvPr id="600107" name="Text Box 43"/>
            <p:cNvSpPr txBox="1">
              <a:spLocks noChangeArrowheads="1"/>
            </p:cNvSpPr>
            <p:nvPr/>
          </p:nvSpPr>
          <p:spPr bwMode="auto">
            <a:xfrm>
              <a:off x="3246377" y="5219908"/>
              <a:ext cx="1109599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object </a:t>
              </a:r>
              <a:endParaRPr lang="en-US" altLang="zh-CN" b="1" dirty="0">
                <a:solidFill>
                  <a:srgbClr val="000000"/>
                </a:solidFill>
                <a:latin typeface="Verdana" pitchFamily="34" charset="0"/>
                <a:ea typeface="宋体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19672" y="4679110"/>
            <a:ext cx="1484702" cy="1493090"/>
            <a:chOff x="1619672" y="4679110"/>
            <a:chExt cx="1484702" cy="1493090"/>
          </a:xfrm>
        </p:grpSpPr>
        <p:grpSp>
          <p:nvGrpSpPr>
            <p:cNvPr id="3" name="Group 37"/>
            <p:cNvGrpSpPr>
              <a:grpSpLocks/>
            </p:cNvGrpSpPr>
            <p:nvPr/>
          </p:nvGrpSpPr>
          <p:grpSpPr bwMode="auto">
            <a:xfrm>
              <a:off x="1623714" y="4679110"/>
              <a:ext cx="1364110" cy="1493090"/>
              <a:chOff x="555" y="2823"/>
              <a:chExt cx="973" cy="1065"/>
            </a:xfrm>
          </p:grpSpPr>
          <p:pic>
            <p:nvPicPr>
              <p:cNvPr id="600102" name="Picture 38" descr="Picture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36" y="3718"/>
                <a:ext cx="819" cy="170"/>
              </a:xfrm>
              <a:prstGeom prst="rect">
                <a:avLst/>
              </a:prstGeom>
              <a:noFill/>
            </p:spPr>
          </p:pic>
          <p:sp>
            <p:nvSpPr>
              <p:cNvPr id="600103" name="Oval 39"/>
              <p:cNvSpPr>
                <a:spLocks noChangeArrowheads="1"/>
              </p:cNvSpPr>
              <p:nvPr/>
            </p:nvSpPr>
            <p:spPr bwMode="gray">
              <a:xfrm>
                <a:off x="555" y="2823"/>
                <a:ext cx="973" cy="973"/>
              </a:xfrm>
              <a:prstGeom prst="ellipse">
                <a:avLst/>
              </a:prstGeom>
              <a:gradFill rotWithShape="1">
                <a:gsLst>
                  <a:gs pos="0">
                    <a:srgbClr val="F0EA00"/>
                  </a:gs>
                  <a:gs pos="100000">
                    <a:srgbClr val="F0EA00">
                      <a:gamma/>
                      <a:shade val="5725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0104" name="Oval 40"/>
              <p:cNvSpPr>
                <a:spLocks noChangeArrowheads="1"/>
              </p:cNvSpPr>
              <p:nvPr/>
            </p:nvSpPr>
            <p:spPr bwMode="gray">
              <a:xfrm>
                <a:off x="576" y="2846"/>
                <a:ext cx="928" cy="929"/>
              </a:xfrm>
              <a:prstGeom prst="ellipse">
                <a:avLst/>
              </a:prstGeom>
              <a:gradFill rotWithShape="1">
                <a:gsLst>
                  <a:gs pos="0">
                    <a:srgbClr val="F0EA00">
                      <a:alpha val="85001"/>
                    </a:srgbClr>
                  </a:gs>
                  <a:gs pos="100000">
                    <a:srgbClr val="F0EA00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0105" name="Oval 41"/>
              <p:cNvSpPr>
                <a:spLocks noChangeArrowheads="1"/>
              </p:cNvSpPr>
              <p:nvPr/>
            </p:nvSpPr>
            <p:spPr bwMode="gray">
              <a:xfrm>
                <a:off x="612" y="2880"/>
                <a:ext cx="839" cy="839"/>
              </a:xfrm>
              <a:prstGeom prst="ellipse">
                <a:avLst/>
              </a:prstGeom>
              <a:gradFill rotWithShape="1">
                <a:gsLst>
                  <a:gs pos="0">
                    <a:srgbClr val="F0EA00"/>
                  </a:gs>
                  <a:gs pos="100000">
                    <a:srgbClr val="F0EA00">
                      <a:gamma/>
                      <a:shade val="7254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00106" name="Picture 42" descr="Picture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76" y="2880"/>
                <a:ext cx="616" cy="616"/>
              </a:xfrm>
              <a:prstGeom prst="rect">
                <a:avLst/>
              </a:prstGeom>
              <a:noFill/>
            </p:spPr>
          </p:pic>
        </p:grpSp>
        <p:sp>
          <p:nvSpPr>
            <p:cNvPr id="600114" name="Text Box 50"/>
            <p:cNvSpPr txBox="1">
              <a:spLocks noChangeArrowheads="1"/>
            </p:cNvSpPr>
            <p:nvPr/>
          </p:nvSpPr>
          <p:spPr bwMode="auto">
            <a:xfrm>
              <a:off x="1619672" y="5219908"/>
              <a:ext cx="1484702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predicate </a:t>
              </a:r>
              <a:endParaRPr lang="en-US" altLang="zh-CN" b="1" dirty="0">
                <a:solidFill>
                  <a:srgbClr val="000000"/>
                </a:solidFill>
                <a:latin typeface="Verdana" pitchFamily="34" charset="0"/>
                <a:ea typeface="宋体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499992" y="4679110"/>
            <a:ext cx="1713931" cy="1493090"/>
            <a:chOff x="4499992" y="4679110"/>
            <a:chExt cx="1713931" cy="1493090"/>
          </a:xfrm>
        </p:grpSpPr>
        <p:grpSp>
          <p:nvGrpSpPr>
            <p:cNvPr id="5" name="Group 51"/>
            <p:cNvGrpSpPr>
              <a:grpSpLocks/>
            </p:cNvGrpSpPr>
            <p:nvPr/>
          </p:nvGrpSpPr>
          <p:grpSpPr bwMode="auto">
            <a:xfrm>
              <a:off x="4648050" y="4679110"/>
              <a:ext cx="1364110" cy="1493090"/>
              <a:chOff x="555" y="2823"/>
              <a:chExt cx="973" cy="1065"/>
            </a:xfrm>
          </p:grpSpPr>
          <p:pic>
            <p:nvPicPr>
              <p:cNvPr id="600116" name="Picture 52" descr="Picture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36" y="3718"/>
                <a:ext cx="819" cy="170"/>
              </a:xfrm>
              <a:prstGeom prst="rect">
                <a:avLst/>
              </a:prstGeom>
              <a:noFill/>
            </p:spPr>
          </p:pic>
          <p:sp>
            <p:nvSpPr>
              <p:cNvPr id="600117" name="Oval 53"/>
              <p:cNvSpPr>
                <a:spLocks noChangeArrowheads="1"/>
              </p:cNvSpPr>
              <p:nvPr/>
            </p:nvSpPr>
            <p:spPr bwMode="gray">
              <a:xfrm>
                <a:off x="555" y="2823"/>
                <a:ext cx="973" cy="973"/>
              </a:xfrm>
              <a:prstGeom prst="ellipse">
                <a:avLst/>
              </a:prstGeom>
              <a:gradFill rotWithShape="1">
                <a:gsLst>
                  <a:gs pos="0">
                    <a:srgbClr val="AE50E2"/>
                  </a:gs>
                  <a:gs pos="100000">
                    <a:srgbClr val="AE50E2">
                      <a:gamma/>
                      <a:shade val="5725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0118" name="Oval 54"/>
              <p:cNvSpPr>
                <a:spLocks noChangeArrowheads="1"/>
              </p:cNvSpPr>
              <p:nvPr/>
            </p:nvSpPr>
            <p:spPr bwMode="gray">
              <a:xfrm>
                <a:off x="576" y="2846"/>
                <a:ext cx="928" cy="929"/>
              </a:xfrm>
              <a:prstGeom prst="ellipse">
                <a:avLst/>
              </a:prstGeom>
              <a:gradFill rotWithShape="1">
                <a:gsLst>
                  <a:gs pos="0">
                    <a:srgbClr val="AE50E2">
                      <a:alpha val="85001"/>
                    </a:srgbClr>
                  </a:gs>
                  <a:gs pos="100000">
                    <a:srgbClr val="AE50E2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0119" name="Oval 55"/>
              <p:cNvSpPr>
                <a:spLocks noChangeArrowheads="1"/>
              </p:cNvSpPr>
              <p:nvPr/>
            </p:nvSpPr>
            <p:spPr bwMode="gray">
              <a:xfrm>
                <a:off x="612" y="2880"/>
                <a:ext cx="839" cy="839"/>
              </a:xfrm>
              <a:prstGeom prst="ellipse">
                <a:avLst/>
              </a:prstGeom>
              <a:gradFill rotWithShape="1">
                <a:gsLst>
                  <a:gs pos="0">
                    <a:srgbClr val="AE50E2"/>
                  </a:gs>
                  <a:gs pos="100000">
                    <a:srgbClr val="AE50E2">
                      <a:gamma/>
                      <a:shade val="7254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00120" name="Picture 56" descr="Picture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76" y="2880"/>
                <a:ext cx="616" cy="616"/>
              </a:xfrm>
              <a:prstGeom prst="rect">
                <a:avLst/>
              </a:prstGeom>
              <a:noFill/>
            </p:spPr>
          </p:pic>
        </p:grpSp>
        <p:sp>
          <p:nvSpPr>
            <p:cNvPr id="600121" name="Text Box 57"/>
            <p:cNvSpPr txBox="1">
              <a:spLocks noChangeArrowheads="1"/>
            </p:cNvSpPr>
            <p:nvPr/>
          </p:nvSpPr>
          <p:spPr bwMode="auto">
            <a:xfrm>
              <a:off x="4499992" y="5219908"/>
              <a:ext cx="1713931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predicative </a:t>
              </a:r>
              <a:endParaRPr lang="en-US" altLang="zh-CN" b="1" dirty="0">
                <a:solidFill>
                  <a:srgbClr val="000000"/>
                </a:solidFill>
                <a:latin typeface="Verdana" pitchFamily="34" charset="0"/>
                <a:ea typeface="宋体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160218" y="4672214"/>
            <a:ext cx="1508126" cy="1493090"/>
            <a:chOff x="6160218" y="4672214"/>
            <a:chExt cx="1508126" cy="1493090"/>
          </a:xfrm>
        </p:grpSpPr>
        <p:grpSp>
          <p:nvGrpSpPr>
            <p:cNvPr id="34" name="Group 37"/>
            <p:cNvGrpSpPr>
              <a:grpSpLocks/>
            </p:cNvGrpSpPr>
            <p:nvPr/>
          </p:nvGrpSpPr>
          <p:grpSpPr bwMode="auto">
            <a:xfrm>
              <a:off x="6160218" y="4672214"/>
              <a:ext cx="1364110" cy="1493090"/>
              <a:chOff x="555" y="2823"/>
              <a:chExt cx="973" cy="1065"/>
            </a:xfrm>
          </p:grpSpPr>
          <p:pic>
            <p:nvPicPr>
              <p:cNvPr id="35" name="Picture 38" descr="Picture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36" y="3718"/>
                <a:ext cx="819" cy="170"/>
              </a:xfrm>
              <a:prstGeom prst="rect">
                <a:avLst/>
              </a:prstGeom>
              <a:noFill/>
            </p:spPr>
          </p:pic>
          <p:sp>
            <p:nvSpPr>
              <p:cNvPr id="36" name="Oval 39"/>
              <p:cNvSpPr>
                <a:spLocks noChangeArrowheads="1"/>
              </p:cNvSpPr>
              <p:nvPr/>
            </p:nvSpPr>
            <p:spPr bwMode="gray">
              <a:xfrm>
                <a:off x="555" y="2823"/>
                <a:ext cx="973" cy="973"/>
              </a:xfrm>
              <a:prstGeom prst="ellipse">
                <a:avLst/>
              </a:prstGeom>
              <a:gradFill rotWithShape="1">
                <a:gsLst>
                  <a:gs pos="0">
                    <a:srgbClr val="F0EA00"/>
                  </a:gs>
                  <a:gs pos="100000">
                    <a:srgbClr val="F0EA00">
                      <a:gamma/>
                      <a:shade val="5725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Oval 40"/>
              <p:cNvSpPr>
                <a:spLocks noChangeArrowheads="1"/>
              </p:cNvSpPr>
              <p:nvPr/>
            </p:nvSpPr>
            <p:spPr bwMode="gray">
              <a:xfrm>
                <a:off x="576" y="2846"/>
                <a:ext cx="928" cy="929"/>
              </a:xfrm>
              <a:prstGeom prst="ellipse">
                <a:avLst/>
              </a:prstGeom>
              <a:gradFill rotWithShape="1">
                <a:gsLst>
                  <a:gs pos="0">
                    <a:srgbClr val="F0EA00">
                      <a:alpha val="85001"/>
                    </a:srgbClr>
                  </a:gs>
                  <a:gs pos="100000">
                    <a:srgbClr val="F0EA00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Oval 41"/>
              <p:cNvSpPr>
                <a:spLocks noChangeArrowheads="1"/>
              </p:cNvSpPr>
              <p:nvPr/>
            </p:nvSpPr>
            <p:spPr bwMode="gray">
              <a:xfrm>
                <a:off x="612" y="2880"/>
                <a:ext cx="839" cy="839"/>
              </a:xfrm>
              <a:prstGeom prst="ellipse">
                <a:avLst/>
              </a:prstGeom>
              <a:gradFill rotWithShape="1">
                <a:gsLst>
                  <a:gs pos="0">
                    <a:srgbClr val="F0EA00"/>
                  </a:gs>
                  <a:gs pos="100000">
                    <a:srgbClr val="F0EA00">
                      <a:gamma/>
                      <a:shade val="7254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9" name="Picture 42" descr="Picture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76" y="2880"/>
                <a:ext cx="616" cy="616"/>
              </a:xfrm>
              <a:prstGeom prst="rect">
                <a:avLst/>
              </a:prstGeom>
              <a:noFill/>
            </p:spPr>
          </p:pic>
        </p:grpSp>
        <p:sp>
          <p:nvSpPr>
            <p:cNvPr id="46" name="Text Box 57"/>
            <p:cNvSpPr txBox="1">
              <a:spLocks noChangeArrowheads="1"/>
            </p:cNvSpPr>
            <p:nvPr/>
          </p:nvSpPr>
          <p:spPr bwMode="auto">
            <a:xfrm>
              <a:off x="6258984" y="5229200"/>
              <a:ext cx="1409360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attribute </a:t>
              </a:r>
              <a:endParaRPr lang="en-US" altLang="zh-CN" b="1" dirty="0">
                <a:solidFill>
                  <a:srgbClr val="000000"/>
                </a:solidFill>
                <a:latin typeface="Verdana" pitchFamily="34" charset="0"/>
                <a:ea typeface="宋体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668344" y="4672214"/>
            <a:ext cx="1502678" cy="1493090"/>
            <a:chOff x="7668344" y="4672214"/>
            <a:chExt cx="1502678" cy="1493090"/>
          </a:xfrm>
        </p:grpSpPr>
        <p:grpSp>
          <p:nvGrpSpPr>
            <p:cNvPr id="40" name="Group 35"/>
            <p:cNvGrpSpPr>
              <a:grpSpLocks/>
            </p:cNvGrpSpPr>
            <p:nvPr/>
          </p:nvGrpSpPr>
          <p:grpSpPr bwMode="auto">
            <a:xfrm>
              <a:off x="7668344" y="4672214"/>
              <a:ext cx="1364109" cy="1493090"/>
              <a:chOff x="555" y="2823"/>
              <a:chExt cx="973" cy="1065"/>
            </a:xfrm>
          </p:grpSpPr>
          <p:pic>
            <p:nvPicPr>
              <p:cNvPr id="41" name="Picture 34" descr="Picture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36" y="3718"/>
                <a:ext cx="819" cy="170"/>
              </a:xfrm>
              <a:prstGeom prst="rect">
                <a:avLst/>
              </a:prstGeom>
              <a:noFill/>
            </p:spPr>
          </p:pic>
          <p:sp>
            <p:nvSpPr>
              <p:cNvPr id="42" name="Oval 5"/>
              <p:cNvSpPr>
                <a:spLocks noChangeArrowheads="1"/>
              </p:cNvSpPr>
              <p:nvPr/>
            </p:nvSpPr>
            <p:spPr bwMode="gray">
              <a:xfrm>
                <a:off x="555" y="2823"/>
                <a:ext cx="973" cy="973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5725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Oval 6"/>
              <p:cNvSpPr>
                <a:spLocks noChangeArrowheads="1"/>
              </p:cNvSpPr>
              <p:nvPr/>
            </p:nvSpPr>
            <p:spPr bwMode="gray">
              <a:xfrm>
                <a:off x="576" y="2846"/>
                <a:ext cx="928" cy="929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85001"/>
                    </a:srgbClr>
                  </a:gs>
                  <a:gs pos="100000">
                    <a:srgbClr val="FF9900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Oval 8"/>
              <p:cNvSpPr>
                <a:spLocks noChangeArrowheads="1"/>
              </p:cNvSpPr>
              <p:nvPr/>
            </p:nvSpPr>
            <p:spPr bwMode="gray">
              <a:xfrm>
                <a:off x="612" y="2880"/>
                <a:ext cx="839" cy="839"/>
              </a:xfrm>
              <a:prstGeom prst="ellipse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7254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5" name="Picture 33" descr="Picture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76" y="2880"/>
                <a:ext cx="616" cy="616"/>
              </a:xfrm>
              <a:prstGeom prst="rect">
                <a:avLst/>
              </a:prstGeom>
              <a:noFill/>
            </p:spPr>
          </p:pic>
        </p:grpSp>
        <p:sp>
          <p:nvSpPr>
            <p:cNvPr id="47" name="Text Box 57"/>
            <p:cNvSpPr txBox="1">
              <a:spLocks noChangeArrowheads="1"/>
            </p:cNvSpPr>
            <p:nvPr/>
          </p:nvSpPr>
          <p:spPr bwMode="auto">
            <a:xfrm>
              <a:off x="7699144" y="5229200"/>
              <a:ext cx="1471878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adverbial </a:t>
              </a:r>
              <a:endParaRPr lang="en-US" altLang="zh-CN" b="1" dirty="0">
                <a:solidFill>
                  <a:srgbClr val="000000"/>
                </a:solidFill>
                <a:latin typeface="Verdana" pitchFamily="34" charset="0"/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0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0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0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0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0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0067" grpId="0" animBg="1"/>
      <p:bldP spid="60009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solidFill>
                  <a:srgbClr val="002060"/>
                </a:solidFill>
                <a:latin typeface="Comic Sans MS" pitchFamily="66" charset="0"/>
                <a:ea typeface="宋体" charset="-122"/>
              </a:rPr>
              <a:t>Structures</a:t>
            </a:r>
            <a:r>
              <a:rPr lang="en-US" altLang="zh-CN" dirty="0" smtClean="0">
                <a:ea typeface="宋体" charset="-122"/>
              </a:rPr>
              <a:t> </a:t>
            </a:r>
            <a:endParaRPr lang="en-US" altLang="zh-CN" dirty="0">
              <a:ea typeface="宋体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285506" y="1628800"/>
            <a:ext cx="5716510" cy="829816"/>
            <a:chOff x="2133600" y="2057400"/>
            <a:chExt cx="4724400" cy="685800"/>
          </a:xfrm>
        </p:grpSpPr>
        <p:sp>
          <p:nvSpPr>
            <p:cNvPr id="99351" name="AutoShape 23"/>
            <p:cNvSpPr>
              <a:spLocks noChangeArrowheads="1"/>
            </p:cNvSpPr>
            <p:nvPr/>
          </p:nvSpPr>
          <p:spPr bwMode="gray">
            <a:xfrm>
              <a:off x="2514600" y="2218854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52" name="AutoShape 24"/>
            <p:cNvSpPr>
              <a:spLocks noChangeArrowheads="1"/>
            </p:cNvSpPr>
            <p:nvPr/>
          </p:nvSpPr>
          <p:spPr bwMode="gray">
            <a:xfrm>
              <a:off x="2133600" y="2057400"/>
              <a:ext cx="685800" cy="685800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rgbClr val="FEFEFE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53" name="Text Box 25"/>
            <p:cNvSpPr txBox="1">
              <a:spLocks noChangeArrowheads="1"/>
            </p:cNvSpPr>
            <p:nvPr/>
          </p:nvSpPr>
          <p:spPr bwMode="gray">
            <a:xfrm>
              <a:off x="2743200" y="2274416"/>
              <a:ext cx="342900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S+V  (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主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谓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)</a:t>
              </a:r>
              <a:endParaRPr lang="en-US" altLang="zh-CN" b="1" dirty="0">
                <a:solidFill>
                  <a:srgbClr val="080808"/>
                </a:solidFill>
                <a:ea typeface="宋体" charset="-122"/>
              </a:endParaRPr>
            </a:p>
          </p:txBody>
        </p:sp>
        <p:sp>
          <p:nvSpPr>
            <p:cNvPr id="99354" name="Text Box 26"/>
            <p:cNvSpPr txBox="1">
              <a:spLocks noChangeArrowheads="1"/>
            </p:cNvSpPr>
            <p:nvPr/>
          </p:nvSpPr>
          <p:spPr bwMode="gray">
            <a:xfrm>
              <a:off x="2287588" y="2198216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FEFEFE"/>
                  </a:solidFill>
                  <a:ea typeface="宋体" charset="-122"/>
                </a:rPr>
                <a:t>1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85506" y="2543671"/>
            <a:ext cx="5716510" cy="829816"/>
            <a:chOff x="2133600" y="2937991"/>
            <a:chExt cx="4724400" cy="685800"/>
          </a:xfrm>
        </p:grpSpPr>
        <p:sp>
          <p:nvSpPr>
            <p:cNvPr id="99355" name="AutoShape 27"/>
            <p:cNvSpPr>
              <a:spLocks noChangeArrowheads="1"/>
            </p:cNvSpPr>
            <p:nvPr/>
          </p:nvSpPr>
          <p:spPr bwMode="gray">
            <a:xfrm>
              <a:off x="2514600" y="3057054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56" name="AutoShape 28"/>
            <p:cNvSpPr>
              <a:spLocks noChangeArrowheads="1"/>
            </p:cNvSpPr>
            <p:nvPr/>
          </p:nvSpPr>
          <p:spPr bwMode="gray">
            <a:xfrm>
              <a:off x="2133600" y="2937991"/>
              <a:ext cx="685800" cy="685800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rgbClr val="FEFEFE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57" name="Text Box 29"/>
            <p:cNvSpPr txBox="1">
              <a:spLocks noChangeArrowheads="1"/>
            </p:cNvSpPr>
            <p:nvPr/>
          </p:nvSpPr>
          <p:spPr bwMode="gray">
            <a:xfrm>
              <a:off x="2743200" y="3112616"/>
              <a:ext cx="342900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S+V+P(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主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谓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表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)</a:t>
              </a:r>
              <a:endParaRPr lang="en-US" altLang="zh-CN" b="1" dirty="0">
                <a:solidFill>
                  <a:srgbClr val="080808"/>
                </a:solidFill>
                <a:ea typeface="宋体" charset="-122"/>
              </a:endParaRPr>
            </a:p>
          </p:txBody>
        </p:sp>
        <p:sp>
          <p:nvSpPr>
            <p:cNvPr id="99358" name="Text Box 30"/>
            <p:cNvSpPr txBox="1">
              <a:spLocks noChangeArrowheads="1"/>
            </p:cNvSpPr>
            <p:nvPr/>
          </p:nvSpPr>
          <p:spPr bwMode="gray">
            <a:xfrm>
              <a:off x="2287588" y="3036416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FEFEFE"/>
                  </a:solidFill>
                  <a:ea typeface="宋体" charset="-122"/>
                </a:rPr>
                <a:t>2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85506" y="3381871"/>
            <a:ext cx="5716510" cy="829816"/>
            <a:chOff x="2133600" y="3776191"/>
            <a:chExt cx="4724400" cy="685800"/>
          </a:xfrm>
        </p:grpSpPr>
        <p:sp>
          <p:nvSpPr>
            <p:cNvPr id="99359" name="AutoShape 31"/>
            <p:cNvSpPr>
              <a:spLocks noChangeArrowheads="1"/>
            </p:cNvSpPr>
            <p:nvPr/>
          </p:nvSpPr>
          <p:spPr bwMode="gray">
            <a:xfrm>
              <a:off x="2514600" y="3895254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117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60" name="AutoShape 32"/>
            <p:cNvSpPr>
              <a:spLocks noChangeArrowheads="1"/>
            </p:cNvSpPr>
            <p:nvPr/>
          </p:nvSpPr>
          <p:spPr bwMode="gray">
            <a:xfrm>
              <a:off x="2133600" y="3776191"/>
              <a:ext cx="685800" cy="685800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rgbClr val="FEFEFE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61" name="Text Box 33"/>
            <p:cNvSpPr txBox="1">
              <a:spLocks noChangeArrowheads="1"/>
            </p:cNvSpPr>
            <p:nvPr/>
          </p:nvSpPr>
          <p:spPr bwMode="gray">
            <a:xfrm>
              <a:off x="2743200" y="3950816"/>
              <a:ext cx="342900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S+V+O(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主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谓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宾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)</a:t>
              </a:r>
              <a:endParaRPr lang="en-US" altLang="zh-CN" b="1" dirty="0">
                <a:solidFill>
                  <a:srgbClr val="080808"/>
                </a:solidFill>
                <a:ea typeface="宋体" charset="-122"/>
              </a:endParaRPr>
            </a:p>
          </p:txBody>
        </p:sp>
        <p:sp>
          <p:nvSpPr>
            <p:cNvPr id="99362" name="Text Box 34"/>
            <p:cNvSpPr txBox="1">
              <a:spLocks noChangeArrowheads="1"/>
            </p:cNvSpPr>
            <p:nvPr/>
          </p:nvSpPr>
          <p:spPr bwMode="gray">
            <a:xfrm>
              <a:off x="2287588" y="3874616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FEFEFE"/>
                  </a:solidFill>
                  <a:ea typeface="宋体" charset="-122"/>
                </a:rPr>
                <a:t>3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285508" y="4267889"/>
            <a:ext cx="5716508" cy="993354"/>
            <a:chOff x="2133600" y="4690591"/>
            <a:chExt cx="4724400" cy="820956"/>
          </a:xfrm>
        </p:grpSpPr>
        <p:sp>
          <p:nvSpPr>
            <p:cNvPr id="99363" name="AutoShape 35"/>
            <p:cNvSpPr>
              <a:spLocks noChangeArrowheads="1"/>
            </p:cNvSpPr>
            <p:nvPr/>
          </p:nvSpPr>
          <p:spPr bwMode="gray">
            <a:xfrm>
              <a:off x="2514600" y="4809654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64" name="AutoShape 36"/>
            <p:cNvSpPr>
              <a:spLocks noChangeArrowheads="1"/>
            </p:cNvSpPr>
            <p:nvPr/>
          </p:nvSpPr>
          <p:spPr bwMode="gray">
            <a:xfrm>
              <a:off x="2133600" y="4690591"/>
              <a:ext cx="685800" cy="685800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rgbClr val="FEFEFE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365" name="Text Box 37"/>
            <p:cNvSpPr txBox="1">
              <a:spLocks noChangeArrowheads="1"/>
            </p:cNvSpPr>
            <p:nvPr/>
          </p:nvSpPr>
          <p:spPr bwMode="gray">
            <a:xfrm>
              <a:off x="2915816" y="4865216"/>
              <a:ext cx="3773016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zh-CN" b="1" dirty="0" err="1" smtClean="0">
                  <a:solidFill>
                    <a:srgbClr val="080808"/>
                  </a:solidFill>
                  <a:ea typeface="宋体" charset="-122"/>
                </a:rPr>
                <a:t>S+V+o+O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(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主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谓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间接宾语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直接宾语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)</a:t>
              </a:r>
              <a:endParaRPr lang="en-US" altLang="zh-CN" b="1" dirty="0">
                <a:solidFill>
                  <a:srgbClr val="080808"/>
                </a:solidFill>
                <a:ea typeface="宋体" charset="-122"/>
              </a:endParaRPr>
            </a:p>
          </p:txBody>
        </p:sp>
        <p:sp>
          <p:nvSpPr>
            <p:cNvPr id="99366" name="Text Box 38"/>
            <p:cNvSpPr txBox="1">
              <a:spLocks noChangeArrowheads="1"/>
            </p:cNvSpPr>
            <p:nvPr/>
          </p:nvSpPr>
          <p:spPr bwMode="gray">
            <a:xfrm>
              <a:off x="2287588" y="4789016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rgbClr val="FEFEFE"/>
                  </a:solidFill>
                  <a:ea typeface="宋体" charset="-122"/>
                </a:rPr>
                <a:t>4</a:t>
              </a:r>
            </a:p>
          </p:txBody>
        </p:sp>
      </p:grpSp>
      <p:sp>
        <p:nvSpPr>
          <p:cNvPr id="21" name="Text Box 38"/>
          <p:cNvSpPr txBox="1">
            <a:spLocks noChangeArrowheads="1"/>
          </p:cNvSpPr>
          <p:nvPr/>
        </p:nvSpPr>
        <p:spPr bwMode="gray">
          <a:xfrm>
            <a:off x="2377852" y="5631631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dirty="0">
                <a:solidFill>
                  <a:srgbClr val="FEFEFE"/>
                </a:solidFill>
                <a:ea typeface="宋体" charset="-122"/>
              </a:rPr>
              <a:t>4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311206" y="5157192"/>
            <a:ext cx="5781074" cy="829816"/>
            <a:chOff x="2086000" y="5551512"/>
            <a:chExt cx="4718248" cy="685800"/>
          </a:xfrm>
        </p:grpSpPr>
        <p:sp>
          <p:nvSpPr>
            <p:cNvPr id="19" name="AutoShape 35"/>
            <p:cNvSpPr>
              <a:spLocks noChangeArrowheads="1"/>
            </p:cNvSpPr>
            <p:nvPr/>
          </p:nvSpPr>
          <p:spPr bwMode="gray">
            <a:xfrm>
              <a:off x="2460848" y="5652269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Text Box 37"/>
            <p:cNvSpPr txBox="1">
              <a:spLocks noChangeArrowheads="1"/>
            </p:cNvSpPr>
            <p:nvPr/>
          </p:nvSpPr>
          <p:spPr bwMode="gray">
            <a:xfrm>
              <a:off x="2689448" y="5707831"/>
              <a:ext cx="342900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S+V+O+C(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主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谓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宾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宾补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)</a:t>
              </a:r>
              <a:endParaRPr lang="en-US" altLang="zh-CN" b="1" dirty="0">
                <a:solidFill>
                  <a:srgbClr val="080808"/>
                </a:solidFill>
                <a:ea typeface="宋体" charset="-122"/>
              </a:endParaRPr>
            </a:p>
          </p:txBody>
        </p:sp>
        <p:sp>
          <p:nvSpPr>
            <p:cNvPr id="23" name="AutoShape 36"/>
            <p:cNvSpPr>
              <a:spLocks noChangeArrowheads="1"/>
            </p:cNvSpPr>
            <p:nvPr/>
          </p:nvSpPr>
          <p:spPr bwMode="gray">
            <a:xfrm>
              <a:off x="2086000" y="5551512"/>
              <a:ext cx="685800" cy="685800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rgbClr val="FEFEFE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Text Box 38"/>
            <p:cNvSpPr txBox="1">
              <a:spLocks noChangeArrowheads="1"/>
            </p:cNvSpPr>
            <p:nvPr/>
          </p:nvSpPr>
          <p:spPr bwMode="gray">
            <a:xfrm>
              <a:off x="2267744" y="5703639"/>
              <a:ext cx="340158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 smtClean="0">
                  <a:solidFill>
                    <a:srgbClr val="FEFEFE"/>
                  </a:solidFill>
                  <a:ea typeface="宋体" charset="-122"/>
                </a:rPr>
                <a:t>5</a:t>
              </a:r>
              <a:endParaRPr lang="en-US" altLang="zh-CN" sz="2400" dirty="0">
                <a:solidFill>
                  <a:srgbClr val="FEFEFE"/>
                </a:solidFill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582960"/>
            <a:ext cx="5716510" cy="829816"/>
            <a:chOff x="2133600" y="2057400"/>
            <a:chExt cx="4724400" cy="685800"/>
          </a:xfrm>
        </p:grpSpPr>
        <p:sp>
          <p:nvSpPr>
            <p:cNvPr id="3" name="AutoShape 23"/>
            <p:cNvSpPr>
              <a:spLocks noChangeArrowheads="1"/>
            </p:cNvSpPr>
            <p:nvPr/>
          </p:nvSpPr>
          <p:spPr bwMode="gray">
            <a:xfrm>
              <a:off x="2514600" y="2218854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AutoShape 24"/>
            <p:cNvSpPr>
              <a:spLocks noChangeArrowheads="1"/>
            </p:cNvSpPr>
            <p:nvPr/>
          </p:nvSpPr>
          <p:spPr bwMode="gray">
            <a:xfrm>
              <a:off x="2133600" y="2057400"/>
              <a:ext cx="685800" cy="685800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rgbClr val="FEFEFE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Text Box 25"/>
            <p:cNvSpPr txBox="1">
              <a:spLocks noChangeArrowheads="1"/>
            </p:cNvSpPr>
            <p:nvPr/>
          </p:nvSpPr>
          <p:spPr bwMode="gray">
            <a:xfrm>
              <a:off x="2743200" y="2274416"/>
              <a:ext cx="342900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S+V  (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主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谓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)</a:t>
              </a:r>
              <a:endParaRPr lang="en-US" altLang="zh-CN" b="1" dirty="0">
                <a:solidFill>
                  <a:srgbClr val="080808"/>
                </a:solidFill>
                <a:ea typeface="宋体" charset="-122"/>
              </a:endParaRPr>
            </a:p>
          </p:txBody>
        </p:sp>
        <p:sp>
          <p:nvSpPr>
            <p:cNvPr id="6" name="Text Box 26"/>
            <p:cNvSpPr txBox="1">
              <a:spLocks noChangeArrowheads="1"/>
            </p:cNvSpPr>
            <p:nvPr/>
          </p:nvSpPr>
          <p:spPr bwMode="gray">
            <a:xfrm>
              <a:off x="2287588" y="2198216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FEFEFE"/>
                  </a:solidFill>
                  <a:ea typeface="宋体" charset="-122"/>
                </a:rPr>
                <a:t>1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043608" y="1988840"/>
            <a:ext cx="619268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</a:rPr>
              <a:t>1. The sun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was shining.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2. The moon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rose.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3. The universe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remains.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4. We all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breathe, eat, and drink.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5. Who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cares?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6. What he said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does not matter.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7. They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talked for half an hour.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8. The pen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writes smoothly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endParaRPr lang="zh-CN" alt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9552" y="620688"/>
            <a:ext cx="5716510" cy="829816"/>
            <a:chOff x="2133600" y="2937991"/>
            <a:chExt cx="4724400" cy="685800"/>
          </a:xfrm>
        </p:grpSpPr>
        <p:sp>
          <p:nvSpPr>
            <p:cNvPr id="4" name="AutoShape 27"/>
            <p:cNvSpPr>
              <a:spLocks noChangeArrowheads="1"/>
            </p:cNvSpPr>
            <p:nvPr/>
          </p:nvSpPr>
          <p:spPr bwMode="gray">
            <a:xfrm>
              <a:off x="2514600" y="3057054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AutoShape 28"/>
            <p:cNvSpPr>
              <a:spLocks noChangeArrowheads="1"/>
            </p:cNvSpPr>
            <p:nvPr/>
          </p:nvSpPr>
          <p:spPr bwMode="gray">
            <a:xfrm>
              <a:off x="2133600" y="2937991"/>
              <a:ext cx="685800" cy="685800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rgbClr val="FEFEFE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Text Box 29"/>
            <p:cNvSpPr txBox="1">
              <a:spLocks noChangeArrowheads="1"/>
            </p:cNvSpPr>
            <p:nvPr/>
          </p:nvSpPr>
          <p:spPr bwMode="gray">
            <a:xfrm>
              <a:off x="2743200" y="3112616"/>
              <a:ext cx="342900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S+V+P(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主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谓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表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)</a:t>
              </a:r>
              <a:endParaRPr lang="en-US" altLang="zh-CN" b="1" dirty="0">
                <a:solidFill>
                  <a:srgbClr val="080808"/>
                </a:solidFill>
                <a:ea typeface="宋体" charset="-122"/>
              </a:endParaRPr>
            </a:p>
          </p:txBody>
        </p:sp>
        <p:sp>
          <p:nvSpPr>
            <p:cNvPr id="7" name="Text Box 30"/>
            <p:cNvSpPr txBox="1">
              <a:spLocks noChangeArrowheads="1"/>
            </p:cNvSpPr>
            <p:nvPr/>
          </p:nvSpPr>
          <p:spPr bwMode="gray">
            <a:xfrm>
              <a:off x="2287588" y="3036416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FEFEFE"/>
                  </a:solidFill>
                  <a:ea typeface="宋体" charset="-122"/>
                </a:rPr>
                <a:t>2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55576" y="1844824"/>
            <a:ext cx="820891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</a:rPr>
              <a:t>1. This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is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an English-Chinese dictionary.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2. The dinner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smells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good.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3. 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fell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in love.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4. Everything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looks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different.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5. 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is growing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tall and strong.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6. The trouble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is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that they are short of money.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7. Our well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has gone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dry.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8. His face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turned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red.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endParaRPr lang="zh-CN" altLang="en-US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620688"/>
            <a:ext cx="5716510" cy="829816"/>
            <a:chOff x="2133600" y="3776191"/>
            <a:chExt cx="4724400" cy="685800"/>
          </a:xfrm>
        </p:grpSpPr>
        <p:sp>
          <p:nvSpPr>
            <p:cNvPr id="3" name="AutoShape 31"/>
            <p:cNvSpPr>
              <a:spLocks noChangeArrowheads="1"/>
            </p:cNvSpPr>
            <p:nvPr/>
          </p:nvSpPr>
          <p:spPr bwMode="gray">
            <a:xfrm>
              <a:off x="2514600" y="3895254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117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AutoShape 32"/>
            <p:cNvSpPr>
              <a:spLocks noChangeArrowheads="1"/>
            </p:cNvSpPr>
            <p:nvPr/>
          </p:nvSpPr>
          <p:spPr bwMode="gray">
            <a:xfrm>
              <a:off x="2133600" y="3776191"/>
              <a:ext cx="685800" cy="685800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rgbClr val="FEFEFE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Text Box 33"/>
            <p:cNvSpPr txBox="1">
              <a:spLocks noChangeArrowheads="1"/>
            </p:cNvSpPr>
            <p:nvPr/>
          </p:nvSpPr>
          <p:spPr bwMode="gray">
            <a:xfrm>
              <a:off x="2743200" y="3950816"/>
              <a:ext cx="342900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S+V+O(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主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谓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宾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)</a:t>
              </a:r>
              <a:endParaRPr lang="en-US" altLang="zh-CN" b="1" dirty="0">
                <a:solidFill>
                  <a:srgbClr val="080808"/>
                </a:solidFill>
                <a:ea typeface="宋体" charset="-122"/>
              </a:endParaRPr>
            </a:p>
          </p:txBody>
        </p:sp>
        <p:sp>
          <p:nvSpPr>
            <p:cNvPr id="6" name="Text Box 34"/>
            <p:cNvSpPr txBox="1">
              <a:spLocks noChangeArrowheads="1"/>
            </p:cNvSpPr>
            <p:nvPr/>
          </p:nvSpPr>
          <p:spPr bwMode="gray">
            <a:xfrm>
              <a:off x="2287588" y="3874616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FEFEFE"/>
                  </a:solidFill>
                  <a:ea typeface="宋体" charset="-122"/>
                </a:rPr>
                <a:t>3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55576" y="1916832"/>
            <a:ext cx="70567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</a:rPr>
              <a:t>1. Who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knows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the answer?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2. She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smiled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her thanks.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3. 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has refused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to help them.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4. 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enjoys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reading.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5. They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ate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what was left over.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6. 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said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"Good morning."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7. I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want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to have a cup of tea.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8. 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admits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that he was mistaken.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endParaRPr lang="zh-CN" alt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620688"/>
            <a:ext cx="5716508" cy="993354"/>
            <a:chOff x="2133600" y="4690591"/>
            <a:chExt cx="4724400" cy="820956"/>
          </a:xfrm>
        </p:grpSpPr>
        <p:sp>
          <p:nvSpPr>
            <p:cNvPr id="3" name="AutoShape 35"/>
            <p:cNvSpPr>
              <a:spLocks noChangeArrowheads="1"/>
            </p:cNvSpPr>
            <p:nvPr/>
          </p:nvSpPr>
          <p:spPr bwMode="gray">
            <a:xfrm>
              <a:off x="2514600" y="4809654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AutoShape 36"/>
            <p:cNvSpPr>
              <a:spLocks noChangeArrowheads="1"/>
            </p:cNvSpPr>
            <p:nvPr/>
          </p:nvSpPr>
          <p:spPr bwMode="gray">
            <a:xfrm>
              <a:off x="2133600" y="4690591"/>
              <a:ext cx="685800" cy="685800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rgbClr val="FEFEFE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Text Box 37"/>
            <p:cNvSpPr txBox="1">
              <a:spLocks noChangeArrowheads="1"/>
            </p:cNvSpPr>
            <p:nvPr/>
          </p:nvSpPr>
          <p:spPr bwMode="gray">
            <a:xfrm>
              <a:off x="2915816" y="4865216"/>
              <a:ext cx="3773016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zh-CN" b="1" dirty="0" err="1" smtClean="0">
                  <a:solidFill>
                    <a:srgbClr val="080808"/>
                  </a:solidFill>
                  <a:ea typeface="宋体" charset="-122"/>
                </a:rPr>
                <a:t>S+V+o+O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(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主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谓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间接宾语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直接宾语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)</a:t>
              </a:r>
              <a:endParaRPr lang="en-US" altLang="zh-CN" b="1" dirty="0">
                <a:solidFill>
                  <a:srgbClr val="080808"/>
                </a:solidFill>
                <a:ea typeface="宋体" charset="-122"/>
              </a:endParaRPr>
            </a:p>
          </p:txBody>
        </p:sp>
        <p:sp>
          <p:nvSpPr>
            <p:cNvPr id="6" name="Text Box 38"/>
            <p:cNvSpPr txBox="1">
              <a:spLocks noChangeArrowheads="1"/>
            </p:cNvSpPr>
            <p:nvPr/>
          </p:nvSpPr>
          <p:spPr bwMode="gray">
            <a:xfrm>
              <a:off x="2287588" y="4789016"/>
              <a:ext cx="354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rgbClr val="FEFEFE"/>
                  </a:solidFill>
                  <a:ea typeface="宋体" charset="-122"/>
                </a:rPr>
                <a:t>4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55576" y="1844824"/>
            <a:ext cx="83884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</a:rPr>
              <a:t>1. She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ordered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herself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a new dress.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2. She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cooked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her husband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a delicious meal.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3. 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brought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you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a dictionary.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4. 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denies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her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nothing.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5. I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showed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him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my pictures.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6. I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gave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my car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a wash.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7. I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told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him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that the bus was late.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8. 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showed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me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how to run the machine.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endParaRPr lang="zh-CN" alt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548680"/>
            <a:ext cx="5781074" cy="829816"/>
            <a:chOff x="2086000" y="5551512"/>
            <a:chExt cx="4718248" cy="685800"/>
          </a:xfrm>
        </p:grpSpPr>
        <p:sp>
          <p:nvSpPr>
            <p:cNvPr id="3" name="AutoShape 35"/>
            <p:cNvSpPr>
              <a:spLocks noChangeArrowheads="1"/>
            </p:cNvSpPr>
            <p:nvPr/>
          </p:nvSpPr>
          <p:spPr bwMode="gray">
            <a:xfrm>
              <a:off x="2460848" y="5652269"/>
              <a:ext cx="43434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Text Box 37"/>
            <p:cNvSpPr txBox="1">
              <a:spLocks noChangeArrowheads="1"/>
            </p:cNvSpPr>
            <p:nvPr/>
          </p:nvSpPr>
          <p:spPr bwMode="gray">
            <a:xfrm>
              <a:off x="2689448" y="5707831"/>
              <a:ext cx="342900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S+V+O+C(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主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谓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宾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+</a:t>
              </a:r>
              <a:r>
                <a:rPr lang="zh-CN" altLang="en-US" b="1" dirty="0" smtClean="0">
                  <a:solidFill>
                    <a:srgbClr val="080808"/>
                  </a:solidFill>
                  <a:ea typeface="宋体" charset="-122"/>
                </a:rPr>
                <a:t>宾补</a:t>
              </a:r>
              <a:r>
                <a:rPr lang="en-US" altLang="zh-CN" b="1" dirty="0" smtClean="0">
                  <a:solidFill>
                    <a:srgbClr val="080808"/>
                  </a:solidFill>
                  <a:ea typeface="宋体" charset="-122"/>
                </a:rPr>
                <a:t>)</a:t>
              </a:r>
              <a:endParaRPr lang="en-US" altLang="zh-CN" b="1" dirty="0">
                <a:solidFill>
                  <a:srgbClr val="080808"/>
                </a:solidFill>
                <a:ea typeface="宋体" charset="-122"/>
              </a:endParaRPr>
            </a:p>
          </p:txBody>
        </p:sp>
        <p:sp>
          <p:nvSpPr>
            <p:cNvPr id="5" name="AutoShape 36"/>
            <p:cNvSpPr>
              <a:spLocks noChangeArrowheads="1"/>
            </p:cNvSpPr>
            <p:nvPr/>
          </p:nvSpPr>
          <p:spPr bwMode="gray">
            <a:xfrm>
              <a:off x="2086000" y="5551512"/>
              <a:ext cx="685800" cy="685800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rgbClr val="FEFEFE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Text Box 38"/>
            <p:cNvSpPr txBox="1">
              <a:spLocks noChangeArrowheads="1"/>
            </p:cNvSpPr>
            <p:nvPr/>
          </p:nvSpPr>
          <p:spPr bwMode="gray">
            <a:xfrm>
              <a:off x="2267744" y="5703639"/>
              <a:ext cx="340158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 smtClean="0">
                  <a:solidFill>
                    <a:srgbClr val="FEFEFE"/>
                  </a:solidFill>
                  <a:ea typeface="宋体" charset="-122"/>
                </a:rPr>
                <a:t>5</a:t>
              </a:r>
              <a:endParaRPr lang="en-US" altLang="zh-CN" sz="2400" dirty="0">
                <a:solidFill>
                  <a:srgbClr val="FEFEFE"/>
                </a:solidFill>
                <a:ea typeface="宋体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11560" y="1844824"/>
            <a:ext cx="784887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</a:rPr>
              <a:t>1. They </a:t>
            </a:r>
            <a:r>
              <a:rPr lang="zh-CN" altLang="zh-CN" sz="3200" b="1" dirty="0" smtClean="0">
                <a:solidFill>
                  <a:srgbClr val="002060"/>
                </a:solidFill>
              </a:rPr>
              <a:t>│</a:t>
            </a:r>
            <a:r>
              <a:rPr lang="en-US" altLang="zh-CN" sz="3200" b="1" dirty="0" smtClean="0">
                <a:solidFill>
                  <a:srgbClr val="002060"/>
                </a:solidFill>
              </a:rPr>
              <a:t>voted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him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manager.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2. They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painted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the door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green.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3. This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set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them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thinking.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4. They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found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the house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deserted.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5. What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makes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him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think so?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6. We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saw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him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out.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7. He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asked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me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to come back soon.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>
                <a:solidFill>
                  <a:srgbClr val="002060"/>
                </a:solidFill>
              </a:rPr>
              <a:t>8. I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saw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them </a:t>
            </a:r>
            <a:r>
              <a:rPr lang="zh-CN" altLang="zh-CN" sz="3200" b="1" dirty="0">
                <a:solidFill>
                  <a:srgbClr val="002060"/>
                </a:solidFill>
              </a:rPr>
              <a:t>│</a:t>
            </a:r>
            <a:r>
              <a:rPr lang="en-US" altLang="zh-CN" sz="3200" b="1" dirty="0">
                <a:solidFill>
                  <a:srgbClr val="002060"/>
                </a:solidFill>
              </a:rPr>
              <a:t>getting on the bus. 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zh-CN" sz="2000" b="1" dirty="0" smtClean="0">
                <a:solidFill>
                  <a:srgbClr val="FF0000"/>
                </a:solidFill>
                <a:latin typeface="+mj-ea"/>
                <a:ea typeface="+mj-ea"/>
              </a:rPr>
              <a:t>但</a:t>
            </a:r>
            <a:r>
              <a:rPr lang="zh-CN" altLang="zh-CN" sz="2000" b="1" dirty="0">
                <a:solidFill>
                  <a:srgbClr val="FF0000"/>
                </a:solidFill>
                <a:latin typeface="+mj-ea"/>
                <a:ea typeface="+mj-ea"/>
              </a:rPr>
              <a:t>常用的英语句子并不都象基本句型这样简短，这些句子除了基本句型的成分不变外，通常是在这些成分的前面或后面增加一些修饰语（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modifier</a:t>
            </a:r>
            <a:r>
              <a:rPr lang="zh-CN" altLang="zh-CN" sz="2000" b="1" dirty="0">
                <a:solidFill>
                  <a:srgbClr val="FF0000"/>
                </a:solidFill>
                <a:latin typeface="+mj-ea"/>
                <a:ea typeface="+mj-ea"/>
              </a:rPr>
              <a:t>）而加以扩大。这些修饰语可以是单词（主要是形容词、副词和数词），也可以</a:t>
            </a:r>
            <a:r>
              <a:rPr lang="zh-CN" altLang="zh-CN" sz="2000" b="1" dirty="0" smtClean="0">
                <a:solidFill>
                  <a:srgbClr val="FF0000"/>
                </a:solidFill>
                <a:latin typeface="+mj-ea"/>
                <a:ea typeface="+mj-ea"/>
              </a:rPr>
              <a:t>是各种</a:t>
            </a:r>
            <a:r>
              <a:rPr lang="zh-CN" altLang="zh-CN" sz="2000" b="1" dirty="0">
                <a:solidFill>
                  <a:srgbClr val="FF0000"/>
                </a:solidFill>
                <a:latin typeface="+mj-ea"/>
                <a:ea typeface="+mj-ea"/>
              </a:rPr>
              <a:t>类型的短语（主要是介词短语、不定式短语和分词短语）</a:t>
            </a:r>
            <a:r>
              <a:rPr lang="zh-CN" altLang="zh-CN" sz="2000" b="1" dirty="0" smtClean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en-US" altLang="zh-CN" sz="20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en-US" altLang="zh-CN" sz="20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sz="3200" b="1" dirty="0" smtClean="0">
                <a:solidFill>
                  <a:srgbClr val="002060"/>
                </a:solidFill>
              </a:rPr>
              <a:t>e.g.</a:t>
            </a:r>
            <a:endParaRPr lang="zh-CN" altLang="zh-CN" sz="3200" b="1" dirty="0" smtClean="0">
              <a:solidFill>
                <a:srgbClr val="002060"/>
              </a:solidFill>
            </a:endParaRPr>
          </a:p>
          <a:p>
            <a:r>
              <a:rPr lang="en-US" altLang="zh-CN" sz="3200" b="1" dirty="0" smtClean="0">
                <a:solidFill>
                  <a:srgbClr val="002060"/>
                </a:solidFill>
              </a:rPr>
              <a:t>We </a:t>
            </a:r>
            <a:r>
              <a:rPr lang="en-US" altLang="zh-CN" sz="3200" b="1" dirty="0">
                <a:solidFill>
                  <a:srgbClr val="002060"/>
                </a:solidFill>
              </a:rPr>
              <a:t>found the hall full.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 smtClean="0">
                <a:solidFill>
                  <a:srgbClr val="002060"/>
                </a:solidFill>
              </a:rPr>
              <a:t>We </a:t>
            </a:r>
            <a:r>
              <a:rPr lang="en-US" altLang="zh-CN" sz="3200" b="1" dirty="0">
                <a:solidFill>
                  <a:srgbClr val="002060"/>
                </a:solidFill>
              </a:rPr>
              <a:t>found the great hall full of students and teachers.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 smtClean="0">
                <a:solidFill>
                  <a:srgbClr val="002060"/>
                </a:solidFill>
              </a:rPr>
              <a:t>We </a:t>
            </a:r>
            <a:r>
              <a:rPr lang="en-US" altLang="zh-CN" sz="3200" b="1" dirty="0">
                <a:solidFill>
                  <a:srgbClr val="002060"/>
                </a:solidFill>
              </a:rPr>
              <a:t>found the great hall full of students and teachers listening to an important report.</a:t>
            </a:r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en-US" altLang="zh-CN" sz="3200" b="1" dirty="0" smtClean="0">
                <a:solidFill>
                  <a:srgbClr val="002060"/>
                </a:solidFill>
              </a:rPr>
              <a:t>We </a:t>
            </a:r>
            <a:r>
              <a:rPr lang="en-US" altLang="zh-CN" sz="3200" b="1" dirty="0">
                <a:solidFill>
                  <a:srgbClr val="002060"/>
                </a:solidFill>
              </a:rPr>
              <a:t>found the great hall full of students and teachers listening to an important report </a:t>
            </a:r>
            <a:r>
              <a:rPr lang="en-US" altLang="zh-CN" sz="3200" b="1" dirty="0" smtClean="0">
                <a:solidFill>
                  <a:srgbClr val="002060"/>
                </a:solidFill>
              </a:rPr>
              <a:t>which was made </a:t>
            </a:r>
            <a:r>
              <a:rPr lang="en-US" altLang="zh-CN" sz="3200" b="1" dirty="0">
                <a:solidFill>
                  <a:srgbClr val="002060"/>
                </a:solidFill>
              </a:rPr>
              <a:t>by a </a:t>
            </a:r>
            <a:r>
              <a:rPr lang="en-US" altLang="zh-CN" sz="3200" b="1" dirty="0" smtClean="0">
                <a:solidFill>
                  <a:srgbClr val="002060"/>
                </a:solidFill>
              </a:rPr>
              <a:t>comrade who is from America. </a:t>
            </a:r>
          </a:p>
          <a:p>
            <a:endParaRPr lang="zh-CN" altLang="zh-CN" sz="3200" b="1" dirty="0">
              <a:solidFill>
                <a:srgbClr val="002060"/>
              </a:solidFill>
            </a:endParaRPr>
          </a:p>
          <a:p>
            <a:r>
              <a:rPr lang="zh-CN" altLang="zh-CN" sz="2000" b="1" dirty="0" smtClean="0">
                <a:solidFill>
                  <a:srgbClr val="002060"/>
                </a:solidFill>
              </a:rPr>
              <a:t>不同</a:t>
            </a:r>
            <a:r>
              <a:rPr lang="zh-CN" altLang="zh-CN" sz="2000" b="1" dirty="0">
                <a:solidFill>
                  <a:srgbClr val="002060"/>
                </a:solidFill>
              </a:rPr>
              <a:t>的动词使用的句型也不尽一样，因此在学习动词时，应掌握动词的类型。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696</Words>
  <Application>Microsoft Office PowerPoint</Application>
  <PresentationFormat>全屏显示(4:3)</PresentationFormat>
  <Paragraphs>82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Part of speech</vt:lpstr>
      <vt:lpstr>Structures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of speech (句子成分)</dc:title>
  <dc:creator>keith</dc:creator>
  <cp:lastModifiedBy>keith</cp:lastModifiedBy>
  <cp:revision>4</cp:revision>
  <dcterms:created xsi:type="dcterms:W3CDTF">2011-11-10T12:20:23Z</dcterms:created>
  <dcterms:modified xsi:type="dcterms:W3CDTF">2011-11-10T13:54:35Z</dcterms:modified>
</cp:coreProperties>
</file>