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4DE7D-C31B-47CB-8021-C674383C6B91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F248F2-14F5-4D40-977C-33D8446B1E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2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28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8D3746-9718-41DF-A377-2BDD09BE7B5B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67FC82-E075-4236-B2C3-BF37D6D017C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66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66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D50552-E667-4EBD-8F9B-AE9647000C7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4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48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B9D0815-9F1B-4127-A123-FC57421B514E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6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6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658714-998B-4664-80AD-33D904C9B978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8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89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19B0C4-AC33-482F-89BB-93C04C687A04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1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10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D8288A-8BFE-4E53-9899-84397586F781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5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84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84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E81AB8-B88C-48FA-BD7F-9477D45C7F4B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04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04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16F081-197B-4C80-8E33-6CEAD9DD6D22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25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3DE5FE-1022-4B4A-827A-6D0DB7089FE2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2DCFD-C344-417D-B4C4-2DB5C6CCF6FC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1B226-42A9-423D-A867-70A546386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98646" y="2122805"/>
            <a:ext cx="4725974" cy="193899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7.</a:t>
            </a:r>
            <a:r>
              <a:rPr lang="zh-CN" altLang="en-US" sz="60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鹿角和鹿腿</a:t>
            </a:r>
            <a:endParaRPr lang="en-US" altLang="zh-CN" sz="6000" b="1" dirty="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</a:t>
            </a:r>
          </a:p>
        </p:txBody>
      </p:sp>
      <p:sp>
        <p:nvSpPr>
          <p:cNvPr id="5" name="矩形 4"/>
          <p:cNvSpPr/>
          <p:nvPr/>
        </p:nvSpPr>
        <p:spPr>
          <a:xfrm>
            <a:off x="47625" y="120650"/>
            <a:ext cx="5330825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部编版三年级语文下册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3"/>
          <p:cNvSpPr>
            <a:spLocks noChangeArrowheads="1"/>
          </p:cNvSpPr>
          <p:nvPr/>
        </p:nvSpPr>
        <p:spPr bwMode="auto">
          <a:xfrm>
            <a:off x="1143000" y="503238"/>
            <a:ext cx="36449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4.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按要求完成句子练习。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385888" y="1268413"/>
            <a:ext cx="6426200" cy="60023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鹿忽然看到了自己的腿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u="wavyHeavy" dirty="0">
                <a:latin typeface="楷体" panose="02010609060101010101" pitchFamily="49" charset="-122"/>
                <a:ea typeface="楷体" panose="02010609060101010101" pitchFamily="49" charset="-122"/>
              </a:rPr>
              <a:t>不禁噘起了嘴</a:t>
            </a:r>
            <a:r>
              <a:rPr lang="en-US" altLang="zh-CN" sz="3200" u="wavyHeavy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u="wavyHeavy" dirty="0">
                <a:latin typeface="楷体" panose="02010609060101010101" pitchFamily="49" charset="-122"/>
                <a:ea typeface="楷体" panose="02010609060101010101" pitchFamily="49" charset="-122"/>
              </a:rPr>
              <a:t>皱起了眉头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这四条腿太细了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怎么配得上这两只美丽的角呢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这句话是对鹿的</a:t>
            </a:r>
            <a:r>
              <a:rPr lang="zh-CN" altLang="en-US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的描写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从中我们可以感受到鹿</a:t>
            </a:r>
            <a:r>
              <a:rPr lang="zh-CN" altLang="en-US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朗读时要读出</a:t>
            </a:r>
            <a:r>
              <a:rPr lang="zh-CN" altLang="en-US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的语气。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 flipH="1">
            <a:off x="3330575" y="5084763"/>
            <a:ext cx="8636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抱怨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086225" y="4365625"/>
            <a:ext cx="39147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对自己的四条细腿十分不满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032250" y="3573463"/>
            <a:ext cx="9715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神态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273675" y="3573463"/>
            <a:ext cx="97313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语言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5"/>
          <p:cNvSpPr>
            <a:spLocks noChangeArrowheads="1"/>
          </p:cNvSpPr>
          <p:nvPr/>
        </p:nvSpPr>
        <p:spPr bwMode="auto">
          <a:xfrm>
            <a:off x="1277938" y="836613"/>
            <a:ext cx="67230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填上恰当的表示神态、动作的词语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把下列句子补充完整。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①他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这次终于顺利过关了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 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②“你怎么能是非不分呢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他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大叫着。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79613" y="2420938"/>
            <a:ext cx="29162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一拍大腿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高兴地喊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55763" y="4581525"/>
            <a:ext cx="27003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皱着眉头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气愤地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文本框 99"/>
          <p:cNvSpPr txBox="1">
            <a:spLocks noChangeArrowheads="1"/>
          </p:cNvSpPr>
          <p:nvPr/>
        </p:nvSpPr>
        <p:spPr bwMode="auto">
          <a:xfrm>
            <a:off x="1277938" y="620713"/>
            <a:ext cx="6448425" cy="747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课文传真。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下面对鹿的心情变化梳理正确的一项是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①惊讶、怀疑     ②陶醉、自豪    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   ③不满、抱怨     ④羞愧、醒悟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A.②①③④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	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       B.①②③④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	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C.②③①④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	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       D.②③④①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110413" y="1484313"/>
            <a:ext cx="431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文本框 99"/>
          <p:cNvSpPr txBox="1">
            <a:spLocks noChangeArrowheads="1"/>
          </p:cNvSpPr>
          <p:nvPr/>
        </p:nvSpPr>
        <p:spPr bwMode="auto">
          <a:xfrm>
            <a:off x="1331913" y="620713"/>
            <a:ext cx="6669087" cy="747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读完课文后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你更赞成下面的哪个观点呢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在括号里打“√”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并谈谈你的理由。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华而不实的鹿角无关紧要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实用的鹿腿才是重要的。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鹿角和鹿腿都重要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它们各有各的长处。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像鹿角这样美丽的事物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价值更大。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理由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439863" y="3644900"/>
            <a:ext cx="431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</a:p>
        </p:txBody>
      </p:sp>
      <p:pic>
        <p:nvPicPr>
          <p:cNvPr id="17920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2033588" y="5084763"/>
            <a:ext cx="58324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1538" y="4868863"/>
            <a:ext cx="57245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事物各有自己的价值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不能只凭外表去判断事物的好坏。</a:t>
            </a:r>
          </a:p>
        </p:txBody>
      </p:sp>
      <p:pic>
        <p:nvPicPr>
          <p:cNvPr id="17920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979613" y="5734050"/>
            <a:ext cx="58324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31913" y="1268413"/>
            <a:ext cx="6426200" cy="600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拓展阅读。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换 尾 巴</a:t>
            </a:r>
          </a:p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小袋鼠长着一条又粗又硬的尾巴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它觉得自己的尾巴长得太难看了。小兔子长着一条又软又短的尾巴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它嫌自己的尾巴太短了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不好看。</a:t>
            </a:r>
          </a:p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于是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它俩碰到一起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高高兴兴地换了尾巴。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02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620713"/>
            <a:ext cx="14097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文本框 99"/>
          <p:cNvSpPr txBox="1">
            <a:spLocks noChangeArrowheads="1"/>
          </p:cNvSpPr>
          <p:nvPr/>
        </p:nvSpPr>
        <p:spPr bwMode="auto">
          <a:xfrm>
            <a:off x="1331913" y="765175"/>
            <a:ext cx="642620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小袋鼠在林子里一蹦一跳地找东西吃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忙了一个上午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现在该坐下来歇会儿了。哎呀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真糟糕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小袋鼠跌了个大跟头。小袋鼠原来的尾巴又硬又长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和两条后腿一起撑在地上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正好形成一张“三角凳”。可是现在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它换了尾巴后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就不能坐了。小袋鼠急得团团转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真想马上找到小兔子把尾巴换回来。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文本框 99"/>
          <p:cNvSpPr txBox="1">
            <a:spLocks noChangeArrowheads="1"/>
          </p:cNvSpPr>
          <p:nvPr/>
        </p:nvSpPr>
        <p:spPr bwMode="auto">
          <a:xfrm>
            <a:off x="1385888" y="692150"/>
            <a:ext cx="642620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小兔子呢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带着长尾巴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到林子里玩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突然碰到一只大灰狼。小兔子拼命地跑啊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跑啊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可是大尾巴拖在后面沉沉的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老是跑不快。眼看小兔子就要被大灰狼追上了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突然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从林子里又跳出一只兔子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它一边跑一边冲着大灰狼喊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喂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笨狼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快来追我呀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!”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原来是兔妈妈。兔妈妈飞快地跑着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引开了大灰狼。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31913" y="476250"/>
            <a:ext cx="6426200" cy="747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小兔子躲在树后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难过地低着头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心里对这条长尾巴失望极了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讨厌的长尾巴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差点儿要了我的命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原来的尾巴多好啊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轻轻的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软软的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跑起来可真带劲儿啊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真正有用的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才是最美的。我找小袋鼠去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小袋鼠和小兔子找到对方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迫不及待地换回了自己的尾巴。从那以后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它们都不觉得自己的尾巴难看了。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08400" y="1989138"/>
            <a:ext cx="37258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385888" y="2708275"/>
            <a:ext cx="61023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331913" y="3429000"/>
            <a:ext cx="61563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31913" y="4076700"/>
            <a:ext cx="23764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文本框 99"/>
          <p:cNvSpPr txBox="1">
            <a:spLocks noChangeArrowheads="1"/>
          </p:cNvSpPr>
          <p:nvPr/>
        </p:nvSpPr>
        <p:spPr bwMode="auto">
          <a:xfrm>
            <a:off x="1331913" y="549275"/>
            <a:ext cx="6426200" cy="67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小袋鼠和小兔子都嫌弃自己的尾巴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理由都是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A.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又粗又硬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又软由短   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C.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难看    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又硬又长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小袋鼠和小兔子换了尾巴后各自遇到了什么些麻烦呢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小袋鼠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71663" y="1412875"/>
            <a:ext cx="539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27313" y="5013325"/>
            <a:ext cx="27543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换了尾巴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不能坐了。</a:t>
            </a:r>
          </a:p>
        </p:txBody>
      </p:sp>
      <p:pic>
        <p:nvPicPr>
          <p:cNvPr id="18432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2357438" y="5084763"/>
            <a:ext cx="51847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文本框 99"/>
          <p:cNvSpPr txBox="1">
            <a:spLocks noChangeArrowheads="1"/>
          </p:cNvSpPr>
          <p:nvPr/>
        </p:nvSpPr>
        <p:spPr bwMode="auto">
          <a:xfrm>
            <a:off x="1331913" y="981075"/>
            <a:ext cx="64262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小兔子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兔妈妈引开大灰狼后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小兔子是怎么想的呢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用“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”画出来。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短文要告诉我们的道理是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u="sng">
                <a:latin typeface="楷体" pitchFamily="49" charset="-122"/>
                <a:ea typeface="楷体" pitchFamily="49" charset="-122"/>
              </a:rPr>
              <a:t>                                      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09738" y="4724400"/>
            <a:ext cx="36718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真正有用的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才是最美的</a:t>
            </a:r>
          </a:p>
        </p:txBody>
      </p:sp>
      <p:pic>
        <p:nvPicPr>
          <p:cNvPr id="18534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277938" y="1916113"/>
            <a:ext cx="63722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4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2357438" y="1196975"/>
            <a:ext cx="51847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31913" y="981075"/>
            <a:ext cx="63722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换了尾巴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跑不快了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差点儿让大灰狼追上。</a:t>
            </a: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6300788" y="3429000"/>
            <a:ext cx="1241425" cy="1198563"/>
            <a:chOff x="9201765" y="3506422"/>
            <a:chExt cx="1656189" cy="1198947"/>
          </a:xfrm>
        </p:grpSpPr>
        <p:pic>
          <p:nvPicPr>
            <p:cNvPr id="14" name="图片 4" descr="按钮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rgbClr val="FF0000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9201766" y="3506422"/>
              <a:ext cx="1402084" cy="782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hlinkClick r:id="rId4" action="ppaction://hlinksldjump"/>
            </p:cNvPr>
            <p:cNvSpPr txBox="1"/>
            <p:nvPr/>
          </p:nvSpPr>
          <p:spPr>
            <a:xfrm>
              <a:off x="9201765" y="3578459"/>
              <a:ext cx="1656189" cy="11269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4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defRPr/>
              </a:pPr>
              <a:r>
                <a:rPr lang="zh-CN" altLang="en-US" sz="2400" spc="100" noProof="1">
                  <a:ln w="10160">
                    <a:solidFill>
                      <a:srgbClr val="D9EDEE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宋体" panose="02010600030101010101" pitchFamily="2" charset="-122"/>
                  <a:ea typeface="+mn-ea"/>
                  <a:cs typeface="仿宋" panose="02010609060101010101" pitchFamily="49" charset="-122"/>
                </a:rPr>
                <a:t>返回文章</a:t>
              </a:r>
              <a:endParaRPr lang="zh-CN" altLang="en-US" sz="2400" spc="100" noProof="1">
                <a:ln w="10160">
                  <a:solidFill>
                    <a:srgbClr val="D9EDEE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+mn-ea"/>
                <a:cs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850" y="549275"/>
            <a:ext cx="46132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一、读拼音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850" y="1604963"/>
            <a:ext cx="8569325" cy="5265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丛林中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有一只漂亮的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lù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 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2.chí 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táng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里的水清清的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像一面镜子。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她身材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yún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chèn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落落大方。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他经常到处游山玩水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xīn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shǎng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大自然的风景。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3438" y="1700213"/>
            <a:ext cx="666750" cy="668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4075" y="2565400"/>
            <a:ext cx="906463" cy="1241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池塘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8038" y="3429000"/>
            <a:ext cx="906462" cy="1241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匀称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1500" y="4292600"/>
            <a:ext cx="906463" cy="1243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文本框 99"/>
          <p:cNvSpPr txBox="1">
            <a:spLocks noChangeArrowheads="1"/>
          </p:cNvSpPr>
          <p:nvPr/>
        </p:nvSpPr>
        <p:spPr bwMode="auto">
          <a:xfrm>
            <a:off x="1331913" y="549275"/>
            <a:ext cx="642620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(5)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如果有机会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让你和别人换一下身份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你愿意吗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说说理由。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39863" y="2781300"/>
            <a:ext cx="61563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不愿意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因为每个人都是独特的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我虽然有自己的不足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但我可以努力提高和完善自己。</a:t>
            </a:r>
          </a:p>
        </p:txBody>
      </p:sp>
      <p:pic>
        <p:nvPicPr>
          <p:cNvPr id="186371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385888" y="2997200"/>
            <a:ext cx="63722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385888" y="3716338"/>
            <a:ext cx="63722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4700"/>
            <a:ext cx="91535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3850" y="0"/>
            <a:ext cx="6840538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七、课内阅读。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3850" y="933450"/>
            <a:ext cx="8532813" cy="67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鹿摆摆身子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水中的倒影也跟着摆动起来。他从来没有注意到自己是这么漂亮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他不着急离开了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对着池水欣赏自己的美丽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“啊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我的身段多么匀称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我的角多么精美别致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好像两束美丽的珊瑚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　　一阵清风吹过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池水泛起了层层波纹。鹿忽然看到了自己的腿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不禁噘起了嘴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皱起了眉头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“唉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这四条腿太细了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怎么配得上这两只美丽的角呢</a:t>
            </a:r>
            <a:r>
              <a:rPr lang="en-US" altLang="zh-CN" sz="32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3200"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4700"/>
            <a:ext cx="91535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36913"/>
            <a:ext cx="1552575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5288" y="357188"/>
            <a:ext cx="7777162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3735" dirty="0">
                <a:latin typeface="微软雅黑" panose="020B0503020204020204" charset="-122"/>
                <a:ea typeface="微软雅黑" panose="020B0503020204020204" charset="-122"/>
              </a:rPr>
              <a:t>用“</a:t>
            </a:r>
            <a:r>
              <a:rPr lang="zh-CN" altLang="zh-CN" sz="3735" u="sng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zh-CN" sz="3735" dirty="0">
                <a:latin typeface="微软雅黑" panose="020B0503020204020204" charset="-122"/>
                <a:ea typeface="微软雅黑" panose="020B0503020204020204" charset="-122"/>
              </a:rPr>
              <a:t>”画出文中描写鹿的角和腿的句子。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zh-CN" altLang="zh-CN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813" y="1412875"/>
            <a:ext cx="6264275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“啊</a:t>
            </a:r>
            <a:r>
              <a:rPr lang="en-US" altLang="zh-CN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我的身段多么匀称</a:t>
            </a:r>
            <a:r>
              <a:rPr lang="en-US" altLang="zh-CN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我的角多么精美别致</a:t>
            </a:r>
            <a:r>
              <a:rPr lang="en-US" altLang="zh-CN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好像两束美丽的珊瑚</a:t>
            </a:r>
            <a:r>
              <a:rPr lang="en-US" altLang="zh-CN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7813" y="3429000"/>
            <a:ext cx="6264275" cy="181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“唉</a:t>
            </a:r>
            <a:r>
              <a:rPr lang="en-US" altLang="zh-CN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这四条腿太细了</a:t>
            </a:r>
            <a:r>
              <a:rPr lang="en-US" altLang="zh-CN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怎么配得上这两只美丽的角呢</a:t>
            </a:r>
            <a:r>
              <a:rPr lang="en-US" altLang="zh-CN" sz="3735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36913"/>
            <a:ext cx="1552575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9750" y="549275"/>
            <a:ext cx="6264275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它对自己的角和腿分别是什么态度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41375" y="2565400"/>
            <a:ext cx="11009313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欣赏、喜爱、骄傲。　腿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抱怨、嫌弃、难过。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8313" y="357188"/>
            <a:ext cx="8856662" cy="6126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zh-CN" sz="3735" dirty="0">
                <a:latin typeface="微软雅黑" panose="020B0503020204020204" charset="-122"/>
                <a:ea typeface="微软雅黑" panose="020B0503020204020204" charset="-122"/>
              </a:rPr>
              <a:t>用“</a:t>
            </a:r>
            <a:r>
              <a:rPr lang="en-US" altLang="zh-CN" sz="3735" u="wavy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3735" dirty="0">
                <a:latin typeface="微软雅黑" panose="020B0503020204020204" charset="-122"/>
                <a:ea typeface="微软雅黑" panose="020B0503020204020204" charset="-122"/>
              </a:rPr>
              <a:t>”画出文中的一个比喻句。</a:t>
            </a:r>
            <a:endParaRPr lang="en-US" altLang="zh-CN" sz="3735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735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735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这句话是把</a:t>
            </a:r>
            <a:r>
              <a:rPr lang="zh-CN" altLang="en-US" sz="3735" u="sng" dirty="0">
                <a:latin typeface="微软雅黑" panose="020B0503020204020204" charset="-122"/>
                <a:ea typeface="微软雅黑" panose="020B0503020204020204" charset="-122"/>
              </a:rPr>
              <a:t>　　　　　　　　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比作</a:t>
            </a:r>
            <a:r>
              <a:rPr lang="zh-CN" altLang="en-US" sz="3735" u="sng" dirty="0">
                <a:latin typeface="微软雅黑" panose="020B0503020204020204" charset="-122"/>
                <a:ea typeface="微软雅黑" panose="020B0503020204020204" charset="-122"/>
              </a:rPr>
              <a:t>　　　　　　　　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。我还会写这样的句子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 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650" y="1700213"/>
            <a:ext cx="9324975" cy="668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我的角多么精美别致</a:t>
            </a:r>
            <a:r>
              <a:rPr lang="en-US" altLang="zh-CN" sz="3735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好像两束美丽的珊瑚</a:t>
            </a:r>
            <a:r>
              <a:rPr lang="en-US" altLang="zh-CN" sz="3735" b="1" u="wavy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735" b="1" u="wavy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9113" y="2949575"/>
            <a:ext cx="16287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鹿的角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75463" y="2949575"/>
            <a:ext cx="1147762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珊瑚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288" y="4773613"/>
            <a:ext cx="11245850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美丽的彩虹就像一座七彩桥一样高挂在雨后的天空。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8313" y="357188"/>
            <a:ext cx="7632700" cy="6126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4.“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唉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这四条腿太细了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怎么配得上这两只美丽的角呢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这句话运用了</a:t>
            </a:r>
            <a:r>
              <a:rPr lang="zh-CN" altLang="en-US" sz="3735" u="sng" dirty="0">
                <a:latin typeface="微软雅黑" panose="020B0503020204020204" charset="-122"/>
                <a:ea typeface="微软雅黑" panose="020B0503020204020204" charset="-122"/>
              </a:rPr>
              <a:t>　　　　　　　　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的修辞手法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意思是	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 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唉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这四条腿太细了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配不上这两只美丽的角。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唉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这四条腿太细了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配得上这两只美丽的角。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8263" y="1220788"/>
            <a:ext cx="11461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63938" y="2181225"/>
            <a:ext cx="427037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195513" y="1700213"/>
            <a:ext cx="6121400" cy="3543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匀称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chèn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chèng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撒手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sā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sǎ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挣脱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zhèng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zhēng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抱怨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yuàn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>
                <a:latin typeface="微软雅黑" panose="020B0503020204020204" charset="-122"/>
                <a:ea typeface="微软雅黑" panose="020B0503020204020204" charset="-122"/>
              </a:rPr>
              <a:t>yàn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825" y="357188"/>
            <a:ext cx="7358063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二、给加点的字选择正确的读音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画“√”。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76600" y="2181225"/>
            <a:ext cx="665163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2339975" y="2276475"/>
            <a:ext cx="2619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2339975" y="3236913"/>
            <a:ext cx="2619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2339975" y="4100513"/>
            <a:ext cx="2619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700338" y="4965700"/>
            <a:ext cx="2619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7675" y="3141663"/>
            <a:ext cx="665163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48038" y="4005263"/>
            <a:ext cx="665162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76600" y="4868863"/>
            <a:ext cx="665163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4" grpId="0"/>
      <p:bldP spid="16" grpId="0"/>
      <p:bldP spid="11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1750" y="1989138"/>
            <a:ext cx="6572250" cy="2679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清风　　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镜子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池塘	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的身段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的珊瑚	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的长腿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09750"/>
            <a:ext cx="2319338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1188" y="549275"/>
            <a:ext cx="4978400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三、填上恰当的词语。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3575" y="2084388"/>
            <a:ext cx="665163" cy="668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6011863" y="2084388"/>
            <a:ext cx="665162" cy="668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3203575" y="2949575"/>
            <a:ext cx="665163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435600" y="2949575"/>
            <a:ext cx="11461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00338" y="3813175"/>
            <a:ext cx="11461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35600" y="3908425"/>
            <a:ext cx="1146175" cy="668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8313" y="549275"/>
            <a:ext cx="7775575" cy="665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四、选词填空。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8313" y="1508125"/>
            <a:ext cx="7775575" cy="6127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固然　 仍然　 居然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刚才还是晴朗的天气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现在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下起了雨。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钻在铁屋子里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安全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自己却变成了缩头乌龟。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他又朝左边挖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朝右边挖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,(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　　　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没找到。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6825" y="2468563"/>
            <a:ext cx="11461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居然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3575" y="3333750"/>
            <a:ext cx="11461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固然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7900" y="5060950"/>
            <a:ext cx="1146175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8313" y="260350"/>
            <a:ext cx="8424862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五、用加点的词语写句子。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4213" y="2373313"/>
            <a:ext cx="7397750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她那圆圆的脸庞上五官非常匀称。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288" y="1412875"/>
            <a:ext cx="7480300" cy="3543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我的身段多么匀称。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 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就在狮子灰心丧气不想再追的时候</a:t>
            </a:r>
            <a:r>
              <a:rPr lang="en-US" altLang="zh-CN" sz="3735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鹿的角却被树枝挂住了。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87675" y="2084388"/>
            <a:ext cx="2619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348038" y="2084388"/>
            <a:ext cx="2619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268538" y="3716338"/>
            <a:ext cx="2603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627313" y="3716338"/>
            <a:ext cx="2619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987675" y="3716338"/>
            <a:ext cx="2619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348038" y="3716338"/>
            <a:ext cx="2619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●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1188" y="4965700"/>
            <a:ext cx="9564687" cy="666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失败并不可怕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最怕的是失败之后灰心丧气。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9" grpId="0"/>
      <p:bldP spid="10" grpId="0"/>
      <p:bldP spid="16" grpId="0"/>
      <p:bldP spid="17" grpId="0"/>
      <p:bldP spid="18" grpId="0"/>
      <p:bldP spid="19" grpId="0"/>
      <p:bldP spid="20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93838" y="1125538"/>
            <a:ext cx="6318250" cy="8216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下列加点字读音完全相同的一项是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匀称  对称  称职  称心如意 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B.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禁受  禁止  禁闭  弱不禁风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撒手  撒腿  撒种  撒娇使性	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D.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挣脱  挣钱  挣开  垂死挣扎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034" name="TextBox 6"/>
          <p:cNvSpPr txBox="1">
            <a:spLocks noChangeArrowheads="1"/>
          </p:cNvSpPr>
          <p:nvPr/>
        </p:nvSpPr>
        <p:spPr bwMode="auto">
          <a:xfrm>
            <a:off x="3219450" y="4510088"/>
            <a:ext cx="32385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35" name="TextBox 11"/>
          <p:cNvSpPr txBox="1">
            <a:spLocks noChangeArrowheads="1"/>
          </p:cNvSpPr>
          <p:nvPr/>
        </p:nvSpPr>
        <p:spPr bwMode="auto">
          <a:xfrm>
            <a:off x="2571750" y="2278063"/>
            <a:ext cx="32385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36" name="TextBox 12"/>
          <p:cNvSpPr txBox="1">
            <a:spLocks noChangeArrowheads="1"/>
          </p:cNvSpPr>
          <p:nvPr/>
        </p:nvSpPr>
        <p:spPr bwMode="auto">
          <a:xfrm>
            <a:off x="2247900" y="3717925"/>
            <a:ext cx="32385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37" name="TextBox 7"/>
          <p:cNvSpPr txBox="1">
            <a:spLocks noChangeArrowheads="1"/>
          </p:cNvSpPr>
          <p:nvPr/>
        </p:nvSpPr>
        <p:spPr bwMode="auto">
          <a:xfrm>
            <a:off x="2247900" y="4581525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657975" y="1346200"/>
            <a:ext cx="32385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39" name="TextBox 9"/>
          <p:cNvSpPr txBox="1">
            <a:spLocks noChangeArrowheads="1"/>
          </p:cNvSpPr>
          <p:nvPr/>
        </p:nvSpPr>
        <p:spPr bwMode="auto">
          <a:xfrm flipV="1">
            <a:off x="2247900" y="3070225"/>
            <a:ext cx="4857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40" name="TextBox 10"/>
          <p:cNvSpPr txBox="1">
            <a:spLocks noChangeArrowheads="1"/>
          </p:cNvSpPr>
          <p:nvPr/>
        </p:nvSpPr>
        <p:spPr bwMode="auto">
          <a:xfrm>
            <a:off x="3165475" y="3070225"/>
            <a:ext cx="32385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41" name="TextBox 13"/>
          <p:cNvSpPr txBox="1">
            <a:spLocks noChangeArrowheads="1"/>
          </p:cNvSpPr>
          <p:nvPr/>
        </p:nvSpPr>
        <p:spPr bwMode="auto">
          <a:xfrm>
            <a:off x="4084638" y="3070225"/>
            <a:ext cx="32385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42" name="TextBox 14"/>
          <p:cNvSpPr txBox="1">
            <a:spLocks noChangeArrowheads="1"/>
          </p:cNvSpPr>
          <p:nvPr/>
        </p:nvSpPr>
        <p:spPr bwMode="auto">
          <a:xfrm flipH="1">
            <a:off x="5649913" y="3141663"/>
            <a:ext cx="407987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43" name="TextBox 15"/>
          <p:cNvSpPr txBox="1">
            <a:spLocks noChangeArrowheads="1"/>
          </p:cNvSpPr>
          <p:nvPr/>
        </p:nvSpPr>
        <p:spPr bwMode="auto">
          <a:xfrm>
            <a:off x="4138613" y="2349500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44" name="TextBox 16"/>
          <p:cNvSpPr txBox="1">
            <a:spLocks noChangeArrowheads="1"/>
          </p:cNvSpPr>
          <p:nvPr/>
        </p:nvSpPr>
        <p:spPr bwMode="auto">
          <a:xfrm>
            <a:off x="3489325" y="2278063"/>
            <a:ext cx="32543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45" name="TextBox 17"/>
          <p:cNvSpPr txBox="1">
            <a:spLocks noChangeArrowheads="1"/>
          </p:cNvSpPr>
          <p:nvPr/>
        </p:nvSpPr>
        <p:spPr bwMode="auto">
          <a:xfrm>
            <a:off x="5056188" y="2278063"/>
            <a:ext cx="32385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46" name="TextBox 18"/>
          <p:cNvSpPr txBox="1">
            <a:spLocks noChangeArrowheads="1"/>
          </p:cNvSpPr>
          <p:nvPr/>
        </p:nvSpPr>
        <p:spPr bwMode="auto">
          <a:xfrm flipH="1">
            <a:off x="3219450" y="3717925"/>
            <a:ext cx="407988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47" name="TextBox 19"/>
          <p:cNvSpPr txBox="1">
            <a:spLocks noChangeArrowheads="1"/>
          </p:cNvSpPr>
          <p:nvPr/>
        </p:nvSpPr>
        <p:spPr bwMode="auto">
          <a:xfrm flipH="1">
            <a:off x="4084638" y="3717925"/>
            <a:ext cx="4064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48" name="TextBox 20"/>
          <p:cNvSpPr txBox="1">
            <a:spLocks noChangeArrowheads="1"/>
          </p:cNvSpPr>
          <p:nvPr/>
        </p:nvSpPr>
        <p:spPr bwMode="auto">
          <a:xfrm flipH="1">
            <a:off x="5056188" y="3789363"/>
            <a:ext cx="406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49" name="TextBox 21"/>
          <p:cNvSpPr txBox="1">
            <a:spLocks noChangeArrowheads="1"/>
          </p:cNvSpPr>
          <p:nvPr/>
        </p:nvSpPr>
        <p:spPr bwMode="auto">
          <a:xfrm flipH="1">
            <a:off x="5649913" y="4510088"/>
            <a:ext cx="407987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2050" name="TextBox 22"/>
          <p:cNvSpPr txBox="1">
            <a:spLocks noChangeArrowheads="1"/>
          </p:cNvSpPr>
          <p:nvPr/>
        </p:nvSpPr>
        <p:spPr bwMode="auto">
          <a:xfrm flipH="1">
            <a:off x="4084638" y="4510088"/>
            <a:ext cx="40640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468313" y="260350"/>
            <a:ext cx="8424862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六、按要求完成下列练习。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文本框 1"/>
          <p:cNvSpPr txBox="1">
            <a:spLocks noChangeArrowheads="1"/>
          </p:cNvSpPr>
          <p:nvPr/>
        </p:nvSpPr>
        <p:spPr bwMode="auto">
          <a:xfrm>
            <a:off x="1439863" y="908050"/>
            <a:ext cx="6348412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2. 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楷体" pitchFamily="49" charset="-122"/>
                <a:sym typeface="+mn-ea"/>
              </a:rPr>
              <a:t>看拼音</a:t>
            </a:r>
            <a:r>
              <a:rPr lang="en-US" altLang="zh-CN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楷体" pitchFamily="49" charset="-122"/>
                <a:sym typeface="+mn-ea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楷体" pitchFamily="49" charset="-122"/>
                <a:sym typeface="+mn-ea"/>
              </a:rPr>
              <a:t>写词语</a:t>
            </a:r>
            <a:r>
              <a:rPr lang="zh-CN" altLang="en-US" sz="3200">
                <a:latin typeface="Calibri" pitchFamily="34" charset="0"/>
                <a:cs typeface="Arial" pitchFamily="34" charset="0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宋体" pitchFamily="2" charset="-122"/>
                <a:cs typeface="Arial" pitchFamily="34" charset="0"/>
              </a:rPr>
              <a:t>lù jiǎo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     )</a:t>
            </a:r>
            <a:r>
              <a:rPr lang="en-US" altLang="zh-CN" sz="3200">
                <a:latin typeface="宋体" pitchFamily="2" charset="-122"/>
                <a:cs typeface="Arial" pitchFamily="34" charset="0"/>
              </a:rPr>
              <a:t>      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chítán</a:t>
            </a:r>
            <a:r>
              <a:rPr lang="en-US" altLang="zh-CN" sz="2800">
                <a:latin typeface="Calibri" pitchFamily="34" charset="0"/>
                <a:cs typeface="Arial" pitchFamily="34" charset="0"/>
              </a:rPr>
              <a:t>ɡ</a:t>
            </a:r>
            <a:r>
              <a:rPr lang="en-US" altLang="zh-CN" sz="3200">
                <a:latin typeface="Calibri" pitchFamily="34" charset="0"/>
                <a:cs typeface="Arial" pitchFamily="34" charset="0"/>
              </a:rPr>
              <a:t>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     )</a:t>
            </a:r>
            <a:r>
              <a:rPr lang="en-US" altLang="zh-CN" sz="3200">
                <a:latin typeface="Calibri" pitchFamily="34" charset="0"/>
                <a:cs typeface="Arial" pitchFamily="34" charset="0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Calibri" pitchFamily="34" charset="0"/>
                <a:cs typeface="Arial" pitchFamily="34" charset="0"/>
              </a:rPr>
              <a:t> 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shī zi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     )       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āi yā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      )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宋体" pitchFamily="2" charset="-122"/>
                <a:cs typeface="Arial" pitchFamily="34" charset="0"/>
              </a:rPr>
              <a:t>dào yìn</a:t>
            </a:r>
            <a:r>
              <a:rPr lang="en-US" altLang="zh-CN" sz="28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      )</a:t>
            </a:r>
            <a:r>
              <a:rPr lang="en-US" altLang="zh-CN" sz="3200">
                <a:latin typeface="Calibri" pitchFamily="34" charset="0"/>
                <a:cs typeface="Arial" pitchFamily="34" charset="0"/>
              </a:rPr>
              <a:t>       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xīn shǎn</a:t>
            </a:r>
            <a:r>
              <a:rPr lang="en-US" altLang="zh-CN" sz="2800">
                <a:latin typeface="Calibri" pitchFamily="34" charset="0"/>
                <a:cs typeface="Arial" pitchFamily="34" charset="0"/>
              </a:rPr>
              <a:t>ɡ</a:t>
            </a:r>
            <a:r>
              <a:rPr lang="en-US" altLang="zh-CN" sz="3200">
                <a:latin typeface="Calibri" pitchFamily="34" charset="0"/>
                <a:cs typeface="Arial" pitchFamily="34" charset="0"/>
              </a:rPr>
              <a:t>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     )</a:t>
            </a:r>
            <a:endParaRPr lang="en-US" altLang="zh-CN" sz="3200">
              <a:latin typeface="Calibri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宋体" pitchFamily="2" charset="-122"/>
                <a:cs typeface="Arial" pitchFamily="34" charset="0"/>
              </a:rPr>
              <a:t>tàn qì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     )</a:t>
            </a:r>
            <a:r>
              <a:rPr lang="en-US" altLang="zh-CN" sz="3200">
                <a:latin typeface="Calibri" pitchFamily="34" charset="0"/>
                <a:cs typeface="Arial" pitchFamily="34" charset="0"/>
              </a:rPr>
              <a:t>	       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chuán  lái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      )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43213" y="1773238"/>
            <a:ext cx="8112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鹿角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69075" y="4005263"/>
            <a:ext cx="8112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传来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43213" y="2565400"/>
            <a:ext cx="8112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狮子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38863" y="2492375"/>
            <a:ext cx="8096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哎呀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46813" y="1844675"/>
            <a:ext cx="8096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池塘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516688" y="3284538"/>
            <a:ext cx="8096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欣赏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005138" y="3284538"/>
            <a:ext cx="8112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倒映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35263" y="4005263"/>
            <a:ext cx="8112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叹气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文本框 99"/>
          <p:cNvSpPr txBox="1">
            <a:spLocks noChangeArrowheads="1"/>
          </p:cNvSpPr>
          <p:nvPr/>
        </p:nvSpPr>
        <p:spPr bwMode="auto">
          <a:xfrm>
            <a:off x="1331913" y="981075"/>
            <a:ext cx="6448425" cy="452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读句子</a:t>
            </a:r>
            <a:r>
              <a:rPr lang="en-US" altLang="zh-CN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选词填空。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别致        精美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赵州桥的栏板上刻着双龙戏珠的图案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看上去十分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仙人掌不仅品种繁多复杂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而且造型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多姿多彩。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678613" y="4076700"/>
            <a:ext cx="1025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别致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11413" y="3284538"/>
            <a:ext cx="1243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精美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1379</Words>
  <Application>Microsoft Office PowerPoint</Application>
  <PresentationFormat>全屏显示(4:3)</PresentationFormat>
  <Paragraphs>181</Paragraphs>
  <Slides>25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ProBook</dc:creator>
  <cp:lastModifiedBy>ProBook</cp:lastModifiedBy>
  <cp:revision>1</cp:revision>
  <dcterms:created xsi:type="dcterms:W3CDTF">2020-02-27T06:10:45Z</dcterms:created>
  <dcterms:modified xsi:type="dcterms:W3CDTF">2020-02-27T06:11:22Z</dcterms:modified>
</cp:coreProperties>
</file>