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1" r:id="rId3"/>
    <p:sldId id="257" r:id="rId4"/>
    <p:sldId id="287" r:id="rId5"/>
    <p:sldId id="288" r:id="rId6"/>
    <p:sldId id="289" r:id="rId8"/>
    <p:sldId id="290" r:id="rId9"/>
    <p:sldId id="291" r:id="rId10"/>
    <p:sldId id="262" r:id="rId11"/>
    <p:sldId id="264" r:id="rId12"/>
    <p:sldId id="293" r:id="rId13"/>
    <p:sldId id="292" r:id="rId14"/>
    <p:sldId id="270" r:id="rId15"/>
    <p:sldId id="294" r:id="rId16"/>
    <p:sldId id="281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84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048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150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hyperlink" Target="http://wx.zwwx.com/n176260c51.asp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file:///C:\Users\lenovo\Desktop\&#20799;&#27468;%20-%20&#21496;&#39532;&#20809;&#30776;&#32568;.mp3" TargetMode="External"/><Relationship Id="rId2" Type="http://schemas.openxmlformats.org/officeDocument/2006/relationships/audio" Target="NULL" TargetMode="Externa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-17780"/>
            <a:ext cx="12237085" cy="6837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2063115" y="365125"/>
            <a:ext cx="5749925" cy="1325880"/>
          </a:xfrm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10243" name="Picture 4" descr="2009042317574347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795" y="0"/>
            <a:ext cx="12143740" cy="6859905"/>
          </a:xfrm>
        </p:spPr>
      </p:pic>
      <p:sp>
        <p:nvSpPr>
          <p:cNvPr id="8197" name="Text Box 5"/>
          <p:cNvSpPr txBox="1"/>
          <p:nvPr/>
        </p:nvSpPr>
        <p:spPr>
          <a:xfrm>
            <a:off x="1919288" y="620713"/>
            <a:ext cx="6913562" cy="2377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我会造句：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60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有的</a:t>
            </a:r>
            <a:r>
              <a:rPr lang="en-US" altLang="zh-CN" sz="60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60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1839913" y="3226435"/>
            <a:ext cx="874871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下课了，同学们有的看书，有的去操场做游戏。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2063750" y="4365625"/>
            <a:ext cx="7848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天上的云，有的像小狗，有的像大象。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9" grpId="0"/>
      <p:bldP spid="820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背景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0"/>
            <a:ext cx="9756775" cy="767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000375" y="2420938"/>
            <a:ext cx="27368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花园里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3000375" y="3644900"/>
            <a:ext cx="20875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慌了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7032625" y="3644900"/>
            <a:ext cx="14398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慌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2351088" y="1844675"/>
            <a:ext cx="6480175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司马光和几个小朋友在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玩，一个小朋友掉进了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，其他小朋友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，司马光没有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，他搬起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，使劲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那口缸，掉在缸里的小朋友</a:t>
            </a:r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3359150" y="3141663"/>
            <a:ext cx="34559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大水缸里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3935413" y="4365625"/>
            <a:ext cx="28082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一块大石头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7608888" y="4365625"/>
            <a:ext cx="10795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砸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3071813" y="5516563"/>
            <a:ext cx="25193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得救了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9" name="WordArt 11"/>
          <p:cNvSpPr>
            <a:spLocks noTextEdit="1"/>
          </p:cNvSpPr>
          <p:nvPr/>
        </p:nvSpPr>
        <p:spPr>
          <a:xfrm>
            <a:off x="7239000" y="609600"/>
            <a:ext cx="2286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我会填！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9" grpId="0"/>
      <p:bldP spid="8200" grpId="0"/>
      <p:bldP spid="8201" grpId="0"/>
      <p:bldP spid="82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7620"/>
            <a:ext cx="6431915" cy="682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30010" y="3556635"/>
            <a:ext cx="514731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司马光是一个临危不惧、善于动脑、聪明勇敢的孩子。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1355" y="1522730"/>
            <a:ext cx="541909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u="sng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细黑" panose="02010600040101010101" charset="-122"/>
                <a:ea typeface="华文细黑" panose="02010600040101010101" charset="-122"/>
              </a:rPr>
              <a:t>司马光是个什么样的孩子呢？</a:t>
            </a:r>
            <a:endParaRPr lang="zh-CN" altLang="en-US" sz="4000" b="1" u="sng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264160"/>
            <a:ext cx="7732395" cy="6570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96355" y="2259330"/>
            <a:ext cx="494855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如果你当时也在场，你有什么好办法救出小朋友？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11" t="10890" r="1014" b="6695"/>
          <a:stretch>
            <a:fillRect/>
          </a:stretch>
        </p:blipFill>
        <p:spPr>
          <a:xfrm>
            <a:off x="248285" y="250825"/>
            <a:ext cx="11465560" cy="5950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7855" y="519938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再见</a:t>
            </a:r>
            <a:endParaRPr lang="zh-CN" altLang="en-US" sz="7200" b="1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-18415"/>
            <a:ext cx="1219581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10" descr="200724141121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241425"/>
            <a:ext cx="6191250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6"/>
          <p:cNvSpPr txBox="1"/>
          <p:nvPr/>
        </p:nvSpPr>
        <p:spPr>
          <a:xfrm>
            <a:off x="2208530" y="476250"/>
            <a:ext cx="4733925" cy="1874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Wave1">
              <a:avLst/>
            </a:prstTxWarp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1700" b="1" dirty="0">
                <a:ln>
                  <a:solidFill>
                    <a:srgbClr val="FFFF00"/>
                  </a:solidFill>
                </a:ln>
                <a:solidFill>
                  <a:srgbClr val="FFCC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司马光</a:t>
            </a:r>
            <a:endParaRPr lang="zh-CN" altLang="en-US" sz="11700" b="1" dirty="0">
              <a:ln>
                <a:solidFill>
                  <a:srgbClr val="FFFF00"/>
                </a:solidFill>
              </a:ln>
              <a:solidFill>
                <a:srgbClr val="FFCC00"/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6816725" y="404813"/>
            <a:ext cx="1800225" cy="1874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17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砸</a:t>
            </a:r>
            <a:endParaRPr lang="zh-CN" altLang="en-US" sz="117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8616950" y="476250"/>
            <a:ext cx="1800225" cy="1874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1700" b="1" dirty="0">
                <a:solidFill>
                  <a:srgbClr val="0066FF"/>
                </a:solidFill>
                <a:latin typeface="Arial" panose="020B0604020202020204" pitchFamily="34" charset="0"/>
                <a:ea typeface="楷体_GB2312" pitchFamily="49" charset="-122"/>
              </a:rPr>
              <a:t>缸</a:t>
            </a:r>
            <a:endParaRPr lang="zh-CN" altLang="en-US" sz="11700" b="1" dirty="0">
              <a:solidFill>
                <a:srgbClr val="0066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1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9" grpId="0"/>
      <p:bldP spid="20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06120509106090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575" y="1535113"/>
            <a:ext cx="2568575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1497648" y="1296988"/>
            <a:ext cx="435610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司马光，姓司马，名光。是北宋陕州夏县涑水乡（今山西夏县）人，北宋杰出的史学家和散文家 。著有</a:t>
            </a:r>
            <a:r>
              <a:rPr lang="en-US" altLang="zh-CN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资治通鉴</a:t>
            </a:r>
            <a:r>
              <a:rPr lang="en-US" altLang="zh-CN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》 </a:t>
            </a:r>
            <a:r>
              <a:rPr lang="zh-CN" altLang="en-US" sz="3600" b="1" dirty="0">
                <a:solidFill>
                  <a:srgbClr val="0000FF"/>
                </a:solidFill>
                <a:latin typeface="幼圆" panose="02010509060101010101" charset="-122"/>
                <a:ea typeface="幼圆" panose="02010509060101010101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92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2060575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613" y="2060575"/>
            <a:ext cx="172561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1175" y="2060575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774825" y="119697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ò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575050" y="119697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gāng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591175" y="119697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hǎn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1992313" y="1989138"/>
            <a:ext cx="12700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候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3792538" y="2060575"/>
            <a:ext cx="136842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缸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5808663" y="2060575"/>
            <a:ext cx="127317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喊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31" name="WordArt 11"/>
          <p:cNvSpPr>
            <a:spLocks noTextEdit="1"/>
          </p:cNvSpPr>
          <p:nvPr/>
        </p:nvSpPr>
        <p:spPr>
          <a:xfrm>
            <a:off x="4537710" y="312420"/>
            <a:ext cx="21605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zh-CN" altLang="en-US" sz="72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j-ea"/>
                <a:ea typeface="+mj-ea"/>
              </a:rPr>
              <a:t>认一认</a:t>
            </a:r>
            <a:endParaRPr lang="zh-CN" altLang="en-US" sz="7200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5132" name="Picture 1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0" y="2133600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Picture 1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4652963"/>
            <a:ext cx="172561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Picture 14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5275" y="4652963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7464425" y="119697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jìn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1703388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á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5375275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jiù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18"/>
          <p:cNvSpPr txBox="1"/>
          <p:nvPr/>
        </p:nvSpPr>
        <p:spPr>
          <a:xfrm>
            <a:off x="7680325" y="2133600"/>
            <a:ext cx="12700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劲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1919288" y="4652963"/>
            <a:ext cx="136842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砸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40" name="Text Box 20"/>
          <p:cNvSpPr txBox="1"/>
          <p:nvPr/>
        </p:nvSpPr>
        <p:spPr>
          <a:xfrm>
            <a:off x="5519738" y="4652963"/>
            <a:ext cx="127317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救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141" name="Picture 2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9963" y="4724400"/>
            <a:ext cx="172561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2" name="Picture 2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0" y="4652963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3" name="Rectangle 23"/>
          <p:cNvSpPr/>
          <p:nvPr/>
        </p:nvSpPr>
        <p:spPr>
          <a:xfrm>
            <a:off x="3792538" y="4724400"/>
            <a:ext cx="1081087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3575050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á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ng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7319963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altLang="zh-CN" sz="5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ǎ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Rectangle 26"/>
          <p:cNvSpPr/>
          <p:nvPr/>
        </p:nvSpPr>
        <p:spPr>
          <a:xfrm>
            <a:off x="7535863" y="4724400"/>
            <a:ext cx="1304925" cy="14325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跑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2060575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3223" y="2205355"/>
            <a:ext cx="172561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685" y="2205355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217930" y="126809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di</a:t>
            </a:r>
            <a:r>
              <a:rPr kumimoji="0" lang="en-US" altLang="zh-CN" sz="40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44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</a:t>
            </a:r>
            <a:endParaRPr kumimoji="0" lang="en-US" altLang="zh-CN" sz="4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193540" y="126809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ǐ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7258368" y="1268095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ò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388110" y="2139315"/>
            <a:ext cx="171640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掉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4373563" y="2284095"/>
            <a:ext cx="136842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7484428" y="2244725"/>
            <a:ext cx="1273175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破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155" name="WordArt 11"/>
          <p:cNvSpPr>
            <a:spLocks noTextEdit="1"/>
          </p:cNvSpPr>
          <p:nvPr/>
        </p:nvSpPr>
        <p:spPr>
          <a:xfrm>
            <a:off x="3931920" y="180340"/>
            <a:ext cx="3029585" cy="873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zh-CN" altLang="en-US" sz="40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j-ea"/>
                <a:ea typeface="+mj-ea"/>
              </a:rPr>
              <a:t>认一认</a:t>
            </a:r>
            <a:endParaRPr lang="zh-CN" altLang="en-US" sz="4000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6156" name="Picture 1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685" y="4574540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613" y="4574858"/>
            <a:ext cx="1725612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7258685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y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ú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1217930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liú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16"/>
          <p:cNvSpPr txBox="1"/>
          <p:nvPr/>
        </p:nvSpPr>
        <p:spPr>
          <a:xfrm>
            <a:off x="1388110" y="4574540"/>
            <a:ext cx="140081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流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6162" name="Picture 18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6715" y="4574223"/>
            <a:ext cx="172561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3" name="Rectangle 19"/>
          <p:cNvSpPr/>
          <p:nvPr/>
        </p:nvSpPr>
        <p:spPr>
          <a:xfrm>
            <a:off x="7530465" y="4653280"/>
            <a:ext cx="118618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4189730" y="3716338"/>
            <a:ext cx="172878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zh</a:t>
            </a:r>
            <a:r>
              <a:rPr kumimoji="0" lang="en-US" altLang="zh-CN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ō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ng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5" name="Rectangle 21"/>
          <p:cNvSpPr/>
          <p:nvPr/>
        </p:nvSpPr>
        <p:spPr>
          <a:xfrm flipH="1">
            <a:off x="4373563" y="4732020"/>
            <a:ext cx="159385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终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rgbClr val="FFFF00">
                <a:lumMod val="92000"/>
                <a:alpha val="13000"/>
              </a:srgbClr>
            </a:gs>
            <a:gs pos="100000">
              <a:srgbClr val="FFC000">
                <a:lumMod val="83000"/>
                <a:lumOff val="17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9219" name="Text Box 4"/>
          <p:cNvSpPr txBox="1"/>
          <p:nvPr/>
        </p:nvSpPr>
        <p:spPr>
          <a:xfrm>
            <a:off x="8832850" y="573405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8328025" y="573405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9048750" y="5805488"/>
            <a:ext cx="1079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2150" y="1736725"/>
            <a:ext cx="4363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194" name="Rectangle 2"/>
          <p:cNvSpPr>
            <a:spLocks noGrp="1"/>
          </p:cNvSpPr>
          <p:nvPr/>
        </p:nvSpPr>
        <p:spPr>
          <a:xfrm>
            <a:off x="323850" y="290830"/>
            <a:ext cx="10648950" cy="62033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终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于  叫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喊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司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机  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使劲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</a:t>
            </a: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救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人   经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水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缸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失  </a:t>
            </a: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砸缸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出入  丢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掉  </a:t>
            </a:r>
            <a:r>
              <a:rPr lang="zh-CN" altLang="en-US" sz="5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候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坏  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步    笑口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开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0738" r="358"/>
          <a:stretch>
            <a:fillRect/>
          </a:stretch>
        </p:blipFill>
        <p:spPr>
          <a:xfrm>
            <a:off x="-23495" y="0"/>
            <a:ext cx="5951855" cy="5104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02680" y="773430"/>
            <a:ext cx="451421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古时候有个孩子，叫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司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马光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有一回，他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跟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几个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小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朋友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们在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花园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里玩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。花园里有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假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山，假山下面有一口大水缸，缸里面装满了水。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87020"/>
            <a:ext cx="4881245" cy="6118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0545" y="1202055"/>
            <a:ext cx="635762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有个小朋友爬到假山上去玩，一不小心，掉进了大水缸。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        别的小朋友都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慌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了，</a:t>
            </a:r>
            <a:r>
              <a:rPr lang="zh-CN" altLang="en-US" sz="32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有的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吓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哭了，</a:t>
            </a:r>
            <a:r>
              <a:rPr lang="zh-CN" altLang="en-US" sz="32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有的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叫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着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喊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着，跑去找大人。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        司马光没有慌，他举起一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块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石头，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使劲砸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那口缸，几下子就把缸砸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破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了。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        缸里的水流出来了，掉进缸里的小朋友得救了。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" name="儿歌 - 司马光砸缸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>
                  <p14:trim st="38816.000000" end="70460.000000"/>
                  <p14:fade in="25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24870" y="60896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700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WPS 演示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楷体_GB2312</vt:lpstr>
      <vt:lpstr>幼圆</vt:lpstr>
      <vt:lpstr>黑体</vt:lpstr>
      <vt:lpstr>Times New Roman</vt:lpstr>
      <vt:lpstr>华文楷体</vt:lpstr>
      <vt:lpstr>华文细黑</vt:lpstr>
      <vt:lpstr>微软雅黑</vt:lpstr>
      <vt:lpstr>Calibri Light</vt:lpstr>
      <vt:lpstr>Calibri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5</cp:revision>
  <dcterms:created xsi:type="dcterms:W3CDTF">2017-03-13T12:36:00Z</dcterms:created>
  <dcterms:modified xsi:type="dcterms:W3CDTF">2017-03-17T03:20:47Z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