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9" r:id="rId3"/>
    <p:sldId id="339" r:id="rId4"/>
    <p:sldId id="372" r:id="rId5"/>
    <p:sldId id="361" r:id="rId6"/>
    <p:sldId id="362" r:id="rId7"/>
    <p:sldId id="363" r:id="rId8"/>
    <p:sldId id="373" r:id="rId9"/>
    <p:sldId id="306" r:id="rId10"/>
    <p:sldId id="307" r:id="rId11"/>
    <p:sldId id="303" r:id="rId12"/>
    <p:sldId id="284" r:id="rId13"/>
    <p:sldId id="293" r:id="rId14"/>
    <p:sldId id="374" r:id="rId15"/>
    <p:sldId id="375" r:id="rId16"/>
    <p:sldId id="376" r:id="rId17"/>
    <p:sldId id="384" r:id="rId18"/>
    <p:sldId id="265" r:id="rId19"/>
    <p:sldId id="367" r:id="rId20"/>
    <p:sldId id="378" r:id="rId21"/>
    <p:sldId id="394" r:id="rId22"/>
    <p:sldId id="389" r:id="rId23"/>
    <p:sldId id="387" r:id="rId24"/>
    <p:sldId id="388" r:id="rId25"/>
    <p:sldId id="383" r:id="rId26"/>
    <p:sldId id="352" r:id="rId27"/>
    <p:sldId id="341" r:id="rId28"/>
    <p:sldId id="395" r:id="rId29"/>
    <p:sldId id="390" r:id="rId30"/>
    <p:sldId id="391" r:id="rId31"/>
    <p:sldId id="392" r:id="rId32"/>
    <p:sldId id="393" r:id="rId33"/>
    <p:sldId id="385" r:id="rId34"/>
    <p:sldId id="369" r:id="rId35"/>
    <p:sldId id="371" r:id="rId36"/>
    <p:sldId id="370" r:id="rId37"/>
    <p:sldId id="337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69" autoAdjust="0"/>
    <p:restoredTop sz="94660"/>
  </p:normalViewPr>
  <p:slideViewPr>
    <p:cSldViewPr>
      <p:cViewPr varScale="1">
        <p:scale>
          <a:sx n="65" d="100"/>
          <a:sy n="65" d="100"/>
        </p:scale>
        <p:origin x="-16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Administrator\Desktop\20111225145413733.jpg"/>
          <p:cNvPicPr>
            <a:picLocks noChangeAspect="1" noChangeArrowheads="1"/>
          </p:cNvPicPr>
          <p:nvPr userDrawn="1"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841750" y="3913188"/>
            <a:ext cx="5302250" cy="294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C2CE1-9D7A-493B-BB90-7EE02862F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9662-C181-4B29-9A34-4F269B0A63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GIF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microsoft.com/office/2007/relationships/media" Target="file:///E:\&#24555;&#30424;\&#20877;&#35265;&#20102;&#65292;&#20146;&#20154;%208\&#25112;&#26007;ok.mpg" TargetMode="External"/><Relationship Id="rId1" Type="http://schemas.openxmlformats.org/officeDocument/2006/relationships/video" Target="file:///E:\&#24555;&#30424;\&#20877;&#35265;&#20102;&#65292;&#20146;&#20154;%208\&#25112;&#26007;ok.mpg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media" Target="file:///E:\&#24555;&#30424;\&#20877;&#35265;&#20102;&#65292;&#20146;&#20154;%208\&#32593;&#32476;&#27468;&#25163;-&#22763;&#20853;&#31361;&#20987;%20_%20&#24449;&#26381;&#22825;&#22530;.mp3" TargetMode="External"/><Relationship Id="rId1" Type="http://schemas.openxmlformats.org/officeDocument/2006/relationships/audio" Target="file:///E:\&#24555;&#30424;\&#20877;&#35265;&#20102;&#65292;&#20146;&#20154;%208\&#32593;&#32476;&#27468;&#25163;-&#22763;&#20853;&#31361;&#20987;%20_%20&#24449;&#26381;&#22825;&#22530;.mp3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microsoft.com/office/2007/relationships/media" Target="file:///E:\&#24555;&#30424;\&#20877;&#35265;&#20102;&#65292;&#20146;&#20154;%208\&#32593;&#32476;&#27468;&#25163;-&#20260;&#24863;&#32431;&#38899;&#20048;%20&#20260;&#24863;&#30340;&#31163;&#21035;.mp3" TargetMode="External"/><Relationship Id="rId1" Type="http://schemas.openxmlformats.org/officeDocument/2006/relationships/audio" Target="file:///E:\&#24555;&#30424;\&#20877;&#35265;&#20102;&#65292;&#20146;&#20154;%208\&#32593;&#32476;&#27468;&#25163;-&#20260;&#24863;&#32431;&#38899;&#20048;%20&#20260;&#24863;&#30340;&#31163;&#21035;.mp3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microsoft.com/office/2007/relationships/media" Target="file:///E:\&#24555;&#30424;\&#20877;&#35265;&#20102;&#65292;&#20146;&#20154;%208\&#32593;&#32476;&#27468;&#25163;-&#20260;&#24863;&#32431;&#38899;&#20048;%20&#20260;&#24863;&#30340;&#31163;&#21035;.mp3" TargetMode="External"/><Relationship Id="rId1" Type="http://schemas.openxmlformats.org/officeDocument/2006/relationships/audio" Target="file:///E:\&#24555;&#30424;\&#20877;&#35265;&#20102;&#65292;&#20146;&#20154;%208\&#32593;&#32476;&#27468;&#25163;-&#20260;&#24863;&#32431;&#38899;&#20048;%20&#20260;&#24863;&#30340;&#31163;&#21035;.mp3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media" Target="file:///E:\&#24555;&#30424;\&#20877;&#35265;&#20102;&#65292;&#20146;&#20154;%208\&#32593;&#32476;&#27468;&#25163;-&#20260;&#24863;&#32431;&#38899;&#20048;%20&#20260;&#24863;&#30340;&#31163;&#21035;.mp3" TargetMode="External"/><Relationship Id="rId3" Type="http://schemas.openxmlformats.org/officeDocument/2006/relationships/audio" Target="file:///E:\&#24555;&#30424;\&#20877;&#35265;&#20102;&#65292;&#20146;&#20154;%208\&#32593;&#32476;&#27468;&#25163;-&#20260;&#24863;&#32431;&#38899;&#20048;%20&#20260;&#24863;&#30340;&#31163;&#21035;.mp3" TargetMode="Externa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0140209111235-998116269.png"/>
          <p:cNvPicPr>
            <a:picLocks noChangeAspect="1" noChangeArrowheads="1"/>
          </p:cNvPicPr>
          <p:nvPr/>
        </p:nvPicPr>
        <p:blipFill>
          <a:blip r:embed="rId1" cstate="print"/>
          <a:srcRect t="27392"/>
          <a:stretch>
            <a:fillRect/>
          </a:stretch>
        </p:blipFill>
        <p:spPr bwMode="auto">
          <a:xfrm>
            <a:off x="0" y="0"/>
            <a:ext cx="9144000" cy="3363135"/>
          </a:xfrm>
          <a:prstGeom prst="rect">
            <a:avLst/>
          </a:prstGeom>
          <a:noFill/>
        </p:spPr>
      </p:pic>
      <p:sp>
        <p:nvSpPr>
          <p:cNvPr id="4" name="标题 1"/>
          <p:cNvSpPr txBox="1"/>
          <p:nvPr/>
        </p:nvSpPr>
        <p:spPr>
          <a:xfrm>
            <a:off x="755576" y="407707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再见了，亲人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5" name="副标题 2"/>
          <p:cNvSpPr txBox="1"/>
          <p:nvPr/>
        </p:nvSpPr>
        <p:spPr>
          <a:xfrm>
            <a:off x="1915616" y="5348808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</a:rPr>
              <a:t>      康思娜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77094b36acaf2edde2834a458d1001e93901932f (1).png"/>
          <p:cNvPicPr>
            <a:picLocks noChangeAspect="1" noChangeArrowheads="1"/>
          </p:cNvPicPr>
          <p:nvPr/>
        </p:nvPicPr>
        <p:blipFill>
          <a:blip r:embed="rId1" cstate="print"/>
          <a:srcRect t="8710" r="292" b="10614"/>
          <a:stretch>
            <a:fillRect/>
          </a:stretch>
        </p:blipFill>
        <p:spPr bwMode="auto">
          <a:xfrm>
            <a:off x="26690" y="0"/>
            <a:ext cx="9117310" cy="6858000"/>
          </a:xfrm>
          <a:prstGeom prst="rect">
            <a:avLst/>
          </a:prstGeom>
          <a:noFill/>
        </p:spPr>
      </p:pic>
      <p:pic>
        <p:nvPicPr>
          <p:cNvPr id="3" name="图片 2" descr="01300000206900129543494720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59" y="836712"/>
            <a:ext cx="7744013" cy="5256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77094b36acaf2edde2834a458d1001e93901932f (1).png"/>
          <p:cNvPicPr>
            <a:picLocks noChangeAspect="1" noChangeArrowheads="1"/>
          </p:cNvPicPr>
          <p:nvPr/>
        </p:nvPicPr>
        <p:blipFill>
          <a:blip r:embed="rId1" cstate="print"/>
          <a:srcRect t="8710" r="292" b="10614"/>
          <a:stretch>
            <a:fillRect/>
          </a:stretch>
        </p:blipFill>
        <p:spPr bwMode="auto">
          <a:xfrm>
            <a:off x="26690" y="0"/>
            <a:ext cx="9117310" cy="6858000"/>
          </a:xfrm>
          <a:prstGeom prst="rect">
            <a:avLst/>
          </a:prstGeom>
          <a:noFill/>
        </p:spPr>
      </p:pic>
      <p:pic>
        <p:nvPicPr>
          <p:cNvPr id="3" name="图片 2" descr="u=915447853,3589698145&amp;fm=21&amp;gp=0.jpg"/>
          <p:cNvPicPr>
            <a:picLocks noChangeAspect="1"/>
          </p:cNvPicPr>
          <p:nvPr/>
        </p:nvPicPr>
        <p:blipFill>
          <a:blip r:embed="rId2" cstate="print"/>
          <a:srcRect t="11073" r="917"/>
          <a:stretch>
            <a:fillRect/>
          </a:stretch>
        </p:blipFill>
        <p:spPr>
          <a:xfrm>
            <a:off x="827584" y="836712"/>
            <a:ext cx="7776864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77094b36acaf2edde2834a458d1001e93901932f (1).png"/>
          <p:cNvPicPr>
            <a:picLocks noChangeAspect="1" noChangeArrowheads="1"/>
          </p:cNvPicPr>
          <p:nvPr/>
        </p:nvPicPr>
        <p:blipFill>
          <a:blip r:embed="rId1" cstate="print"/>
          <a:srcRect t="8710" r="292" b="10614"/>
          <a:stretch>
            <a:fillRect/>
          </a:stretch>
        </p:blipFill>
        <p:spPr bwMode="auto">
          <a:xfrm>
            <a:off x="26690" y="0"/>
            <a:ext cx="9117310" cy="6858000"/>
          </a:xfrm>
          <a:prstGeom prst="rect">
            <a:avLst/>
          </a:prstGeom>
          <a:noFill/>
        </p:spPr>
      </p:pic>
      <p:pic>
        <p:nvPicPr>
          <p:cNvPr id="3" name="图片 2" descr="picture201308134313212126.jpg"/>
          <p:cNvPicPr>
            <a:picLocks noChangeAspect="1"/>
          </p:cNvPicPr>
          <p:nvPr/>
        </p:nvPicPr>
        <p:blipFill>
          <a:blip r:embed="rId2" cstate="print"/>
          <a:srcRect b="10182"/>
          <a:stretch>
            <a:fillRect/>
          </a:stretch>
        </p:blipFill>
        <p:spPr>
          <a:xfrm>
            <a:off x="539552" y="762000"/>
            <a:ext cx="8286750" cy="5475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0140209111235-998116269.png"/>
          <p:cNvPicPr>
            <a:picLocks noChangeAspect="1" noChangeArrowheads="1"/>
          </p:cNvPicPr>
          <p:nvPr/>
        </p:nvPicPr>
        <p:blipFill>
          <a:blip r:embed="rId1" cstate="print"/>
          <a:srcRect t="27392"/>
          <a:stretch>
            <a:fillRect/>
          </a:stretch>
        </p:blipFill>
        <p:spPr bwMode="auto">
          <a:xfrm>
            <a:off x="0" y="0"/>
            <a:ext cx="9144000" cy="3363135"/>
          </a:xfrm>
          <a:prstGeom prst="rect">
            <a:avLst/>
          </a:prstGeom>
          <a:noFill/>
        </p:spPr>
      </p:pic>
      <p:sp>
        <p:nvSpPr>
          <p:cNvPr id="4" name="标题 1"/>
          <p:cNvSpPr txBox="1"/>
          <p:nvPr/>
        </p:nvSpPr>
        <p:spPr>
          <a:xfrm>
            <a:off x="755576" y="407707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再见了，亲人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istrator\Desktop\44.jpg"/>
          <p:cNvPicPr>
            <a:picLocks noChangeAspect="1" noChangeArrowheads="1"/>
          </p:cNvPicPr>
          <p:nvPr/>
        </p:nvPicPr>
        <p:blipFill>
          <a:blip r:embed="rId1" cstate="print"/>
          <a:srcRect l="67679" b="-1087"/>
          <a:stretch>
            <a:fillRect/>
          </a:stretch>
        </p:blipFill>
        <p:spPr bwMode="auto">
          <a:xfrm>
            <a:off x="1571604" y="785794"/>
            <a:ext cx="2857520" cy="5000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 descr="C:\Users\Administrator\Desktop\55.gif"/>
          <p:cNvPicPr>
            <a:picLocks noChangeAspect="1" noChangeArrowheads="1"/>
          </p:cNvPicPr>
          <p:nvPr/>
        </p:nvPicPr>
        <p:blipFill>
          <a:blip r:embed="rId2" cstate="print"/>
          <a:srcRect l="20018" r="20200" b="17080"/>
          <a:stretch>
            <a:fillRect/>
          </a:stretch>
        </p:blipFill>
        <p:spPr bwMode="auto">
          <a:xfrm>
            <a:off x="5214942" y="857232"/>
            <a:ext cx="3000396" cy="49292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6176" y="913944"/>
            <a:ext cx="16561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 smtClean="0">
                <a:solidFill>
                  <a:schemeClr val="bg1"/>
                </a:solidFill>
              </a:rPr>
              <a:t>亲</a:t>
            </a:r>
            <a:endParaRPr lang="zh-CN" altLang="en-US" sz="12000" b="1" dirty="0">
              <a:solidFill>
                <a:schemeClr val="bg1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55576" y="3356992"/>
            <a:ext cx="7668344" cy="21236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《</a:t>
            </a: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说文解字</a:t>
            </a:r>
            <a:r>
              <a:rPr kumimoji="0" lang="zh-CN" altLang="zh-CN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》</a:t>
            </a: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：情意恳到曰至。父母者，情之最至者也。故谓之亲。</a:t>
            </a:r>
            <a:endParaRPr kumimoji="0" lang="zh-CN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Picture 1" descr="0c721eb0cea8cb703fc12d5bad68d169"/>
          <p:cNvPicPr>
            <a:picLocks noChangeAspect="1" noChangeArrowheads="1"/>
          </p:cNvPicPr>
          <p:nvPr/>
        </p:nvPicPr>
        <p:blipFill>
          <a:blip r:embed="rId1" cstate="print"/>
          <a:srcRect l="16466" r="23156" b="18182"/>
          <a:stretch>
            <a:fillRect/>
          </a:stretch>
        </p:blipFill>
        <p:spPr bwMode="auto">
          <a:xfrm>
            <a:off x="1142976" y="1000108"/>
            <a:ext cx="1571636" cy="192882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707905" y="908720"/>
            <a:ext cx="17281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0" b="1" dirty="0">
                <a:solidFill>
                  <a:schemeClr val="bg1"/>
                </a:solidFill>
              </a:rPr>
              <a:t>親</a:t>
            </a:r>
            <a:endParaRPr lang="zh-CN" altLang="en-US" sz="12000" b="1" dirty="0">
              <a:solidFill>
                <a:schemeClr val="bg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59832" y="1700808"/>
            <a:ext cx="576064" cy="504056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508104" y="1700808"/>
            <a:ext cx="576064" cy="504056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285860"/>
            <a:ext cx="81055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是您带着全村妇女，顶着打糕，冒着炮火，穿过硝烟，送到阵地上来给我们吃。这真是雪中送炭啊！</a:t>
            </a:r>
            <a:endParaRPr kumimoji="0" lang="zh-CN" altLang="zh-CN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战斗ok.mpg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748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285860"/>
            <a:ext cx="81055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是您带着全村妇女，顶着打糕，冒着炮火，穿过硝烟，送到阵地上来给我们吃。这真是雪中送炭啊！</a:t>
            </a:r>
            <a:endParaRPr kumimoji="0" lang="zh-CN" altLang="zh-CN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67136" y="1571612"/>
            <a:ext cx="7776864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6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血泊</a:t>
            </a:r>
            <a:r>
              <a:rPr kumimoji="0" lang="en-US" altLang="zh-CN" sz="6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kumimoji="0" lang="zh-CN" sz="6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乘机</a:t>
            </a:r>
            <a:r>
              <a:rPr kumimoji="0" lang="en-US" altLang="zh-CN" sz="6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lang="zh-CN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供应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混合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深情厚谊</a:t>
            </a: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533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endParaRPr kumimoji="0" 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57158" y="857232"/>
            <a:ext cx="8501122" cy="5324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zh-CN" sz="1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我们还记得，我们的一个伤员在您家里休养，敌机来了，您丢下自己的小孙孙，把伤员背进了防空洞；当您再回去抢救小孙孙的时候，房子已经炸平了。您为我们失去了唯一的亲人。</a:t>
            </a:r>
            <a:endParaRPr lang="zh-CN" altLang="en-US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85720" y="546345"/>
            <a:ext cx="8676456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你妈妈知道了，带着你混进敌占区，偷偷地靠近了关着老王的那所小房子。你妈妈故意跟哨兵争吵，引出那个班的敌人。你乘机钻进屋里，解开老王身上的绳索，救出了老王。你回到村里，焦急地等待妈妈。第二天传来噩耗，你妈妈拉响手榴弹跟敌人同归于尽了。同志们伤心地痛哭起来，你却把脚一跺，嘴角抽动着，狠狠地说：“妈妈，这个仇我一定要报！”小金花，你是多么刚强啊！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zh-CN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469856" y="396975"/>
            <a:ext cx="8388424" cy="60324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eaLnBrk="0" fontAlgn="base" hangingPunct="0">
              <a:lnSpc>
                <a:spcPts val="6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 我们清楚地记得，那是</a:t>
            </a:r>
            <a:r>
              <a:rPr 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1952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年的春天，金达莱花开满山野的时候，您知道我们缺少蔬菜，就挎着篮子上山挖野菜。后面山上的野菜挖光了，您又跑到前沿阵地去挖。不料敌人的一颗炮弹在您的身旁爆炸，您倒在血泊里</a:t>
            </a:r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伤好以后，您只能靠着双拐走路了。</a:t>
            </a:r>
            <a:endParaRPr lang="zh-CN" altLang="en-US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285728"/>
            <a:ext cx="8676456" cy="69865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/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记得五次战役的时候，由于敌机的封锁，造成了暂时的供应困难我们空着肚子，在阵地上跟敌人拼了三天三夜。</a:t>
            </a:r>
            <a:endParaRPr lang="en-US" altLang="zh-CN" sz="32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我们还记得，我们的一个伤员在您家里休养</a:t>
            </a:r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en-US" altLang="zh-CN" sz="32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那一回，侦察员老王到敌占区去侦察，被敌人抓住了，关在一座小房子里，有一个班的鬼子看守着。</a:t>
            </a:r>
            <a:endParaRPr lang="zh-CN" altLang="zh-CN" sz="32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我们清楚地记得，那是</a:t>
            </a:r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1952</a:t>
            </a:r>
            <a:r>
              <a:rPr lang="zh-CN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年的春天，金达莱花开满山野的时候，我们缺少蔬菜</a:t>
            </a:r>
            <a:r>
              <a:rPr lang="en-US" altLang="zh-CN" sz="32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zh-CN" sz="32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en-US" altLang="zh-CN" sz="32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en-US" altLang="zh-CN" sz="3200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zh-CN" sz="3200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39552" y="404664"/>
            <a:ext cx="8208912" cy="55399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</a:t>
            </a:r>
            <a:r>
              <a:rPr kumimoji="0" lang="zh-CN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抗美援朝战争中，我国先后出兵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130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余万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人，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36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万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人战斗负伤，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21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万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人战斗被俘，</a:t>
            </a:r>
            <a:r>
              <a:rPr lang="en-US" altLang="zh-CN" sz="5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14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万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英烈的忠骨永远留在了朝鲜的土地上。</a:t>
            </a:r>
            <a:r>
              <a:rPr lang="zh-CN" altLang="en-US" sz="48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这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其中有：邱少云、黄继光、杨根思、罗盛教、毛岸英</a:t>
            </a:r>
            <a:r>
              <a:rPr kumimoji="0" lang="en-US" altLang="zh-CN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……</a:t>
            </a:r>
            <a:endParaRPr kumimoji="0" lang="en-US" altLang="zh-CN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网络歌手-士兵突击 _ 征服天堂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1724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5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5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500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5000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4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57158" y="500042"/>
            <a:ext cx="8358214" cy="62786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我们空着肚子，在阵地上跟敌人拼了三天三夜。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是您带着全村妇女，顶着打糕，冒着炮火，穿过硝烟，送到阵地上来给我们吃。这真是雪中送炭啊！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您在回去的途中，累得昏倒在路旁了。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网络歌手-伤感纯音乐 伤感的离别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60444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214314" y="714356"/>
            <a:ext cx="8786842" cy="47705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我们还记得，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我们的一个伤员在您家里休养……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1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敌机来了，您丢下自己的小孙孙，把伤员背进了防空洞；当您再回去抢救小孙孙的时候，房子已经炸平了。您为我们失去了唯一的亲人。</a:t>
            </a:r>
            <a:endParaRPr lang="zh-CN" altLang="zh-CN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428604"/>
            <a:ext cx="8643966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侦察员老王到敌占区去侦察，被敌人抓住了……</a:t>
            </a:r>
            <a:endParaRPr lang="en-US" altLang="zh-CN" sz="36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你妈妈拉响手榴弹跟敌人同归于尽了。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你却把脚一跺，嘴角抽动着，狠狠地说：“妈妈，这个仇我一定要报！”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zh-CN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57158" y="571480"/>
            <a:ext cx="838842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您知道我们缺少蔬菜，就挎着篮子上山挖野菜。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后山上的野菜挖光了，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您又跑到前沿阵地去挖。不料敌人的一颗炮弹在您的身旁爆炸，您倒在血泊里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……</a:t>
            </a:r>
            <a:endParaRPr kumimoji="0" lang="zh-CN" alt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14282" y="634165"/>
            <a:ext cx="8643966" cy="57554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大娘，停住您送别的脚步吧！为了帮我们洗补衣服，您已经几夜没合眼了。您这么大年纪，能支持得住吗？快回家休息吧！为什么摇头呢？难道您担心我们会把您这位朝鲜阿妈妮忘怀？不，永远不会。八年来，您为我们花了多少心血，给了我们多少慈母般的温暖！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4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           </a:t>
            </a: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……</a:t>
            </a: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endParaRPr kumimoji="0" lang="en-US" altLang="zh-CN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您说，这比山还高比海还深的情谊，我们怎么能忘怀？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网络歌手-伤感纯音乐 伤感的离别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835821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14282" y="1277107"/>
            <a:ext cx="8643966" cy="38164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小金花，不要哭了，擦干眼泪，再给我们唱个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《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捣米谣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》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吧！怎么？心里难过，唱不出来？你一向是个刚强的孩子啊！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1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……</a:t>
            </a:r>
            <a:endParaRPr lang="en-US" altLang="zh-CN" sz="4000" b="1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11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可是今天，跟志愿军叔叔分别的今天，你怎么落泪了呢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?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50629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大嫂，请回去吧！看，您的孩子在您的背上睡熟了。山路这样崎岖，您架着双拐，已经送了几十里。就是您一步不送，我们只要想起您的双拐，也永远不会忘怀您对我们的深情厚谊。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1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……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</a:rPr>
              <a:t>您为我们付出了这样高的代价，难道还不足以表达您对中国人民的友谊吗？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0140209111235-998116269.png"/>
          <p:cNvPicPr>
            <a:picLocks noChangeAspect="1" noChangeArrowheads="1"/>
          </p:cNvPicPr>
          <p:nvPr/>
        </p:nvPicPr>
        <p:blipFill>
          <a:blip r:embed="rId1" cstate="print"/>
          <a:srcRect t="33019" b="9460"/>
          <a:stretch>
            <a:fillRect/>
          </a:stretch>
        </p:blipFill>
        <p:spPr bwMode="auto">
          <a:xfrm>
            <a:off x="0" y="0"/>
            <a:ext cx="9144000" cy="266429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44016" y="2708920"/>
            <a:ext cx="889248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再见了，亲人！再见了，亲爱的土地！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1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列车呀，请慢一点儿开，让我们再看一眼朝鲜的亲人，让我们在这曾经洒过鲜血的土地上再停留片刻。</a:t>
            </a:r>
            <a:endParaRPr lang="en-US" altLang="zh-CN" sz="3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16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再见了，亲人！我们的心永远跟你们在一起！</a:t>
            </a:r>
            <a:endParaRPr lang="zh-CN" altLang="en-US" sz="36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714356"/>
            <a:ext cx="7776864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大嫂、深情厚谊</a:t>
            </a: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噩耗、雪中送炭</a:t>
            </a:r>
            <a:endParaRPr lang="zh-CN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533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endParaRPr kumimoji="0" 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714356"/>
            <a:ext cx="7776864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大嫂、深情厚谊</a:t>
            </a: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噩</a:t>
            </a: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耗、雪中送炭</a:t>
            </a:r>
            <a:endParaRPr lang="zh-CN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533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endParaRPr kumimoji="0" 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42910" y="714356"/>
            <a:ext cx="7776864" cy="65556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大嫂、</a:t>
            </a:r>
            <a:r>
              <a:rPr lang="zh-CN" altLang="en-US" sz="60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深情厚谊</a:t>
            </a:r>
            <a:endParaRPr lang="en-US" altLang="zh-CN" sz="6000" b="1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endParaRPr lang="en-US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indent="533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噩耗、雪中送炭</a:t>
            </a:r>
            <a:endParaRPr lang="zh-CN" altLang="zh-CN" sz="6000" b="1" dirty="0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533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Tahoma" panose="020B0604030504040204" pitchFamily="34" charset="0"/>
            </a:endParaRPr>
          </a:p>
          <a:p>
            <a:pPr lvl="0" indent="533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</a:t>
            </a:r>
            <a:r>
              <a:rPr lang="en-US" altLang="zh-CN" sz="6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  <a:cs typeface="Tahoma" panose="020B0604030504040204" pitchFamily="34" charset="0"/>
              </a:rPr>
              <a:t>  </a:t>
            </a:r>
            <a:endParaRPr kumimoji="0" lang="zh-CN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0140209111235-998116269.png"/>
          <p:cNvPicPr>
            <a:picLocks noChangeAspect="1" noChangeArrowheads="1"/>
          </p:cNvPicPr>
          <p:nvPr/>
        </p:nvPicPr>
        <p:blipFill>
          <a:blip r:embed="rId1" cstate="print"/>
          <a:srcRect t="27392"/>
          <a:stretch>
            <a:fillRect/>
          </a:stretch>
        </p:blipFill>
        <p:spPr bwMode="auto">
          <a:xfrm>
            <a:off x="0" y="0"/>
            <a:ext cx="9144000" cy="3363135"/>
          </a:xfrm>
          <a:prstGeom prst="rect">
            <a:avLst/>
          </a:prstGeom>
          <a:noFill/>
        </p:spPr>
      </p:pic>
      <p:sp>
        <p:nvSpPr>
          <p:cNvPr id="4" name="标题 1"/>
          <p:cNvSpPr txBox="1"/>
          <p:nvPr/>
        </p:nvSpPr>
        <p:spPr>
          <a:xfrm>
            <a:off x="755576" y="4077072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再见了，亲人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77094b36acaf2edde2834a458d1001e93901932f (1).png"/>
          <p:cNvPicPr>
            <a:picLocks noChangeAspect="1" noChangeArrowheads="1"/>
          </p:cNvPicPr>
          <p:nvPr/>
        </p:nvPicPr>
        <p:blipFill>
          <a:blip r:embed="rId1" cstate="print"/>
          <a:srcRect t="8710" r="292" b="10614"/>
          <a:stretch>
            <a:fillRect/>
          </a:stretch>
        </p:blipFill>
        <p:spPr bwMode="auto">
          <a:xfrm>
            <a:off x="26690" y="0"/>
            <a:ext cx="9117310" cy="6858000"/>
          </a:xfrm>
          <a:prstGeom prst="rect">
            <a:avLst/>
          </a:prstGeom>
          <a:noFill/>
        </p:spPr>
      </p:pic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11560" y="836713"/>
            <a:ext cx="8064896" cy="5328592"/>
          </a:xfrm>
          <a:prstGeom prst="rect">
            <a:avLst/>
          </a:prstGeom>
          <a:noFill/>
        </p:spPr>
      </p:pic>
      <p:pic>
        <p:nvPicPr>
          <p:cNvPr id="5" name="网络歌手-伤感纯音乐 伤感的离别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55576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77094b36acaf2edde2834a458d1001e93901932f (1).png"/>
          <p:cNvPicPr>
            <a:picLocks noChangeAspect="1" noChangeArrowheads="1"/>
          </p:cNvPicPr>
          <p:nvPr/>
        </p:nvPicPr>
        <p:blipFill>
          <a:blip r:embed="rId1" cstate="print"/>
          <a:srcRect t="8710" r="292" b="10614"/>
          <a:stretch>
            <a:fillRect/>
          </a:stretch>
        </p:blipFill>
        <p:spPr bwMode="auto">
          <a:xfrm>
            <a:off x="26690" y="0"/>
            <a:ext cx="9117310" cy="6858000"/>
          </a:xfrm>
          <a:prstGeom prst="rect">
            <a:avLst/>
          </a:prstGeom>
          <a:noFill/>
        </p:spPr>
      </p:pic>
      <p:pic>
        <p:nvPicPr>
          <p:cNvPr id="1026" name="Picture 2" descr="C:\Users\Administrator\Desktop\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11560" y="836713"/>
            <a:ext cx="8064896" cy="5328592"/>
          </a:xfrm>
          <a:prstGeom prst="rect">
            <a:avLst/>
          </a:prstGeom>
          <a:noFill/>
        </p:spPr>
      </p:pic>
      <p:sp>
        <p:nvSpPr>
          <p:cNvPr id="3" name="椭圆 2"/>
          <p:cNvSpPr/>
          <p:nvPr/>
        </p:nvSpPr>
        <p:spPr>
          <a:xfrm>
            <a:off x="6444208" y="2420888"/>
            <a:ext cx="936104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1696</Words>
  <Application>WPS 演示</Application>
  <PresentationFormat>全屏显示(4:3)</PresentationFormat>
  <Paragraphs>112</Paragraphs>
  <Slides>36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楷体_GB2312</vt:lpstr>
      <vt:lpstr>Tahoma</vt:lpstr>
      <vt:lpstr>新宋体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再见了，亲人</dc:title>
  <dc:creator>Administrator</dc:creator>
  <cp:lastModifiedBy>DELL</cp:lastModifiedBy>
  <cp:revision>131</cp:revision>
  <dcterms:created xsi:type="dcterms:W3CDTF">2016-03-09T15:05:00Z</dcterms:created>
  <dcterms:modified xsi:type="dcterms:W3CDTF">2016-10-30T02:42:20Z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