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307" r:id="rId4"/>
    <p:sldId id="269" r:id="rId5"/>
    <p:sldId id="334" r:id="rId7"/>
    <p:sldId id="282" r:id="rId8"/>
    <p:sldId id="270" r:id="rId9"/>
    <p:sldId id="271" r:id="rId10"/>
    <p:sldId id="272" r:id="rId11"/>
    <p:sldId id="273" r:id="rId12"/>
    <p:sldId id="315" r:id="rId13"/>
    <p:sldId id="285" r:id="rId14"/>
    <p:sldId id="288" r:id="rId15"/>
    <p:sldId id="289" r:id="rId16"/>
    <p:sldId id="290" r:id="rId17"/>
    <p:sldId id="303" r:id="rId18"/>
    <p:sldId id="335" r:id="rId19"/>
    <p:sldId id="336" r:id="rId20"/>
    <p:sldId id="337" r:id="rId21"/>
    <p:sldId id="338" r:id="rId22"/>
    <p:sldId id="339" r:id="rId23"/>
    <p:sldId id="340" r:id="rId24"/>
    <p:sldId id="341" r:id="rId25"/>
    <p:sldId id="342" r:id="rId26"/>
    <p:sldId id="343" r:id="rId27"/>
    <p:sldId id="344" r:id="rId28"/>
    <p:sldId id="295" r:id="rId2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F4BB"/>
    <a:srgbClr val="8BEF99"/>
    <a:srgbClr val="99FF33"/>
    <a:srgbClr val="FF9900"/>
    <a:srgbClr val="FF0000"/>
    <a:srgbClr val="FF9933"/>
    <a:srgbClr val="000066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82"/>
    <p:restoredTop sz="93388"/>
  </p:normalViewPr>
  <p:slideViewPr>
    <p:cSldViewPr showGuides="1">
      <p:cViewPr varScale="1">
        <p:scale>
          <a:sx n="106" d="100"/>
          <a:sy n="106" d="100"/>
        </p:scale>
        <p:origin x="-17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幻灯片图像占位符 1"/>
          <p:cNvSpPr/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7170" name="文本占位符 2"/>
          <p:cNvSpPr/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1"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Times New Roman" panose="02020603050405020304" pitchFamily="18" charset="0"/>
              </a:defRPr>
            </a:lvl1pPr>
          </a:lstStyle>
          <a:p>
            <a:pPr lvl="0" eaLnBrk="1" fontAlgn="base" hangingPunct="1"/>
            <a:fld id="{9A0DB2DC-4C9A-4742-B13C-FB6460FD3503}" type="slidenum">
              <a:rPr lang="en-US" altLang="zh-CN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  <p:pic>
        <p:nvPicPr>
          <p:cNvPr id="2055" name="Picture 7" descr="woxia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2562225" cy="838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3.jpeg"/><Relationship Id="rId1" Type="http://schemas.openxmlformats.org/officeDocument/2006/relationships/image" Target="../media/image22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GIF"/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hyperlink" Target="&#22235;&#23395;&#26391;&#35835;.SW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0.png"/><Relationship Id="rId1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14.jpeg"/><Relationship Id="rId7" Type="http://schemas.openxmlformats.org/officeDocument/2006/relationships/image" Target="../media/image13.jpeg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Picture 2" descr="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356100" cy="3357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2" name="Picture 3" descr="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0"/>
            <a:ext cx="4787900" cy="3425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4" descr="200808112242044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3357563"/>
            <a:ext cx="4427538" cy="3500437"/>
          </a:xfrm>
          <a:ln/>
        </p:spPr>
      </p:pic>
      <p:pic>
        <p:nvPicPr>
          <p:cNvPr id="5124" name="Picture 5" descr="%A1%B6%CB%C4%BC%BE%A1%B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6100" y="3357563"/>
            <a:ext cx="4787900" cy="3500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Text Box 10"/>
          <p:cNvSpPr txBox="1"/>
          <p:nvPr/>
        </p:nvSpPr>
        <p:spPr>
          <a:xfrm>
            <a:off x="0" y="2924175"/>
            <a:ext cx="8526463" cy="203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115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1500" b="1" dirty="0">
                <a:latin typeface="Arial" panose="020B0604020202020204" pitchFamily="34" charset="0"/>
                <a:ea typeface="宋体" panose="02010600030101010101" pitchFamily="2" charset="-122"/>
              </a:rPr>
              <a:t>田家四季歌</a:t>
            </a:r>
            <a:endParaRPr lang="zh-CN" altLang="en-US" sz="115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Picture 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Text Box 10"/>
          <p:cNvSpPr txBox="1"/>
          <p:nvPr/>
        </p:nvSpPr>
        <p:spPr>
          <a:xfrm>
            <a:off x="2587625" y="373380"/>
            <a:ext cx="426021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田家四季歌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7575" y="932815"/>
            <a:ext cx="7449820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/>
              <a:t>春季里，春风吹，花开草长蝴蝶飞。麦苗儿秀了，桑叶儿正肥。</a:t>
            </a:r>
            <a:endParaRPr lang="zh-CN" altLang="en-US" sz="3200" b="1"/>
          </a:p>
          <a:p>
            <a:pPr>
              <a:lnSpc>
                <a:spcPct val="100000"/>
              </a:lnSpc>
            </a:pPr>
            <a:endParaRPr lang="zh-CN" altLang="en-US" sz="3600" b="1"/>
          </a:p>
          <a:p>
            <a:pPr>
              <a:lnSpc>
                <a:spcPct val="100000"/>
              </a:lnSpc>
            </a:pPr>
            <a:r>
              <a:rPr lang="zh-CN" altLang="en-US" sz="3200" b="1"/>
              <a:t>夏季里，农事忙，才了蚕桑又插秧。早起勤耕作，归来带月光。</a:t>
            </a:r>
            <a:endParaRPr lang="zh-CN" altLang="en-US" sz="3200" b="1"/>
          </a:p>
          <a:p>
            <a:pPr>
              <a:lnSpc>
                <a:spcPct val="100000"/>
              </a:lnSpc>
            </a:pPr>
            <a:endParaRPr lang="zh-CN" altLang="en-US" sz="3600" b="1"/>
          </a:p>
          <a:p>
            <a:pPr>
              <a:lnSpc>
                <a:spcPct val="100000"/>
              </a:lnSpc>
            </a:pPr>
            <a:r>
              <a:rPr lang="zh-CN" altLang="en-US" sz="3200" b="1"/>
              <a:t>秋季里，稻上场，谷像黄金黄，身上虽辛苦，心里却安康。</a:t>
            </a:r>
            <a:endParaRPr lang="zh-CN" altLang="en-US" sz="3200" b="1"/>
          </a:p>
          <a:p>
            <a:pPr>
              <a:lnSpc>
                <a:spcPct val="100000"/>
              </a:lnSpc>
            </a:pPr>
            <a:endParaRPr lang="zh-CN" altLang="en-US" sz="3600" b="1"/>
          </a:p>
          <a:p>
            <a:pPr>
              <a:lnSpc>
                <a:spcPct val="100000"/>
              </a:lnSpc>
            </a:pPr>
            <a:r>
              <a:rPr lang="zh-CN" altLang="en-US" sz="3200" b="1"/>
              <a:t>冬季里，雪初晴，新做棉衣轻又轻，一年农事了，饱暖笑盈盈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4" descr="春天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13" y="0"/>
            <a:ext cx="52863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Rectangle 5"/>
          <p:cNvSpPr/>
          <p:nvPr/>
        </p:nvSpPr>
        <p:spPr>
          <a:xfrm>
            <a:off x="5364163" y="476250"/>
            <a:ext cx="4392612" cy="1753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sz="5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春季里，</a:t>
            </a:r>
            <a:r>
              <a:rPr lang="en-US" altLang="zh-CN" sz="5400" b="1" dirty="0">
                <a:solidFill>
                  <a:srgbClr val="000066"/>
                </a:solidFill>
                <a:sym typeface="+mn-ea"/>
              </a:rPr>
              <a:t>________</a:t>
            </a:r>
            <a:endParaRPr lang="zh-CN" sz="54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2532" name="图片 5" descr="桃花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00688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Picture 4" descr="夏天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076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图片 6" descr="柳树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28625"/>
            <a:ext cx="8929688" cy="4643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53695" y="4345940"/>
            <a:ext cx="6454775" cy="835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4400" b="1"/>
              <a:t>夏季里，</a:t>
            </a:r>
            <a:r>
              <a:rPr lang="en-US" altLang="zh-CN" sz="4400" b="1" dirty="0">
                <a:solidFill>
                  <a:srgbClr val="000066"/>
                </a:solidFill>
                <a:sym typeface="+mn-ea"/>
              </a:rPr>
              <a:t>____________</a:t>
            </a:r>
            <a:endParaRPr lang="zh-CN" altLang="en-US" sz="4400"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4" descr="秋天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913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Rectangle 5"/>
          <p:cNvSpPr/>
          <p:nvPr/>
        </p:nvSpPr>
        <p:spPr>
          <a:xfrm>
            <a:off x="354330" y="4570730"/>
            <a:ext cx="72180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sz="48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秋季里，</a:t>
            </a:r>
            <a:r>
              <a:rPr lang="en-US" altLang="zh-CN" sz="4800" b="1" dirty="0">
                <a:solidFill>
                  <a:srgbClr val="000066"/>
                </a:solidFill>
                <a:sym typeface="+mn-ea"/>
              </a:rPr>
              <a:t>________</a:t>
            </a:r>
            <a:br>
              <a:rPr lang="zh-CN" altLang="en-US" sz="48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48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4580" name="图片 3" descr="菊花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75"/>
            <a:ext cx="9144000" cy="4500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226560" y="3244850"/>
            <a:ext cx="690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b="1" dirty="0">
                <a:solidFill>
                  <a:srgbClr val="000066"/>
                </a:solidFill>
                <a:sym typeface="+mn-ea"/>
              </a:rPr>
              <a:t>____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2" descr="雪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7800" y="3429000"/>
            <a:ext cx="17526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Picture 4" descr="XS_0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3337"/>
            <a:ext cx="9144000" cy="447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879" name="Picture 7" descr="雪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1676400"/>
            <a:ext cx="1295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Picture 8" descr="雪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2590800"/>
            <a:ext cx="1295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Picture 9" descr="雪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438400"/>
            <a:ext cx="1295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Picture 10" descr="雪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9400" y="1524000"/>
            <a:ext cx="1295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8" name="Picture 11" descr="雪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71600"/>
            <a:ext cx="1295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9" name="Picture 12" descr="雪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38100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0" name="Picture 13" descr="雪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1844675"/>
            <a:ext cx="1295400" cy="236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1" name="Picture 14" descr="雪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914400"/>
            <a:ext cx="11430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2" name="Picture 15" descr="雪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3" name="Picture 16" descr="雪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-38100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4" name="Picture 17" descr="雪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0" y="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5" name="Picture 18" descr="雪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0600" y="914400"/>
            <a:ext cx="266700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6" name="Picture 19" descr="雪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685800"/>
            <a:ext cx="22860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7" name="Picture 20" descr="雪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0" y="-45720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8" name="Picture 21" descr="雪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8200" y="1295400"/>
            <a:ext cx="17526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9" name="Picture 22" descr="雪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81800" y="22860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20" name="Picture 23" descr="雪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0" y="-38100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21" name="Picture 24" descr="雪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4200" y="762000"/>
            <a:ext cx="19050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22" name="Picture 25" descr="雪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34200" y="1219200"/>
            <a:ext cx="12954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23" name="Picture 26" descr="雪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05400" y="304800"/>
            <a:ext cx="161925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24" name="Picture 27" descr="雪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0" y="1524000"/>
            <a:ext cx="161925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25" name="Rectangle 31"/>
          <p:cNvSpPr/>
          <p:nvPr/>
        </p:nvSpPr>
        <p:spPr>
          <a:xfrm>
            <a:off x="415925" y="4570730"/>
            <a:ext cx="80137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sz="4800" b="1" dirty="0"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冬季里，</a:t>
            </a:r>
            <a:r>
              <a:rPr lang="en-US" altLang="zh-CN" sz="4800" b="1" dirty="0">
                <a:solidFill>
                  <a:srgbClr val="000066"/>
                </a:solidFill>
                <a:sym typeface="+mn-ea"/>
              </a:rPr>
              <a:t>________</a:t>
            </a:r>
            <a:endParaRPr lang="zh-CN" sz="48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Picture 2" descr="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67850" cy="724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WordArt 3"/>
          <p:cNvSpPr/>
          <p:nvPr/>
        </p:nvSpPr>
        <p:spPr>
          <a:xfrm rot="5400000">
            <a:off x="6629400" y="3581400"/>
            <a:ext cx="28956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33CC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新魏" charset="0"/>
                <a:ea typeface="华文新魏" charset="0"/>
              </a:rPr>
              <a:t>我会写</a:t>
            </a:r>
            <a:endParaRPr lang="zh-CN" altLang="en-US" sz="3600" b="1">
              <a:ln w="19050" cap="flat" cmpd="sng">
                <a:solidFill>
                  <a:srgbClr val="33CC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43011" name="Text Box 4"/>
          <p:cNvSpPr txBox="1"/>
          <p:nvPr/>
        </p:nvSpPr>
        <p:spPr>
          <a:xfrm>
            <a:off x="1187450" y="692150"/>
            <a:ext cx="2722880" cy="31692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0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季</a:t>
            </a:r>
            <a:endParaRPr lang="zh-CN" altLang="en-US" sz="20000" dirty="0">
              <a:solidFill>
                <a:srgbClr val="FF33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43012" name="Group 5"/>
          <p:cNvGrpSpPr/>
          <p:nvPr/>
        </p:nvGrpSpPr>
        <p:grpSpPr>
          <a:xfrm>
            <a:off x="1072833" y="796290"/>
            <a:ext cx="2951162" cy="2974975"/>
            <a:chOff x="0" y="0"/>
            <a:chExt cx="3402" cy="3416"/>
          </a:xfrm>
        </p:grpSpPr>
        <p:sp>
          <p:nvSpPr>
            <p:cNvPr id="43013" name="Rectangle 3"/>
            <p:cNvSpPr/>
            <p:nvPr/>
          </p:nvSpPr>
          <p:spPr>
            <a:xfrm>
              <a:off x="0" y="0"/>
              <a:ext cx="3401" cy="3401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4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014" name="Line 4"/>
            <p:cNvSpPr/>
            <p:nvPr/>
          </p:nvSpPr>
          <p:spPr>
            <a:xfrm>
              <a:off x="0" y="1700"/>
              <a:ext cx="340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dashDot"/>
              <a:round/>
              <a:headEnd type="none" w="med" len="med"/>
              <a:tailEnd type="none" w="med" len="med"/>
            </a:ln>
          </p:spPr>
        </p:sp>
        <p:sp>
          <p:nvSpPr>
            <p:cNvPr id="43015" name="Line 5"/>
            <p:cNvSpPr/>
            <p:nvPr/>
          </p:nvSpPr>
          <p:spPr>
            <a:xfrm rot="5400000">
              <a:off x="0" y="1712"/>
              <a:ext cx="3402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Dot"/>
              <a:round/>
              <a:headEnd type="none" w="med" len="med"/>
              <a:tailEnd type="none" w="med" len="med"/>
            </a:ln>
          </p:spPr>
        </p:sp>
      </p:grpSp>
      <p:sp>
        <p:nvSpPr>
          <p:cNvPr id="43016" name="Text Box 9"/>
          <p:cNvSpPr txBox="1"/>
          <p:nvPr/>
        </p:nvSpPr>
        <p:spPr>
          <a:xfrm>
            <a:off x="4787900" y="908050"/>
            <a:ext cx="2233613" cy="2799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四季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秋季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冬季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Picture 2" descr="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67850" cy="724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WordArt 3"/>
          <p:cNvSpPr/>
          <p:nvPr/>
        </p:nvSpPr>
        <p:spPr>
          <a:xfrm rot="5400000">
            <a:off x="6629400" y="3581400"/>
            <a:ext cx="28956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33CC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新魏" charset="0"/>
                <a:ea typeface="华文新魏" charset="0"/>
              </a:rPr>
              <a:t>我会写</a:t>
            </a:r>
            <a:endParaRPr lang="zh-CN" altLang="en-US" sz="3600" b="1">
              <a:ln w="19050" cap="flat" cmpd="sng">
                <a:solidFill>
                  <a:srgbClr val="33CC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43011" name="Text Box 4"/>
          <p:cNvSpPr txBox="1"/>
          <p:nvPr/>
        </p:nvSpPr>
        <p:spPr>
          <a:xfrm>
            <a:off x="1187450" y="692150"/>
            <a:ext cx="2722880" cy="31692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0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吹</a:t>
            </a:r>
            <a:endParaRPr lang="zh-CN" altLang="en-US" sz="20000" dirty="0">
              <a:solidFill>
                <a:srgbClr val="FF33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43012" name="Group 5"/>
          <p:cNvGrpSpPr/>
          <p:nvPr/>
        </p:nvGrpSpPr>
        <p:grpSpPr>
          <a:xfrm>
            <a:off x="1074103" y="897890"/>
            <a:ext cx="2951162" cy="2974975"/>
            <a:chOff x="0" y="0"/>
            <a:chExt cx="3402" cy="3416"/>
          </a:xfrm>
        </p:grpSpPr>
        <p:sp>
          <p:nvSpPr>
            <p:cNvPr id="43013" name="Rectangle 3"/>
            <p:cNvSpPr/>
            <p:nvPr/>
          </p:nvSpPr>
          <p:spPr>
            <a:xfrm>
              <a:off x="0" y="0"/>
              <a:ext cx="3401" cy="3401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4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014" name="Line 4"/>
            <p:cNvSpPr/>
            <p:nvPr/>
          </p:nvSpPr>
          <p:spPr>
            <a:xfrm>
              <a:off x="0" y="1700"/>
              <a:ext cx="340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dashDot"/>
              <a:round/>
              <a:headEnd type="none" w="med" len="med"/>
              <a:tailEnd type="none" w="med" len="med"/>
            </a:ln>
          </p:spPr>
        </p:sp>
        <p:sp>
          <p:nvSpPr>
            <p:cNvPr id="43015" name="Line 5"/>
            <p:cNvSpPr/>
            <p:nvPr/>
          </p:nvSpPr>
          <p:spPr>
            <a:xfrm rot="5400000">
              <a:off x="0" y="1712"/>
              <a:ext cx="3402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Dot"/>
              <a:round/>
              <a:headEnd type="none" w="med" len="med"/>
              <a:tailEnd type="none" w="med" len="med"/>
            </a:ln>
          </p:spPr>
        </p:sp>
      </p:grpSp>
      <p:sp>
        <p:nvSpPr>
          <p:cNvPr id="43016" name="Text Box 9"/>
          <p:cNvSpPr txBox="1"/>
          <p:nvPr/>
        </p:nvSpPr>
        <p:spPr>
          <a:xfrm>
            <a:off x="4787900" y="908050"/>
            <a:ext cx="2233613" cy="1783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吹牛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吹风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Picture 2" descr="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67850" cy="724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WordArt 3"/>
          <p:cNvSpPr/>
          <p:nvPr/>
        </p:nvSpPr>
        <p:spPr>
          <a:xfrm rot="5400000">
            <a:off x="6629400" y="3581400"/>
            <a:ext cx="28956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33CC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新魏" charset="0"/>
                <a:ea typeface="华文新魏" charset="0"/>
              </a:rPr>
              <a:t>我会写</a:t>
            </a:r>
            <a:endParaRPr lang="zh-CN" altLang="en-US" sz="3600" b="1">
              <a:ln w="19050" cap="flat" cmpd="sng">
                <a:solidFill>
                  <a:srgbClr val="33CC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43011" name="Text Box 4"/>
          <p:cNvSpPr txBox="1"/>
          <p:nvPr/>
        </p:nvSpPr>
        <p:spPr>
          <a:xfrm>
            <a:off x="1187450" y="692150"/>
            <a:ext cx="2722880" cy="31692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0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肥</a:t>
            </a:r>
            <a:endParaRPr lang="zh-CN" altLang="en-US" sz="20000" dirty="0">
              <a:solidFill>
                <a:srgbClr val="FF33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43012" name="Group 5"/>
          <p:cNvGrpSpPr/>
          <p:nvPr/>
        </p:nvGrpSpPr>
        <p:grpSpPr>
          <a:xfrm>
            <a:off x="1074103" y="897890"/>
            <a:ext cx="2951162" cy="2974975"/>
            <a:chOff x="0" y="0"/>
            <a:chExt cx="3402" cy="3416"/>
          </a:xfrm>
        </p:grpSpPr>
        <p:sp>
          <p:nvSpPr>
            <p:cNvPr id="43013" name="Rectangle 3"/>
            <p:cNvSpPr/>
            <p:nvPr/>
          </p:nvSpPr>
          <p:spPr>
            <a:xfrm>
              <a:off x="0" y="0"/>
              <a:ext cx="3401" cy="3401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4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014" name="Line 4"/>
            <p:cNvSpPr/>
            <p:nvPr/>
          </p:nvSpPr>
          <p:spPr>
            <a:xfrm>
              <a:off x="0" y="1700"/>
              <a:ext cx="340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dashDot"/>
              <a:round/>
              <a:headEnd type="none" w="med" len="med"/>
              <a:tailEnd type="none" w="med" len="med"/>
            </a:ln>
          </p:spPr>
        </p:sp>
        <p:sp>
          <p:nvSpPr>
            <p:cNvPr id="43015" name="Line 5"/>
            <p:cNvSpPr/>
            <p:nvPr/>
          </p:nvSpPr>
          <p:spPr>
            <a:xfrm rot="5400000">
              <a:off x="0" y="1712"/>
              <a:ext cx="3402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Dot"/>
              <a:round/>
              <a:headEnd type="none" w="med" len="med"/>
              <a:tailEnd type="none" w="med" len="med"/>
            </a:ln>
          </p:spPr>
        </p:sp>
      </p:grpSp>
      <p:sp>
        <p:nvSpPr>
          <p:cNvPr id="43016" name="Text Box 9"/>
          <p:cNvSpPr txBox="1"/>
          <p:nvPr/>
        </p:nvSpPr>
        <p:spPr>
          <a:xfrm>
            <a:off x="4787900" y="908050"/>
            <a:ext cx="2233613" cy="1783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肥牛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肥料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Picture 2" descr="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67850" cy="724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WordArt 3"/>
          <p:cNvSpPr/>
          <p:nvPr/>
        </p:nvSpPr>
        <p:spPr>
          <a:xfrm rot="5400000">
            <a:off x="6629400" y="3581400"/>
            <a:ext cx="28956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33CC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新魏" charset="0"/>
                <a:ea typeface="华文新魏" charset="0"/>
              </a:rPr>
              <a:t>我会写</a:t>
            </a:r>
            <a:endParaRPr lang="zh-CN" altLang="en-US" sz="3600" b="1">
              <a:ln w="19050" cap="flat" cmpd="sng">
                <a:solidFill>
                  <a:srgbClr val="33CC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43011" name="Text Box 4"/>
          <p:cNvSpPr txBox="1"/>
          <p:nvPr/>
        </p:nvSpPr>
        <p:spPr>
          <a:xfrm>
            <a:off x="1187450" y="692150"/>
            <a:ext cx="2722880" cy="31692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0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农</a:t>
            </a:r>
            <a:endParaRPr lang="zh-CN" altLang="en-US" sz="20000" dirty="0">
              <a:solidFill>
                <a:srgbClr val="FF33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43012" name="Group 5"/>
          <p:cNvGrpSpPr/>
          <p:nvPr/>
        </p:nvGrpSpPr>
        <p:grpSpPr>
          <a:xfrm>
            <a:off x="1073468" y="897890"/>
            <a:ext cx="2951162" cy="2974975"/>
            <a:chOff x="0" y="0"/>
            <a:chExt cx="3402" cy="3416"/>
          </a:xfrm>
        </p:grpSpPr>
        <p:sp>
          <p:nvSpPr>
            <p:cNvPr id="43013" name="Rectangle 3"/>
            <p:cNvSpPr/>
            <p:nvPr/>
          </p:nvSpPr>
          <p:spPr>
            <a:xfrm>
              <a:off x="0" y="0"/>
              <a:ext cx="3401" cy="3401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4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014" name="Line 4"/>
            <p:cNvSpPr/>
            <p:nvPr/>
          </p:nvSpPr>
          <p:spPr>
            <a:xfrm>
              <a:off x="0" y="1700"/>
              <a:ext cx="340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dashDot"/>
              <a:round/>
              <a:headEnd type="none" w="med" len="med"/>
              <a:tailEnd type="none" w="med" len="med"/>
            </a:ln>
          </p:spPr>
        </p:sp>
        <p:sp>
          <p:nvSpPr>
            <p:cNvPr id="43015" name="Line 5"/>
            <p:cNvSpPr/>
            <p:nvPr/>
          </p:nvSpPr>
          <p:spPr>
            <a:xfrm rot="5400000">
              <a:off x="0" y="1712"/>
              <a:ext cx="3402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Dot"/>
              <a:round/>
              <a:headEnd type="none" w="med" len="med"/>
              <a:tailEnd type="none" w="med" len="med"/>
            </a:ln>
          </p:spPr>
        </p:sp>
      </p:grpSp>
      <p:sp>
        <p:nvSpPr>
          <p:cNvPr id="43016" name="Text Box 9"/>
          <p:cNvSpPr txBox="1"/>
          <p:nvPr/>
        </p:nvSpPr>
        <p:spPr>
          <a:xfrm>
            <a:off x="4787900" y="908050"/>
            <a:ext cx="2233613" cy="1783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农民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农业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Picture 2" descr="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67850" cy="724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WordArt 3"/>
          <p:cNvSpPr/>
          <p:nvPr/>
        </p:nvSpPr>
        <p:spPr>
          <a:xfrm rot="5400000">
            <a:off x="6629400" y="3581400"/>
            <a:ext cx="28956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33CC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新魏" charset="0"/>
                <a:ea typeface="华文新魏" charset="0"/>
              </a:rPr>
              <a:t>我会写</a:t>
            </a:r>
            <a:endParaRPr lang="zh-CN" altLang="en-US" sz="3600" b="1">
              <a:ln w="19050" cap="flat" cmpd="sng">
                <a:solidFill>
                  <a:srgbClr val="33CC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43011" name="Text Box 4"/>
          <p:cNvSpPr txBox="1"/>
          <p:nvPr/>
        </p:nvSpPr>
        <p:spPr>
          <a:xfrm>
            <a:off x="1187450" y="692150"/>
            <a:ext cx="2722880" cy="31692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0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事</a:t>
            </a:r>
            <a:endParaRPr lang="zh-CN" altLang="en-US" sz="20000" dirty="0">
              <a:solidFill>
                <a:srgbClr val="FF33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43012" name="Group 5"/>
          <p:cNvGrpSpPr/>
          <p:nvPr/>
        </p:nvGrpSpPr>
        <p:grpSpPr>
          <a:xfrm>
            <a:off x="1074103" y="897890"/>
            <a:ext cx="2951162" cy="2974975"/>
            <a:chOff x="0" y="0"/>
            <a:chExt cx="3402" cy="3416"/>
          </a:xfrm>
        </p:grpSpPr>
        <p:sp>
          <p:nvSpPr>
            <p:cNvPr id="43013" name="Rectangle 3"/>
            <p:cNvSpPr/>
            <p:nvPr/>
          </p:nvSpPr>
          <p:spPr>
            <a:xfrm>
              <a:off x="0" y="0"/>
              <a:ext cx="3401" cy="3401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4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014" name="Line 4"/>
            <p:cNvSpPr/>
            <p:nvPr/>
          </p:nvSpPr>
          <p:spPr>
            <a:xfrm>
              <a:off x="0" y="1700"/>
              <a:ext cx="340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dashDot"/>
              <a:round/>
              <a:headEnd type="none" w="med" len="med"/>
              <a:tailEnd type="none" w="med" len="med"/>
            </a:ln>
          </p:spPr>
        </p:sp>
        <p:sp>
          <p:nvSpPr>
            <p:cNvPr id="43015" name="Line 5"/>
            <p:cNvSpPr/>
            <p:nvPr/>
          </p:nvSpPr>
          <p:spPr>
            <a:xfrm rot="5400000">
              <a:off x="0" y="1712"/>
              <a:ext cx="3402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Dot"/>
              <a:round/>
              <a:headEnd type="none" w="med" len="med"/>
              <a:tailEnd type="none" w="med" len="med"/>
            </a:ln>
          </p:spPr>
        </p:sp>
      </p:grpSp>
      <p:sp>
        <p:nvSpPr>
          <p:cNvPr id="43016" name="Text Box 9"/>
          <p:cNvSpPr txBox="1"/>
          <p:nvPr/>
        </p:nvSpPr>
        <p:spPr>
          <a:xfrm>
            <a:off x="4787900" y="908050"/>
            <a:ext cx="2233613" cy="1783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事情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农事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文本框 1"/>
          <p:cNvSpPr txBox="1"/>
          <p:nvPr/>
        </p:nvSpPr>
        <p:spPr>
          <a:xfrm>
            <a:off x="704850" y="623888"/>
            <a:ext cx="7939088" cy="682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jì  hú  dié  mài miáo nèn sāng féi nóng</a:t>
            </a:r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6" name="文本框 2"/>
          <p:cNvSpPr txBox="1"/>
          <p:nvPr/>
        </p:nvSpPr>
        <p:spPr>
          <a:xfrm>
            <a:off x="357188" y="1495425"/>
            <a:ext cx="8285162" cy="10048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5400" b="1">
                <a:latin typeface="Arial" panose="020B0604020202020204" pitchFamily="34" charset="0"/>
                <a:ea typeface="宋体" panose="02010600030101010101" pitchFamily="2" charset="-122"/>
              </a:rPr>
              <a:t>季 蝴 蝶 麦 苗 嫩  桑 肥 农</a:t>
            </a:r>
            <a:endParaRPr lang="zh-CN" altLang="en-US" sz="5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文本框 3"/>
          <p:cNvSpPr txBox="1"/>
          <p:nvPr/>
        </p:nvSpPr>
        <p:spPr>
          <a:xfrm>
            <a:off x="703263" y="2828925"/>
            <a:ext cx="7940675" cy="7000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guīcháng gǔ lì suī xīn kǔ yáng liǎo</a:t>
            </a:r>
            <a:r>
              <a:rPr lang="en-US" altLang="zh-CN" sz="100" b="1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1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" name="文本框 4"/>
          <p:cNvSpPr txBox="1"/>
          <p:nvPr/>
        </p:nvSpPr>
        <p:spPr>
          <a:xfrm>
            <a:off x="900113" y="3683000"/>
            <a:ext cx="7743825" cy="10048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5400" b="1">
                <a:latin typeface="Arial" panose="020B0604020202020204" pitchFamily="34" charset="0"/>
                <a:ea typeface="宋体" panose="02010600030101010101" pitchFamily="2" charset="-122"/>
              </a:rPr>
              <a:t>归 场 谷 粒 虽辛苦 洋了</a:t>
            </a:r>
            <a:endParaRPr lang="zh-CN" altLang="en-US" sz="5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Picture 2" descr="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67850" cy="724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WordArt 3"/>
          <p:cNvSpPr/>
          <p:nvPr/>
        </p:nvSpPr>
        <p:spPr>
          <a:xfrm rot="5400000">
            <a:off x="6629400" y="3581400"/>
            <a:ext cx="28956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33CC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新魏" charset="0"/>
                <a:ea typeface="华文新魏" charset="0"/>
              </a:rPr>
              <a:t>我会写</a:t>
            </a:r>
            <a:endParaRPr lang="zh-CN" altLang="en-US" sz="3600" b="1">
              <a:ln w="19050" cap="flat" cmpd="sng">
                <a:solidFill>
                  <a:srgbClr val="33CC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43011" name="Text Box 4"/>
          <p:cNvSpPr txBox="1"/>
          <p:nvPr/>
        </p:nvSpPr>
        <p:spPr>
          <a:xfrm>
            <a:off x="1187450" y="692150"/>
            <a:ext cx="2722880" cy="31692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0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忙</a:t>
            </a:r>
            <a:endParaRPr lang="zh-CN" altLang="en-US" sz="20000" dirty="0">
              <a:solidFill>
                <a:srgbClr val="FF33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43012" name="Group 5"/>
          <p:cNvGrpSpPr/>
          <p:nvPr/>
        </p:nvGrpSpPr>
        <p:grpSpPr>
          <a:xfrm>
            <a:off x="1074103" y="897890"/>
            <a:ext cx="2951162" cy="2974975"/>
            <a:chOff x="0" y="0"/>
            <a:chExt cx="3402" cy="3416"/>
          </a:xfrm>
        </p:grpSpPr>
        <p:sp>
          <p:nvSpPr>
            <p:cNvPr id="43013" name="Rectangle 3"/>
            <p:cNvSpPr/>
            <p:nvPr/>
          </p:nvSpPr>
          <p:spPr>
            <a:xfrm>
              <a:off x="0" y="0"/>
              <a:ext cx="3401" cy="3401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4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014" name="Line 4"/>
            <p:cNvSpPr/>
            <p:nvPr/>
          </p:nvSpPr>
          <p:spPr>
            <a:xfrm>
              <a:off x="0" y="1700"/>
              <a:ext cx="340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dashDot"/>
              <a:round/>
              <a:headEnd type="none" w="med" len="med"/>
              <a:tailEnd type="none" w="med" len="med"/>
            </a:ln>
          </p:spPr>
        </p:sp>
        <p:sp>
          <p:nvSpPr>
            <p:cNvPr id="43015" name="Line 5"/>
            <p:cNvSpPr/>
            <p:nvPr/>
          </p:nvSpPr>
          <p:spPr>
            <a:xfrm rot="5400000">
              <a:off x="0" y="1712"/>
              <a:ext cx="3402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Dot"/>
              <a:round/>
              <a:headEnd type="none" w="med" len="med"/>
              <a:tailEnd type="none" w="med" len="med"/>
            </a:ln>
          </p:spPr>
        </p:sp>
      </p:grpSp>
      <p:sp>
        <p:nvSpPr>
          <p:cNvPr id="43016" name="Text Box 9"/>
          <p:cNvSpPr txBox="1"/>
          <p:nvPr/>
        </p:nvSpPr>
        <p:spPr>
          <a:xfrm>
            <a:off x="4787900" y="908050"/>
            <a:ext cx="2233613" cy="2799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帮忙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农忙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Picture 2" descr="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67850" cy="724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WordArt 3"/>
          <p:cNvSpPr/>
          <p:nvPr/>
        </p:nvSpPr>
        <p:spPr>
          <a:xfrm rot="5400000">
            <a:off x="6629400" y="3581400"/>
            <a:ext cx="28956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33CC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新魏" charset="0"/>
                <a:ea typeface="华文新魏" charset="0"/>
              </a:rPr>
              <a:t>我会写</a:t>
            </a:r>
            <a:endParaRPr lang="zh-CN" altLang="en-US" sz="3600" b="1">
              <a:ln w="19050" cap="flat" cmpd="sng">
                <a:solidFill>
                  <a:srgbClr val="33CC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43011" name="Text Box 4"/>
          <p:cNvSpPr txBox="1"/>
          <p:nvPr/>
        </p:nvSpPr>
        <p:spPr>
          <a:xfrm>
            <a:off x="1187450" y="692150"/>
            <a:ext cx="2722880" cy="31692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0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归</a:t>
            </a:r>
            <a:endParaRPr lang="zh-CN" altLang="en-US" sz="20000" dirty="0">
              <a:solidFill>
                <a:srgbClr val="FF33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43012" name="Group 5"/>
          <p:cNvGrpSpPr/>
          <p:nvPr/>
        </p:nvGrpSpPr>
        <p:grpSpPr>
          <a:xfrm>
            <a:off x="1074103" y="897890"/>
            <a:ext cx="2951162" cy="2974975"/>
            <a:chOff x="0" y="0"/>
            <a:chExt cx="3402" cy="3416"/>
          </a:xfrm>
        </p:grpSpPr>
        <p:sp>
          <p:nvSpPr>
            <p:cNvPr id="43013" name="Rectangle 3"/>
            <p:cNvSpPr/>
            <p:nvPr/>
          </p:nvSpPr>
          <p:spPr>
            <a:xfrm>
              <a:off x="0" y="0"/>
              <a:ext cx="3401" cy="3401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4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014" name="Line 4"/>
            <p:cNvSpPr/>
            <p:nvPr/>
          </p:nvSpPr>
          <p:spPr>
            <a:xfrm>
              <a:off x="0" y="1700"/>
              <a:ext cx="340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dashDot"/>
              <a:round/>
              <a:headEnd type="none" w="med" len="med"/>
              <a:tailEnd type="none" w="med" len="med"/>
            </a:ln>
          </p:spPr>
        </p:sp>
        <p:sp>
          <p:nvSpPr>
            <p:cNvPr id="43015" name="Line 5"/>
            <p:cNvSpPr/>
            <p:nvPr/>
          </p:nvSpPr>
          <p:spPr>
            <a:xfrm rot="5400000">
              <a:off x="0" y="1712"/>
              <a:ext cx="3402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Dot"/>
              <a:round/>
              <a:headEnd type="none" w="med" len="med"/>
              <a:tailEnd type="none" w="med" len="med"/>
            </a:ln>
          </p:spPr>
        </p:sp>
      </p:grpSp>
      <p:sp>
        <p:nvSpPr>
          <p:cNvPr id="43016" name="Text Box 9"/>
          <p:cNvSpPr txBox="1"/>
          <p:nvPr/>
        </p:nvSpPr>
        <p:spPr>
          <a:xfrm>
            <a:off x="4787900" y="908050"/>
            <a:ext cx="2233613" cy="2799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归家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当归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Picture 2" descr="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67850" cy="724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WordArt 3"/>
          <p:cNvSpPr/>
          <p:nvPr/>
        </p:nvSpPr>
        <p:spPr>
          <a:xfrm rot="5400000">
            <a:off x="6629400" y="3581400"/>
            <a:ext cx="28956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33CC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新魏" charset="0"/>
                <a:ea typeface="华文新魏" charset="0"/>
              </a:rPr>
              <a:t>我会写</a:t>
            </a:r>
            <a:endParaRPr lang="zh-CN" altLang="en-US" sz="3600" b="1">
              <a:ln w="19050" cap="flat" cmpd="sng">
                <a:solidFill>
                  <a:srgbClr val="33CC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43011" name="Text Box 4"/>
          <p:cNvSpPr txBox="1"/>
          <p:nvPr/>
        </p:nvSpPr>
        <p:spPr>
          <a:xfrm>
            <a:off x="1187450" y="692150"/>
            <a:ext cx="2722880" cy="31692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0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辛</a:t>
            </a:r>
            <a:endParaRPr lang="zh-CN" altLang="en-US" sz="20000" dirty="0">
              <a:solidFill>
                <a:srgbClr val="FF33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43012" name="Group 5"/>
          <p:cNvGrpSpPr/>
          <p:nvPr/>
        </p:nvGrpSpPr>
        <p:grpSpPr>
          <a:xfrm>
            <a:off x="1074103" y="897890"/>
            <a:ext cx="2951162" cy="2974975"/>
            <a:chOff x="0" y="0"/>
            <a:chExt cx="3402" cy="3416"/>
          </a:xfrm>
        </p:grpSpPr>
        <p:sp>
          <p:nvSpPr>
            <p:cNvPr id="43013" name="Rectangle 3"/>
            <p:cNvSpPr/>
            <p:nvPr/>
          </p:nvSpPr>
          <p:spPr>
            <a:xfrm>
              <a:off x="0" y="0"/>
              <a:ext cx="3401" cy="3401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4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014" name="Line 4"/>
            <p:cNvSpPr/>
            <p:nvPr/>
          </p:nvSpPr>
          <p:spPr>
            <a:xfrm>
              <a:off x="0" y="1700"/>
              <a:ext cx="340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dashDot"/>
              <a:round/>
              <a:headEnd type="none" w="med" len="med"/>
              <a:tailEnd type="none" w="med" len="med"/>
            </a:ln>
          </p:spPr>
        </p:sp>
        <p:sp>
          <p:nvSpPr>
            <p:cNvPr id="43015" name="Line 5"/>
            <p:cNvSpPr/>
            <p:nvPr/>
          </p:nvSpPr>
          <p:spPr>
            <a:xfrm rot="5400000">
              <a:off x="0" y="1712"/>
              <a:ext cx="3402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Dot"/>
              <a:round/>
              <a:headEnd type="none" w="med" len="med"/>
              <a:tailEnd type="none" w="med" len="med"/>
            </a:ln>
          </p:spPr>
        </p:sp>
      </p:grpSp>
      <p:sp>
        <p:nvSpPr>
          <p:cNvPr id="43016" name="Text Box 9"/>
          <p:cNvSpPr txBox="1"/>
          <p:nvPr/>
        </p:nvSpPr>
        <p:spPr>
          <a:xfrm>
            <a:off x="4787900" y="908050"/>
            <a:ext cx="2233613" cy="768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辛苦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Picture 2" descr="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67850" cy="724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WordArt 3"/>
          <p:cNvSpPr/>
          <p:nvPr/>
        </p:nvSpPr>
        <p:spPr>
          <a:xfrm rot="5400000">
            <a:off x="6629400" y="3581400"/>
            <a:ext cx="28956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33CC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新魏" charset="0"/>
                <a:ea typeface="华文新魏" charset="0"/>
              </a:rPr>
              <a:t>我会写</a:t>
            </a:r>
            <a:endParaRPr lang="zh-CN" altLang="en-US" sz="3600" b="1">
              <a:ln w="19050" cap="flat" cmpd="sng">
                <a:solidFill>
                  <a:srgbClr val="33CC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43011" name="Text Box 4"/>
          <p:cNvSpPr txBox="1"/>
          <p:nvPr/>
        </p:nvSpPr>
        <p:spPr>
          <a:xfrm>
            <a:off x="1187450" y="692150"/>
            <a:ext cx="2722880" cy="31692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0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苦</a:t>
            </a:r>
            <a:endParaRPr lang="zh-CN" altLang="en-US" sz="20000" dirty="0">
              <a:solidFill>
                <a:srgbClr val="FF33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43012" name="Group 5"/>
          <p:cNvGrpSpPr/>
          <p:nvPr/>
        </p:nvGrpSpPr>
        <p:grpSpPr>
          <a:xfrm>
            <a:off x="1074103" y="897890"/>
            <a:ext cx="2951162" cy="2974975"/>
            <a:chOff x="0" y="0"/>
            <a:chExt cx="3402" cy="3416"/>
          </a:xfrm>
        </p:grpSpPr>
        <p:sp>
          <p:nvSpPr>
            <p:cNvPr id="43013" name="Rectangle 3"/>
            <p:cNvSpPr/>
            <p:nvPr/>
          </p:nvSpPr>
          <p:spPr>
            <a:xfrm>
              <a:off x="0" y="0"/>
              <a:ext cx="3401" cy="3401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4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014" name="Line 4"/>
            <p:cNvSpPr/>
            <p:nvPr/>
          </p:nvSpPr>
          <p:spPr>
            <a:xfrm>
              <a:off x="0" y="1700"/>
              <a:ext cx="340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dashDot"/>
              <a:round/>
              <a:headEnd type="none" w="med" len="med"/>
              <a:tailEnd type="none" w="med" len="med"/>
            </a:ln>
          </p:spPr>
        </p:sp>
        <p:sp>
          <p:nvSpPr>
            <p:cNvPr id="43015" name="Line 5"/>
            <p:cNvSpPr/>
            <p:nvPr/>
          </p:nvSpPr>
          <p:spPr>
            <a:xfrm rot="5400000">
              <a:off x="0" y="1712"/>
              <a:ext cx="3402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Dot"/>
              <a:round/>
              <a:headEnd type="none" w="med" len="med"/>
              <a:tailEnd type="none" w="med" len="med"/>
            </a:ln>
          </p:spPr>
        </p:sp>
      </p:grpSp>
      <p:sp>
        <p:nvSpPr>
          <p:cNvPr id="43016" name="Text Box 9"/>
          <p:cNvSpPr txBox="1"/>
          <p:nvPr/>
        </p:nvSpPr>
        <p:spPr>
          <a:xfrm>
            <a:off x="4787900" y="908050"/>
            <a:ext cx="2233613" cy="1783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吃苦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辛苦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09" name="Picture 2" descr="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467850" cy="724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0" name="WordArt 3"/>
          <p:cNvSpPr/>
          <p:nvPr/>
        </p:nvSpPr>
        <p:spPr>
          <a:xfrm rot="5400000">
            <a:off x="6629400" y="3581400"/>
            <a:ext cx="28956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33CC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8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新魏" charset="0"/>
                <a:ea typeface="华文新魏" charset="0"/>
              </a:rPr>
              <a:t>我会写</a:t>
            </a:r>
            <a:endParaRPr lang="zh-CN" altLang="en-US" sz="3600" b="1">
              <a:ln w="19050" cap="flat" cmpd="sng">
                <a:solidFill>
                  <a:srgbClr val="33CC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00008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华文新魏" charset="0"/>
              <a:ea typeface="华文新魏" charset="0"/>
            </a:endParaRPr>
          </a:p>
        </p:txBody>
      </p:sp>
      <p:sp>
        <p:nvSpPr>
          <p:cNvPr id="43011" name="Text Box 4"/>
          <p:cNvSpPr txBox="1"/>
          <p:nvPr/>
        </p:nvSpPr>
        <p:spPr>
          <a:xfrm>
            <a:off x="1187450" y="692150"/>
            <a:ext cx="2722880" cy="31692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0000" dirty="0">
                <a:solidFill>
                  <a:srgbClr val="FF33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年</a:t>
            </a:r>
            <a:endParaRPr lang="zh-CN" altLang="en-US" sz="20000" dirty="0">
              <a:solidFill>
                <a:srgbClr val="FF33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43012" name="Group 5"/>
          <p:cNvGrpSpPr/>
          <p:nvPr/>
        </p:nvGrpSpPr>
        <p:grpSpPr>
          <a:xfrm>
            <a:off x="1074103" y="897890"/>
            <a:ext cx="2951162" cy="2974975"/>
            <a:chOff x="0" y="0"/>
            <a:chExt cx="3402" cy="3416"/>
          </a:xfrm>
        </p:grpSpPr>
        <p:sp>
          <p:nvSpPr>
            <p:cNvPr id="43013" name="Rectangle 3"/>
            <p:cNvSpPr/>
            <p:nvPr/>
          </p:nvSpPr>
          <p:spPr>
            <a:xfrm>
              <a:off x="0" y="0"/>
              <a:ext cx="3401" cy="3401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4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014" name="Line 4"/>
            <p:cNvSpPr/>
            <p:nvPr/>
          </p:nvSpPr>
          <p:spPr>
            <a:xfrm>
              <a:off x="0" y="1700"/>
              <a:ext cx="340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dashDot"/>
              <a:round/>
              <a:headEnd type="none" w="med" len="med"/>
              <a:tailEnd type="none" w="med" len="med"/>
            </a:ln>
          </p:spPr>
        </p:sp>
        <p:sp>
          <p:nvSpPr>
            <p:cNvPr id="43015" name="Line 5"/>
            <p:cNvSpPr/>
            <p:nvPr/>
          </p:nvSpPr>
          <p:spPr>
            <a:xfrm rot="5400000">
              <a:off x="0" y="1712"/>
              <a:ext cx="3402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dashDot"/>
              <a:round/>
              <a:headEnd type="none" w="med" len="med"/>
              <a:tailEnd type="none" w="med" len="med"/>
            </a:ln>
          </p:spPr>
        </p:sp>
      </p:grpSp>
      <p:sp>
        <p:nvSpPr>
          <p:cNvPr id="43016" name="Text Box 9"/>
          <p:cNvSpPr txBox="1"/>
          <p:nvPr/>
        </p:nvSpPr>
        <p:spPr>
          <a:xfrm>
            <a:off x="4787900" y="908050"/>
            <a:ext cx="2233613" cy="2799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两年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楷体_GB2312" pitchFamily="49" charset="-122"/>
              </a:rPr>
              <a:t>过年</a:t>
            </a: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Picture 4" descr="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048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Text Box 5"/>
          <p:cNvSpPr txBox="1"/>
          <p:nvPr/>
        </p:nvSpPr>
        <p:spPr>
          <a:xfrm>
            <a:off x="395288" y="2420938"/>
            <a:ext cx="26352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布置作业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7" name="Text Box 8"/>
          <p:cNvSpPr txBox="1"/>
          <p:nvPr/>
        </p:nvSpPr>
        <p:spPr>
          <a:xfrm>
            <a:off x="250825" y="4570413"/>
            <a:ext cx="7877175" cy="22875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8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、把你自己创编的诗歌说给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爸爸妈妈听；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48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、把你喜欢的季节画下来。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8163"/>
            <a:ext cx="8229600" cy="1143000"/>
          </a:xfrm>
        </p:spPr>
        <p:txBody>
          <a:bodyPr/>
          <a:p>
            <a:pPr algn="l">
              <a:lnSpc>
                <a:spcPct val="110000"/>
              </a:lnSpc>
            </a:pPr>
            <a:r>
              <a:rPr lang="zh-CN" altLang="en-US" sz="5400" b="1"/>
              <a:t>读一读，记一记</a:t>
            </a:r>
            <a:endParaRPr lang="zh-CN" altLang="en-US" sz="54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lnSpc>
                <a:spcPct val="110000"/>
              </a:lnSpc>
              <a:buNone/>
            </a:pPr>
            <a:r>
              <a:rPr lang="zh-CN" altLang="en-US" sz="8800"/>
              <a:t>播种  施肥 插秧 耕田 采桑 除草 割麦 打谷</a:t>
            </a:r>
            <a:endParaRPr lang="zh-CN" altLang="en-US" sz="8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Picture 2" descr="树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Picture 3" descr="S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725" y="0"/>
            <a:ext cx="1233488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Picture 4" descr="S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538" y="1268413"/>
            <a:ext cx="1233487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Picture 5" descr="S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163" y="981075"/>
            <a:ext cx="1233487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6" name="Picture 6" descr="S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2125" y="549275"/>
            <a:ext cx="1233488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7" name="Picture 7" descr="S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1400" y="188913"/>
            <a:ext cx="1233488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8" name="Picture 8" descr="S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1150" y="3068638"/>
            <a:ext cx="1179513" cy="1584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9" name="Picture 9" descr="S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325" y="2276475"/>
            <a:ext cx="1233488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0" name="Picture 10" descr="S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075" y="1196975"/>
            <a:ext cx="1233488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1" name="Picture 11" descr="S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1300" y="2438400"/>
            <a:ext cx="1233488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52" name="Picture 12" descr="S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1525" y="3159125"/>
            <a:ext cx="1233488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53" name="Text Box 13"/>
          <p:cNvSpPr txBox="1"/>
          <p:nvPr/>
        </p:nvSpPr>
        <p:spPr>
          <a:xfrm>
            <a:off x="3801428" y="2179638"/>
            <a:ext cx="792162" cy="82994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FF"/>
                </a:solidFill>
                <a:latin typeface="宋体" panose="02010600030101010101" pitchFamily="2" charset="-122"/>
                <a:ea typeface="Arial Unicode MS" pitchFamily="34" charset="-122"/>
              </a:rPr>
              <a:t>碟</a:t>
            </a:r>
            <a:endParaRPr lang="zh-CN" altLang="en-US" sz="4800" b="1" dirty="0">
              <a:solidFill>
                <a:srgbClr val="FF00FF"/>
              </a:solidFill>
              <a:latin typeface="宋体" panose="02010600030101010101" pitchFamily="2" charset="-122"/>
              <a:ea typeface="Arial Unicode MS" pitchFamily="34" charset="-122"/>
            </a:endParaRPr>
          </a:p>
        </p:txBody>
      </p:sp>
      <p:sp>
        <p:nvSpPr>
          <p:cNvPr id="35854" name="Rectangle 14"/>
          <p:cNvSpPr/>
          <p:nvPr/>
        </p:nvSpPr>
        <p:spPr>
          <a:xfrm>
            <a:off x="3803015" y="2179638"/>
            <a:ext cx="809625" cy="82994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solidFill>
                  <a:srgbClr val="FF00FF"/>
                </a:solidFill>
                <a:latin typeface="宋体" panose="02010600030101010101" pitchFamily="2" charset="-122"/>
                <a:ea typeface="Arial Unicode MS" pitchFamily="34" charset="-122"/>
              </a:rPr>
              <a:t>季</a:t>
            </a:r>
            <a:endParaRPr lang="zh-CN" altLang="en-US" sz="48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55" name="Text Box 15"/>
          <p:cNvSpPr txBox="1"/>
          <p:nvPr/>
        </p:nvSpPr>
        <p:spPr>
          <a:xfrm>
            <a:off x="3801110" y="2206625"/>
            <a:ext cx="792163" cy="82994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嫩</a:t>
            </a:r>
            <a:endParaRPr lang="zh-CN" altLang="ru-RU" sz="48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5856" name="Picture 16" descr="S0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0925" y="0"/>
            <a:ext cx="1233488" cy="1657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57" name="Text Box 17"/>
          <p:cNvSpPr txBox="1"/>
          <p:nvPr/>
        </p:nvSpPr>
        <p:spPr>
          <a:xfrm>
            <a:off x="3749040" y="2179638"/>
            <a:ext cx="863600" cy="82994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麦</a:t>
            </a:r>
            <a:endParaRPr lang="zh-CN" altLang="ru-RU" sz="48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58" name="Text Box 18"/>
          <p:cNvSpPr txBox="1"/>
          <p:nvPr/>
        </p:nvSpPr>
        <p:spPr>
          <a:xfrm>
            <a:off x="3752850" y="2179638"/>
            <a:ext cx="792163" cy="82994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肥</a:t>
            </a:r>
            <a:endParaRPr lang="zh-CN" altLang="ru-RU" sz="48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59" name="Text Box 19"/>
          <p:cNvSpPr txBox="1"/>
          <p:nvPr/>
        </p:nvSpPr>
        <p:spPr>
          <a:xfrm>
            <a:off x="3820160" y="2206625"/>
            <a:ext cx="792163" cy="82994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桑</a:t>
            </a:r>
            <a:endParaRPr lang="zh-CN" altLang="ru-RU" sz="48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60" name="Text Box 20"/>
          <p:cNvSpPr txBox="1"/>
          <p:nvPr/>
        </p:nvSpPr>
        <p:spPr>
          <a:xfrm>
            <a:off x="3775393" y="2206625"/>
            <a:ext cx="863600" cy="82994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蝴</a:t>
            </a:r>
            <a:endParaRPr lang="zh-CN" altLang="ru-RU" sz="48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61" name="Text Box 21"/>
          <p:cNvSpPr txBox="1"/>
          <p:nvPr/>
        </p:nvSpPr>
        <p:spPr>
          <a:xfrm>
            <a:off x="3819843" y="2206625"/>
            <a:ext cx="792162" cy="82994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场</a:t>
            </a:r>
            <a:endParaRPr lang="zh-CN" altLang="ru-RU" sz="48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62" name="Rectangle 22"/>
          <p:cNvSpPr/>
          <p:nvPr/>
        </p:nvSpPr>
        <p:spPr>
          <a:xfrm>
            <a:off x="3820160" y="2206625"/>
            <a:ext cx="827088" cy="82994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solidFill>
                  <a:srgbClr val="FF00FF"/>
                </a:solidFill>
                <a:latin typeface="宋体" panose="02010600030101010101" pitchFamily="2" charset="-122"/>
                <a:ea typeface="Arial Unicode MS" pitchFamily="34" charset="-122"/>
              </a:rPr>
              <a:t>归</a:t>
            </a:r>
            <a:endParaRPr lang="zh-CN" altLang="en-US" sz="48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63" name="Rectangle 23"/>
          <p:cNvSpPr/>
          <p:nvPr/>
        </p:nvSpPr>
        <p:spPr>
          <a:xfrm>
            <a:off x="3856990" y="2096135"/>
            <a:ext cx="790575" cy="82994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solidFill>
                  <a:srgbClr val="FF00FF"/>
                </a:solidFill>
                <a:latin typeface="宋体" panose="02010600030101010101" pitchFamily="2" charset="-122"/>
                <a:ea typeface="Arial Unicode MS" pitchFamily="34" charset="-122"/>
              </a:rPr>
              <a:t>农</a:t>
            </a:r>
            <a:endParaRPr lang="zh-CN" altLang="en-US" sz="48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5864" name="Text Box 24"/>
          <p:cNvSpPr txBox="1"/>
          <p:nvPr/>
        </p:nvSpPr>
        <p:spPr>
          <a:xfrm>
            <a:off x="3820160" y="2179955"/>
            <a:ext cx="863600" cy="82994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苗</a:t>
            </a:r>
            <a:endParaRPr lang="zh-CN" altLang="ru-RU" sz="48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4" name="Picture 25" descr="天使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2075" y="718820"/>
            <a:ext cx="2216150" cy="3529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65" name="AutoShape 28">
            <a:hlinkClick r:id="" action="ppaction://hlinkshowjump?jump=nextslide"/>
          </p:cNvPr>
          <p:cNvSpPr/>
          <p:nvPr/>
        </p:nvSpPr>
        <p:spPr>
          <a:xfrm>
            <a:off x="8496300" y="6291263"/>
            <a:ext cx="647700" cy="566737"/>
          </a:xfrm>
          <a:prstGeom prst="actionButtonEnd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 Box 17"/>
          <p:cNvSpPr txBox="1"/>
          <p:nvPr/>
        </p:nvSpPr>
        <p:spPr>
          <a:xfrm>
            <a:off x="3856990" y="2206308"/>
            <a:ext cx="863600" cy="82994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粒</a:t>
            </a:r>
            <a:endParaRPr lang="zh-CN" altLang="ru-RU" sz="48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 Box 17"/>
          <p:cNvSpPr txBox="1"/>
          <p:nvPr/>
        </p:nvSpPr>
        <p:spPr>
          <a:xfrm>
            <a:off x="3951605" y="2096135"/>
            <a:ext cx="863600" cy="82994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虽</a:t>
            </a:r>
            <a:endParaRPr lang="zh-CN" altLang="ru-RU" sz="48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 Box 17"/>
          <p:cNvSpPr txBox="1"/>
          <p:nvPr/>
        </p:nvSpPr>
        <p:spPr>
          <a:xfrm>
            <a:off x="3951605" y="2179638"/>
            <a:ext cx="863600" cy="82994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辛</a:t>
            </a:r>
            <a:endParaRPr lang="zh-CN" altLang="ru-RU" sz="48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 Box 17"/>
          <p:cNvSpPr txBox="1"/>
          <p:nvPr/>
        </p:nvSpPr>
        <p:spPr>
          <a:xfrm>
            <a:off x="3856990" y="2238693"/>
            <a:ext cx="863600" cy="82994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谷</a:t>
            </a:r>
            <a:endParaRPr lang="zh-CN" altLang="ru-RU" sz="48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 Box 17"/>
          <p:cNvSpPr txBox="1"/>
          <p:nvPr/>
        </p:nvSpPr>
        <p:spPr>
          <a:xfrm>
            <a:off x="3856990" y="2206308"/>
            <a:ext cx="863600" cy="82994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苦</a:t>
            </a:r>
            <a:endParaRPr lang="zh-CN" altLang="ru-RU" sz="48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 Box 17"/>
          <p:cNvSpPr txBox="1"/>
          <p:nvPr/>
        </p:nvSpPr>
        <p:spPr>
          <a:xfrm>
            <a:off x="3856990" y="2276158"/>
            <a:ext cx="863600" cy="82994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洋</a:t>
            </a:r>
            <a:endParaRPr lang="zh-CN" altLang="ru-RU" sz="48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 Box 17"/>
          <p:cNvSpPr txBox="1"/>
          <p:nvPr/>
        </p:nvSpPr>
        <p:spPr>
          <a:xfrm>
            <a:off x="3951605" y="2238693"/>
            <a:ext cx="863600" cy="82994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</a:t>
            </a:r>
            <a:endParaRPr lang="zh-CN" altLang="ru-RU" sz="4800" b="1" dirty="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20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20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5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5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20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bldLvl="0" animBg="1"/>
      <p:bldP spid="6" grpId="0" bldLvl="0" animBg="1"/>
      <p:bldP spid="5" grpId="0" bldLvl="0" animBg="1"/>
      <p:bldP spid="4" grpId="0" bldLvl="0" animBg="1"/>
      <p:bldP spid="3" grpId="0" bldLvl="0" animBg="1"/>
      <p:bldP spid="2" grpId="0" bldLvl="0" animBg="1"/>
      <p:bldP spid="35863" grpId="0" bldLvl="0" animBg="1"/>
      <p:bldP spid="35864" grpId="0" bldLvl="0" animBg="1"/>
      <p:bldP spid="35862" grpId="0" bldLvl="0" animBg="1"/>
      <p:bldP spid="35861" grpId="0" bldLvl="0" animBg="1"/>
      <p:bldP spid="35860" grpId="0" bldLvl="0" animBg="1"/>
      <p:bldP spid="35859" grpId="0" bldLvl="0" animBg="1"/>
      <p:bldP spid="35858" grpId="0" bldLvl="0" animBg="1"/>
      <p:bldP spid="35857" grpId="0" bldLvl="0" animBg="1"/>
      <p:bldP spid="35855" grpId="0" bldLvl="0" animBg="1"/>
      <p:bldP spid="35854" grpId="0" bldLvl="0" animBg="1"/>
      <p:bldP spid="3585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2"/>
          <p:cNvSpPr txBox="1"/>
          <p:nvPr/>
        </p:nvSpPr>
        <p:spPr>
          <a:xfrm>
            <a:off x="4264660" y="130810"/>
            <a:ext cx="4343400" cy="42462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33CC33"/>
                </a:solidFill>
                <a:latin typeface="Times New Roman" panose="02020603050405020304" pitchFamily="18" charset="0"/>
                <a:ea typeface="楷体_GB2312" pitchFamily="49" charset="-122"/>
              </a:rPr>
              <a:t>　春季里，春风吹，花开草长蝴蝶飞。麦苗儿秀了，桑叶儿正肥。</a:t>
            </a:r>
            <a:endParaRPr lang="zh-CN" altLang="en-US" sz="5400" b="1" dirty="0">
              <a:solidFill>
                <a:srgbClr val="33CC33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2293" name="Picture 5" descr="donghua-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2600" y="2362200"/>
            <a:ext cx="1752600" cy="1592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4343400"/>
            <a:ext cx="4267200" cy="2209800"/>
          </a:xfrm>
          <a:prstGeom prst="rect">
            <a:avLst/>
          </a:prstGeom>
          <a:solidFill>
            <a:srgbClr val="00CCFF">
              <a:alpha val="50195"/>
            </a:srgbClr>
          </a:solidFill>
          <a:ln w="9525">
            <a:noFill/>
          </a:ln>
        </p:spPr>
      </p:pic>
      <p:sp>
        <p:nvSpPr>
          <p:cNvPr id="12295" name="Text Box 7"/>
          <p:cNvSpPr txBox="1"/>
          <p:nvPr/>
        </p:nvSpPr>
        <p:spPr>
          <a:xfrm>
            <a:off x="0" y="0"/>
            <a:ext cx="2771775" cy="9159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3"/>
          <p:cNvSpPr txBox="1"/>
          <p:nvPr/>
        </p:nvSpPr>
        <p:spPr>
          <a:xfrm>
            <a:off x="832485" y="1280160"/>
            <a:ext cx="7488555" cy="3692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6000" b="1" dirty="0">
                <a:solidFill>
                  <a:srgbClr val="33CC33"/>
                </a:solidFill>
                <a:latin typeface="Times New Roman" panose="02020603050405020304" pitchFamily="18" charset="0"/>
                <a:ea typeface="楷体_GB2312" pitchFamily="49" charset="-122"/>
              </a:rPr>
              <a:t>夏季里，农事忙，才了蚕桑又插秧。早起勤耕作，归来带月光。</a:t>
            </a:r>
            <a:endParaRPr lang="zh-CN" altLang="en-US" sz="6000" b="1" dirty="0">
              <a:solidFill>
                <a:srgbClr val="33CC33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43" name="Text Box 28"/>
          <p:cNvSpPr txBox="1"/>
          <p:nvPr/>
        </p:nvSpPr>
        <p:spPr>
          <a:xfrm>
            <a:off x="0" y="0"/>
            <a:ext cx="2771775" cy="9159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Text Box 3"/>
          <p:cNvSpPr txBox="1"/>
          <p:nvPr/>
        </p:nvSpPr>
        <p:spPr>
          <a:xfrm>
            <a:off x="250825" y="1052513"/>
            <a:ext cx="4032250" cy="42462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9933"/>
                </a:solidFill>
                <a:latin typeface="Times New Roman" panose="02020603050405020304" pitchFamily="18" charset="0"/>
                <a:ea typeface="楷体_GB2312" pitchFamily="49" charset="-122"/>
              </a:rPr>
              <a:t>秋季里，稻上场，谷像黄金黄，身上虽辛苦，　心里却安康。</a:t>
            </a:r>
            <a:endParaRPr lang="en-US" altLang="zh-CN" sz="4800" b="1" dirty="0">
              <a:solidFill>
                <a:srgbClr val="FF9933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6390" name="Picture 8" descr="20080811224204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0563" y="0"/>
            <a:ext cx="464343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1" name="Text Box 9"/>
          <p:cNvSpPr txBox="1"/>
          <p:nvPr/>
        </p:nvSpPr>
        <p:spPr>
          <a:xfrm>
            <a:off x="447675" y="4514850"/>
            <a:ext cx="2900363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92" name="Text Box 10"/>
          <p:cNvSpPr txBox="1"/>
          <p:nvPr/>
        </p:nvSpPr>
        <p:spPr>
          <a:xfrm>
            <a:off x="0" y="0"/>
            <a:ext cx="2771775" cy="9159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3"/>
          <p:cNvSpPr txBox="1"/>
          <p:nvPr/>
        </p:nvSpPr>
        <p:spPr>
          <a:xfrm>
            <a:off x="0" y="1557338"/>
            <a:ext cx="5219700" cy="41617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5400" b="1" dirty="0">
                <a:solidFill>
                  <a:srgbClr val="3399FF"/>
                </a:solidFill>
                <a:latin typeface="Times New Roman" panose="02020603050405020304" pitchFamily="18" charset="0"/>
                <a:ea typeface="楷体_GB2312" pitchFamily="49" charset="-122"/>
              </a:rPr>
              <a:t>冬季里，雪初晴，新做棉衣轻又轻，</a:t>
            </a:r>
            <a:endParaRPr lang="zh-CN" altLang="en-US" sz="5400" b="1" dirty="0">
              <a:solidFill>
                <a:srgbClr val="3399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5400" b="1" dirty="0">
                <a:solidFill>
                  <a:srgbClr val="3399FF"/>
                </a:solidFill>
                <a:latin typeface="Times New Roman" panose="02020603050405020304" pitchFamily="18" charset="0"/>
                <a:ea typeface="楷体_GB2312" pitchFamily="49" charset="-122"/>
              </a:rPr>
              <a:t>一年农事了，饱暖笑盈盈。</a:t>
            </a:r>
            <a:endParaRPr lang="zh-CN" altLang="en-US" sz="5400" b="1" dirty="0">
              <a:solidFill>
                <a:srgbClr val="3399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19461" name="Picture 7" descr="%A1%B6%CB%C4%BC%BE%A1%B7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2363" y="0"/>
            <a:ext cx="464343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Text Box 8"/>
          <p:cNvSpPr txBox="1"/>
          <p:nvPr/>
        </p:nvSpPr>
        <p:spPr>
          <a:xfrm>
            <a:off x="0" y="0"/>
            <a:ext cx="2771775" cy="9159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Picture 2" descr="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572000" cy="3357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Picture 3" descr="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0"/>
            <a:ext cx="4787900" cy="3425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11" descr="夏天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8" y="0"/>
            <a:ext cx="4786312" cy="3443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图片 10" descr="春天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583113" cy="3443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Picture 4" descr="2008081122420442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0" y="3357563"/>
            <a:ext cx="4427538" cy="3500437"/>
          </a:xfrm>
          <a:ln/>
        </p:spPr>
      </p:pic>
      <p:pic>
        <p:nvPicPr>
          <p:cNvPr id="20486" name="Picture 5" descr="%A1%B6%CB%C4%BC%BE%A1%B7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4813" y="3071813"/>
            <a:ext cx="4787900" cy="3500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7" name="Text Box 6"/>
          <p:cNvSpPr txBox="1"/>
          <p:nvPr/>
        </p:nvSpPr>
        <p:spPr>
          <a:xfrm>
            <a:off x="1527175" y="2354263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春天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8" name="Text Box 7"/>
          <p:cNvSpPr txBox="1"/>
          <p:nvPr/>
        </p:nvSpPr>
        <p:spPr>
          <a:xfrm>
            <a:off x="6567488" y="2498725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夏天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9" name="Text Box 8"/>
          <p:cNvSpPr txBox="1"/>
          <p:nvPr/>
        </p:nvSpPr>
        <p:spPr>
          <a:xfrm>
            <a:off x="1547813" y="6156325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秋天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90" name="图片 9" descr="冬天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29125" y="3071813"/>
            <a:ext cx="4667250" cy="3786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1" name="Text Box 9"/>
          <p:cNvSpPr txBox="1"/>
          <p:nvPr/>
        </p:nvSpPr>
        <p:spPr>
          <a:xfrm>
            <a:off x="6351588" y="6099175"/>
            <a:ext cx="12033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冬天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92" name="图片 12" descr="秋天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42875" y="3414713"/>
            <a:ext cx="4586288" cy="3443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3" name="TextBox 13"/>
          <p:cNvSpPr txBox="1"/>
          <p:nvPr/>
        </p:nvSpPr>
        <p:spPr>
          <a:xfrm>
            <a:off x="2214563" y="6000750"/>
            <a:ext cx="1108075" cy="646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秋天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1_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614</Words>
  <Application>WPS 演示</Application>
  <PresentationFormat>全屏显示(4:3)</PresentationFormat>
  <Paragraphs>184</Paragraphs>
  <Slides>25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Times New Roman</vt:lpstr>
      <vt:lpstr>仿宋</vt:lpstr>
      <vt:lpstr>Arial Unicode MS</vt:lpstr>
      <vt:lpstr>楷体_GB2312</vt:lpstr>
      <vt:lpstr>新宋体</vt:lpstr>
      <vt:lpstr>微软雅黑</vt:lpstr>
      <vt:lpstr>Arial Unicode MS</vt:lpstr>
      <vt:lpstr>华文新魏</vt:lpstr>
      <vt:lpstr>楷体</vt:lpstr>
      <vt:lpstr>Segoe Print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edu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edu</dc:creator>
  <cp:lastModifiedBy>Administrator</cp:lastModifiedBy>
  <cp:revision>71</cp:revision>
  <dcterms:created xsi:type="dcterms:W3CDTF">2001-09-12T06:45:25Z</dcterms:created>
  <dcterms:modified xsi:type="dcterms:W3CDTF">2017-08-12T03:14:48Z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