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3"/>
  </p:notesMasterIdLst>
  <p:sldIdLst>
    <p:sldId id="256" r:id="rId4"/>
    <p:sldId id="298" r:id="rId5"/>
    <p:sldId id="286" r:id="rId6"/>
    <p:sldId id="299" r:id="rId7"/>
    <p:sldId id="300" r:id="rId8"/>
    <p:sldId id="301" r:id="rId9"/>
    <p:sldId id="257" r:id="rId10"/>
    <p:sldId id="279" r:id="rId11"/>
    <p:sldId id="281" r:id="rId12"/>
    <p:sldId id="282" r:id="rId13"/>
    <p:sldId id="304" r:id="rId14"/>
    <p:sldId id="305" r:id="rId15"/>
    <p:sldId id="287" r:id="rId16"/>
    <p:sldId id="288" r:id="rId17"/>
    <p:sldId id="289" r:id="rId18"/>
    <p:sldId id="306" r:id="rId19"/>
    <p:sldId id="307" r:id="rId20"/>
    <p:sldId id="283" r:id="rId21"/>
    <p:sldId id="280" r:id="rId22"/>
  </p:sldIdLst>
  <p:sldSz cx="9144000" cy="6858000" type="screen4x3"/>
  <p:notesSz cx="6858000" cy="9144000"/>
  <p:defaultTextStyle>
    <a:defPPr>
      <a:defRPr lang="en-US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5759D"/>
    <a:srgbClr val="FF33CC"/>
    <a:srgbClr val="B3D3EA"/>
    <a:srgbClr val="78ADCD"/>
    <a:srgbClr val="000000"/>
    <a:srgbClr val="03136A"/>
    <a:srgbClr val="1984CC"/>
    <a:srgbClr val="35B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164" y="-108"/>
      </p:cViewPr>
      <p:guideLst>
        <p:guide orient="horz" pos="21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l" eaLnBrk="1" hangingPunct="1"/>
            <a:endParaRPr lang="en-US" altLang="x-none" sz="1200" dirty="0">
              <a:ea typeface="PMingLiU" panose="02020500000000000000" pitchFamily="2" charset="-12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/>
            <a:endParaRPr lang="en-US" altLang="x-none" sz="1200" dirty="0">
              <a:ea typeface="PMingLiU" panose="02020500000000000000" pitchFamily="2" charset="-120"/>
            </a:endParaRPr>
          </a:p>
        </p:txBody>
      </p:sp>
      <p:sp>
        <p:nvSpPr>
          <p:cNvPr id="4100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x-none" dirty="0"/>
              <a:t>Click to edit Master text styles</a:t>
            </a:r>
          </a:p>
          <a:p>
            <a:pPr lvl="1"/>
            <a:r>
              <a:rPr lang="en-US" altLang="x-none" dirty="0"/>
              <a:t>Second level</a:t>
            </a:r>
          </a:p>
          <a:p>
            <a:pPr lvl="2"/>
            <a:r>
              <a:rPr lang="en-US" altLang="x-none" dirty="0"/>
              <a:t>Third level</a:t>
            </a:r>
          </a:p>
          <a:p>
            <a:pPr lvl="3"/>
            <a:r>
              <a:rPr lang="en-US" altLang="x-none" dirty="0"/>
              <a:t>Fourth level</a:t>
            </a:r>
          </a:p>
          <a:p>
            <a:pPr lvl="4"/>
            <a:r>
              <a:rPr lang="en-US" altLang="x-none" dirty="0"/>
              <a:t>Fifth level</a:t>
            </a: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l" eaLnBrk="1" hangingPunct="1"/>
            <a:endParaRPr lang="en-US" altLang="x-none" sz="1200" dirty="0">
              <a:ea typeface="PMingLiU" panose="02020500000000000000" pitchFamily="2" charset="-120"/>
            </a:endParaRPr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TW" altLang="en-US" sz="1200" dirty="0">
                <a:ea typeface="PMingLiU" panose="02020500000000000000" pitchFamily="2" charset="-120"/>
              </a:rPr>
              <a:t>‹#›</a:t>
            </a:fld>
            <a:endParaRPr lang="zh-TW" altLang="en-US" sz="1200" dirty="0">
              <a:ea typeface="PMingLiU" panose="0202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37348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844675"/>
            <a:ext cx="1828800" cy="4632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844675"/>
            <a:ext cx="5380383" cy="46323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606675"/>
            <a:ext cx="3584448" cy="38703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1352" y="2606675"/>
            <a:ext cx="3584448" cy="38703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844675"/>
            <a:ext cx="1828800" cy="4632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844675"/>
            <a:ext cx="5380383" cy="46323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606675"/>
            <a:ext cx="3584448" cy="38703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1352" y="2606675"/>
            <a:ext cx="3584448" cy="38703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90600" y="1844675"/>
            <a:ext cx="7315200" cy="7159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按一下以編輯母片標題樣式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990600" y="2606675"/>
            <a:ext cx="7315200" cy="38703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按一下以編輯母片</a:t>
            </a:r>
          </a:p>
          <a:p>
            <a:pPr lvl="1"/>
            <a:r>
              <a:rPr lang="zh-CN" altLang="en-US"/>
              <a:t>第二層</a:t>
            </a:r>
          </a:p>
          <a:p>
            <a:pPr lvl="2"/>
            <a:r>
              <a:rPr lang="zh-CN" altLang="en-US"/>
              <a:t>第三層</a:t>
            </a:r>
          </a:p>
          <a:p>
            <a:pPr lvl="3"/>
            <a:r>
              <a:rPr lang="zh-CN" altLang="en-US"/>
              <a:t>第四層</a:t>
            </a:r>
          </a:p>
          <a:p>
            <a:pPr lvl="4"/>
            <a:r>
              <a:rPr lang="zh-CN" altLang="en-US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990600" y="1844675"/>
            <a:ext cx="7315200" cy="7159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按一下以編輯母片標題樣式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990600" y="2606675"/>
            <a:ext cx="7315200" cy="38703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按一下以編輯母片</a:t>
            </a:r>
          </a:p>
          <a:p>
            <a:pPr lvl="1"/>
            <a:r>
              <a:rPr lang="zh-CN" altLang="en-US"/>
              <a:t>第二層</a:t>
            </a:r>
          </a:p>
          <a:p>
            <a:pPr lvl="2"/>
            <a:r>
              <a:rPr lang="zh-CN" altLang="en-US"/>
              <a:t>第三層</a:t>
            </a:r>
          </a:p>
          <a:p>
            <a:pPr lvl="3"/>
            <a:r>
              <a:rPr lang="zh-CN" altLang="en-US"/>
              <a:t>第四層</a:t>
            </a:r>
          </a:p>
          <a:p>
            <a:pPr lvl="4"/>
            <a:r>
              <a:rPr lang="zh-CN" altLang="en-US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标题 3"/>
          <p:cNvSpPr>
            <a:spLocks noGrp="1"/>
          </p:cNvSpPr>
          <p:nvPr>
            <p:ph type="ctrTitle"/>
          </p:nvPr>
        </p:nvSpPr>
        <p:spPr>
          <a:xfrm>
            <a:off x="-34925" y="2186305"/>
            <a:ext cx="5365750" cy="847090"/>
          </a:xfrm>
        </p:spPr>
        <p:txBody>
          <a:bodyPr vert="horz" wrap="square" anchor="ctr"/>
          <a:lstStyle>
            <a:lvl1pPr lvl="0">
              <a:defRPr kern="1200"/>
            </a:lvl1pPr>
          </a:lstStyle>
          <a:p>
            <a:pPr lvl="0" eaLnBrk="1" hangingPunct="1"/>
            <a:r>
              <a:rPr lang="en-US" altLang="zh-CN" sz="5400" b="1" dirty="0">
                <a:ea typeface="宋体" panose="02010600030101010101" pitchFamily="2" charset="-122"/>
              </a:rPr>
              <a:t>I  Love  Sports!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720" y="1818640"/>
            <a:ext cx="49371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</a:rPr>
              <a:t>Step one:   questions: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7540" y="2576195"/>
            <a:ext cx="703072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/>
              <a:t>1.what sport do you like ?</a:t>
            </a:r>
          </a:p>
          <a:p>
            <a:pPr algn="l"/>
            <a:r>
              <a:rPr lang="en-US" altLang="zh-CN"/>
              <a:t>2.what sport do you like best?</a:t>
            </a:r>
          </a:p>
          <a:p>
            <a:pPr algn="l"/>
            <a:r>
              <a:rPr lang="en-US" altLang="zh-CN"/>
              <a:t>3.why do you like this sport best?</a:t>
            </a:r>
          </a:p>
          <a:p>
            <a:pPr algn="l"/>
            <a:r>
              <a:rPr lang="en-US" altLang="zh-CN"/>
              <a:t>4.when do you often do this sport ?</a:t>
            </a:r>
          </a:p>
          <a:p>
            <a:pPr algn="l"/>
            <a:r>
              <a:rPr lang="en-US" altLang="zh-CN"/>
              <a:t>5.who is your hero ?</a:t>
            </a:r>
          </a:p>
          <a:p>
            <a:pPr algn="l"/>
            <a:r>
              <a:rPr lang="en-US" altLang="zh-CN"/>
              <a:t>6.where do you usually play this sport?</a:t>
            </a:r>
          </a:p>
          <a:p>
            <a:pPr algn="l"/>
            <a:r>
              <a:rPr lang="en-US" altLang="zh-CN"/>
              <a:t>7.who do you often play ......with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72720" y="5594350"/>
            <a:ext cx="922782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3136A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If you don't know how to say or what words you can use,you may get some help from your group members.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53975" y="1591945"/>
            <a:ext cx="91725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Listen to the taple and answer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2560" y="3007360"/>
            <a:ext cx="895604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>
                <a:solidFill>
                  <a:srgbClr val="35759D"/>
                </a:solidFill>
              </a:rPr>
              <a:t>1.Does David like basketball?</a:t>
            </a:r>
          </a:p>
          <a:p>
            <a:pPr algn="l"/>
            <a:r>
              <a:rPr lang="en-US" altLang="zh-CN" sz="4000" b="1">
                <a:solidFill>
                  <a:srgbClr val="35759D"/>
                </a:solidFill>
              </a:rPr>
              <a:t>2.who does he often play basketball with?</a:t>
            </a:r>
          </a:p>
          <a:p>
            <a:pPr algn="l"/>
            <a:r>
              <a:rPr lang="en-US" altLang="zh-CN" sz="4000" b="1">
                <a:solidFill>
                  <a:srgbClr val="35759D"/>
                </a:solidFill>
              </a:rPr>
              <a:t>3.who is his faourite player?</a:t>
            </a:r>
          </a:p>
          <a:p>
            <a:pPr algn="l"/>
            <a:endParaRPr lang="en-US" altLang="zh-CN" sz="4000" b="1">
              <a:solidFill>
                <a:srgbClr val="35759D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080" y="1621155"/>
            <a:ext cx="7926705" cy="762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44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35759D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Read the passage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9080" y="2927350"/>
            <a:ext cx="850519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/>
              <a:t>1.what's David's favourite sport?</a:t>
            </a:r>
          </a:p>
          <a:p>
            <a:pPr algn="l"/>
            <a:r>
              <a:rPr lang="en-US" altLang="zh-CN" sz="4000"/>
              <a:t>2.when does he often play?</a:t>
            </a:r>
          </a:p>
          <a:p>
            <a:pPr algn="l"/>
            <a:r>
              <a:rPr lang="en-US" altLang="zh-CN" sz="4000"/>
              <a:t>3.Does he often watch matches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445" y="1471295"/>
            <a:ext cx="886269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/>
              <a:t>Step two:   Meet David  (listen )</a:t>
            </a:r>
            <a:r>
              <a:rPr lang="en-US" altLang="zh-CN" sz="4000" b="1"/>
              <a:t> 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363855" y="2517775"/>
          <a:ext cx="8416925" cy="4056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9415"/>
                <a:gridCol w="4207510"/>
              </a:tblGrid>
              <a:tr h="6756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7691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My favourite sport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756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I often play with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756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I often play on /at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7691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I often watch matches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756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My favourite player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7145" y="62230"/>
            <a:ext cx="39217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Learn the passage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61290" y="-635"/>
            <a:ext cx="93110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solidFill>
                  <a:srgbClr val="B3D3EA"/>
                </a:solidFill>
              </a:rPr>
              <a:t>Three:    Classify the information</a:t>
            </a:r>
            <a:r>
              <a:rPr lang="en-US" altLang="zh-CN"/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6375" y="1502410"/>
            <a:ext cx="8246745" cy="807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Paragraph one   (                 )</a:t>
            </a:r>
          </a:p>
          <a:p>
            <a:pPr algn="l"/>
            <a:r>
              <a:rPr lang="en-US" altLang="zh-CN" sz="2800">
                <a:sym typeface="+mn-ea"/>
              </a:rPr>
              <a:t>Paragraph two    (                  )</a:t>
            </a:r>
          </a:p>
          <a:p>
            <a:pPr algn="l"/>
            <a:r>
              <a:rPr lang="en-US" altLang="zh-CN" sz="2800">
                <a:sym typeface="+mn-ea"/>
              </a:rPr>
              <a:t>Paragraph three (                  )</a:t>
            </a:r>
          </a:p>
          <a:p>
            <a:pPr algn="l"/>
            <a:endParaRPr lang="en-US" altLang="zh-CN">
              <a:sym typeface="+mn-ea"/>
            </a:endParaRPr>
          </a:p>
          <a:p>
            <a:pPr algn="l"/>
            <a:r>
              <a:rPr lang="en-US" altLang="zh-CN" sz="2800"/>
              <a:t>A:what is David's favourite sport?</a:t>
            </a:r>
          </a:p>
          <a:p>
            <a:pPr algn="l"/>
            <a:r>
              <a:rPr lang="en-US" altLang="zh-CN" sz="2800"/>
              <a:t>B: what team is David in?</a:t>
            </a:r>
          </a:p>
          <a:p>
            <a:pPr algn="l"/>
            <a:r>
              <a:rPr lang="en-US" altLang="zh-CN" sz="2800"/>
              <a:t>C: when does David often play basketball?</a:t>
            </a:r>
          </a:p>
          <a:p>
            <a:pPr algn="l"/>
            <a:r>
              <a:rPr lang="en-US" altLang="zh-CN" sz="2800"/>
              <a:t>D:who does David often play basketball with?</a:t>
            </a:r>
          </a:p>
          <a:p>
            <a:pPr algn="l"/>
            <a:r>
              <a:rPr lang="en-US" altLang="zh-CN" sz="2800"/>
              <a:t>E: what else do David and his friends often do?</a:t>
            </a:r>
          </a:p>
          <a:p>
            <a:pPr algn="l"/>
            <a:r>
              <a:rPr lang="en-US" altLang="zh-CN" sz="2800"/>
              <a:t>F:what do they watch on TV?</a:t>
            </a:r>
          </a:p>
          <a:p>
            <a:pPr algn="l"/>
            <a:r>
              <a:rPr lang="en-US" altLang="zh-CN" sz="2800"/>
              <a:t>G: who is David's hero?</a:t>
            </a:r>
          </a:p>
          <a:p>
            <a:pPr algn="l"/>
            <a:r>
              <a:rPr lang="en-US" altLang="zh-CN" sz="2800"/>
              <a:t>H:why does David like Yao Ming?</a:t>
            </a:r>
          </a:p>
          <a:p>
            <a:pPr algn="l"/>
            <a:endParaRPr lang="en-US" altLang="zh-CN"/>
          </a:p>
          <a:p>
            <a:pPr algn="l"/>
            <a:endParaRPr lang="en-US" altLang="zh-CN"/>
          </a:p>
          <a:p>
            <a:pPr algn="l"/>
            <a:endParaRPr lang="en-US" altLang="zh-CN"/>
          </a:p>
          <a:p>
            <a:pPr algn="l"/>
            <a:endParaRPr lang="en-US" altLang="zh-CN"/>
          </a:p>
          <a:p>
            <a:pPr algn="l"/>
            <a:endParaRPr lang="en-US" altLang="zh-CN"/>
          </a:p>
          <a:p>
            <a:pPr algn="l"/>
            <a:endParaRPr lang="en-US" altLang="zh-CN"/>
          </a:p>
          <a:p>
            <a:pPr algn="l"/>
            <a:endParaRPr lang="en-US" altLang="zh-CN"/>
          </a:p>
          <a:p>
            <a:pPr algn="l"/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3235325" y="1502410"/>
            <a:ext cx="7607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56255" y="1959610"/>
            <a:ext cx="19443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B;C;D;E;F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15335" y="2416810"/>
            <a:ext cx="14262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G;H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00" y="-76200"/>
            <a:ext cx="65347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Four:  Activity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5255" y="735965"/>
            <a:ext cx="8873490" cy="94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Work in groups of 4 ,then talk about your favourite sports or what you do often after school.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800" y="1680845"/>
            <a:ext cx="9110345" cy="59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You can ask and answer these questions:</a:t>
            </a:r>
          </a:p>
          <a:p>
            <a:pPr algn="l"/>
            <a:endParaRPr lang="en-US" altLang="zh-CN" sz="2800"/>
          </a:p>
          <a:p>
            <a:pPr algn="l"/>
            <a:r>
              <a:rPr lang="en-US" altLang="zh-CN" sz="2800">
                <a:sym typeface="+mn-ea"/>
              </a:rPr>
              <a:t>1.what sport do you like/love/enjoy ?      I like/enjoy/love</a:t>
            </a:r>
          </a:p>
          <a:p>
            <a:pPr algn="l"/>
            <a:r>
              <a:rPr lang="en-US" altLang="zh-CN" sz="2800">
                <a:sym typeface="+mn-ea"/>
              </a:rPr>
              <a:t>2.what sport /player do you like best?    I like XX best</a:t>
            </a:r>
          </a:p>
          <a:p>
            <a:pPr algn="l"/>
            <a:r>
              <a:rPr lang="en-US" altLang="zh-CN" sz="2800">
                <a:sym typeface="+mn-ea"/>
              </a:rPr>
              <a:t>3.what is your favourite sport/player?  My favourite sport</a:t>
            </a:r>
          </a:p>
          <a:p>
            <a:pPr algn="l"/>
            <a:r>
              <a:rPr lang="en-US" altLang="zh-CN" sz="2800">
                <a:sym typeface="+mn-ea"/>
              </a:rPr>
              <a:t>3.why do you like this sport best?          Because ......</a:t>
            </a:r>
          </a:p>
          <a:p>
            <a:pPr algn="l"/>
            <a:r>
              <a:rPr lang="en-US" altLang="zh-CN" sz="2800">
                <a:sym typeface="+mn-ea"/>
              </a:rPr>
              <a:t>4.when do you often do this sport ?       I often play</a:t>
            </a:r>
          </a:p>
          <a:p>
            <a:pPr algn="l"/>
            <a:r>
              <a:rPr lang="en-US" altLang="zh-CN" sz="2800">
                <a:sym typeface="+mn-ea"/>
              </a:rPr>
              <a:t>5.who is your hero ?</a:t>
            </a:r>
          </a:p>
          <a:p>
            <a:pPr algn="l"/>
            <a:r>
              <a:rPr lang="en-US" altLang="zh-CN" sz="2800">
                <a:sym typeface="+mn-ea"/>
              </a:rPr>
              <a:t>6.where do you usually play this sport?</a:t>
            </a:r>
          </a:p>
          <a:p>
            <a:pPr algn="l"/>
            <a:r>
              <a:rPr lang="en-US" altLang="zh-CN" sz="2800">
                <a:sym typeface="+mn-ea"/>
              </a:rPr>
              <a:t>7.who do you often play ......with?</a:t>
            </a:r>
          </a:p>
          <a:p>
            <a:pPr algn="l"/>
            <a:r>
              <a:rPr lang="en-US" altLang="zh-CN" sz="2800" b="1">
                <a:solidFill>
                  <a:srgbClr val="C00000"/>
                </a:solidFill>
                <a:sym typeface="+mn-ea"/>
              </a:rPr>
              <a:t>where is your hero from?/how old is he/she?/what does she /he look like?</a:t>
            </a:r>
          </a:p>
          <a:p>
            <a:pPr algn="l"/>
            <a:endParaRPr lang="en-US" altLang="zh-CN"/>
          </a:p>
          <a:p>
            <a:pPr algn="l"/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220" y="110490"/>
            <a:ext cx="512762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complete the passage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60325" y="1506220"/>
            <a:ext cx="9072245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I____ (love) sports,and I____ </a:t>
            </a:r>
            <a:r>
              <a:rPr lang="zh-CN" altLang="en-US" sz="2800">
                <a:ea typeface="宋体" panose="02010600030101010101" pitchFamily="2" charset="-122"/>
              </a:rPr>
              <a:t>（</a:t>
            </a:r>
            <a:r>
              <a:rPr lang="en-US" altLang="zh-CN" sz="2800">
                <a:ea typeface="宋体" panose="02010600030101010101" pitchFamily="2" charset="-122"/>
              </a:rPr>
              <a:t>like)baseball very much.Lin Shuhao ___ (be) my favourite basketball player.Li Shuhao ___(be) my favourite basketball player.Lin Shu hao ___(be)  32 years old . He ____ (come) from American .But now he ___ (live) in China .He ____ (look) srong  and ___(play) basketball very well. Many people ____(like) him.Lin Shuhao ____ (play)  basketball every day.In his free time ,he _______(enjoy) listening to music .It ____ (make) him happy .He ____ (want)  to play in the Next Olympic Games .I _____ (Hope) his dream ______ (come) true.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$7S{05{BG%R$J`_13P%(MV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" y="48260"/>
            <a:ext cx="9176385" cy="68910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5420" y="61595"/>
            <a:ext cx="400939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Writing time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3565" y="2439670"/>
            <a:ext cx="79762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Write </a:t>
            </a:r>
            <a:r>
              <a:rPr lang="en-US" altLang="zh-CN" sz="2800" b="1"/>
              <a:t>about your  favourite sport and hero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0" y="4078288"/>
            <a:ext cx="9144000" cy="2781300"/>
          </a:xfrm>
          <a:prstGeom prst="rect">
            <a:avLst/>
          </a:pr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 wrap="none" anchor="ctr"/>
          <a:lstStyle/>
          <a:p>
            <a:pPr lvl="0" algn="ctr" eaLnBrk="1" latinLnBrk="0" hangingPunct="1"/>
            <a:endParaRPr>
              <a:solidFill>
                <a:schemeClr val="bg2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396875" y="1412875"/>
            <a:ext cx="5762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latinLnBrk="0" hangingPunct="1"/>
            <a:r>
              <a:rPr lang="zh-CN" altLang="en-US" sz="6000" b="1" i="1" dirty="0">
                <a:solidFill>
                  <a:schemeClr val="folHlink"/>
                </a:solidFill>
                <a:latin typeface="Arial" panose="020B0604020202020204" pitchFamily="34" charset="0"/>
                <a:ea typeface="微软雅黑" panose="020B0503020204020204" charset="-122"/>
              </a:rPr>
              <a:t>谢谢观赏</a:t>
            </a:r>
          </a:p>
        </p:txBody>
      </p:sp>
      <p:sp>
        <p:nvSpPr>
          <p:cNvPr id="8196" name="TextBox 5"/>
          <p:cNvSpPr/>
          <p:nvPr/>
        </p:nvSpPr>
        <p:spPr>
          <a:xfrm>
            <a:off x="323850" y="4437063"/>
            <a:ext cx="3455988" cy="762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4400" dirty="0">
                <a:solidFill>
                  <a:srgbClr val="5F5F5F"/>
                </a:solidFill>
                <a:latin typeface="Arial Unicode MS" pitchFamily="2" charset="-122"/>
                <a:ea typeface="Arial Unicode MS" pitchFamily="2" charset="-122"/>
                <a:sym typeface="Haettenschweiler" pitchFamily="2" charset="0"/>
              </a:rPr>
              <a:t>WPS</a:t>
            </a:r>
            <a:r>
              <a:rPr lang="en-US" altLang="x-none" sz="4400" dirty="0">
                <a:solidFill>
                  <a:srgbClr val="000000"/>
                </a:solidFill>
                <a:latin typeface="Arial Unicode MS" pitchFamily="2" charset="-122"/>
                <a:ea typeface="Arial Unicode MS" pitchFamily="2" charset="-122"/>
                <a:sym typeface="Haettenschweiler" pitchFamily="2" charset="0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Arial Unicode MS" pitchFamily="2" charset="-122"/>
                <a:ea typeface="Arial Unicode MS" pitchFamily="2" charset="-122"/>
                <a:sym typeface="Haettenschweiler" pitchFamily="2" charset="0"/>
              </a:rPr>
              <a:t>Office</a:t>
            </a:r>
            <a:endParaRPr lang="zh-CN" altLang="en-US" sz="4400" dirty="0">
              <a:solidFill>
                <a:schemeClr val="bg1"/>
              </a:solidFill>
              <a:latin typeface="Arial Unicode MS" pitchFamily="2" charset="-122"/>
              <a:ea typeface="Arial Unicode MS" pitchFamily="2" charset="-122"/>
            </a:endParaRPr>
          </a:p>
        </p:txBody>
      </p:sp>
      <p:sp>
        <p:nvSpPr>
          <p:cNvPr id="8197" name="TextBox 6"/>
          <p:cNvSpPr/>
          <p:nvPr/>
        </p:nvSpPr>
        <p:spPr>
          <a:xfrm>
            <a:off x="396875" y="5302250"/>
            <a:ext cx="2693988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x-none" dirty="0">
                <a:solidFill>
                  <a:schemeClr val="bg1"/>
                </a:solidFill>
                <a:latin typeface="Mistral" pitchFamily="2" charset="0"/>
                <a:ea typeface="Arial" panose="020B0604020202020204" pitchFamily="34" charset="0"/>
                <a:sym typeface="Mistral" pitchFamily="2" charset="0"/>
              </a:rPr>
              <a:t>Make Presentation much more fun</a:t>
            </a:r>
          </a:p>
        </p:txBody>
      </p:sp>
      <p:sp>
        <p:nvSpPr>
          <p:cNvPr id="8198" name="TextBox 10"/>
          <p:cNvSpPr/>
          <p:nvPr/>
        </p:nvSpPr>
        <p:spPr>
          <a:xfrm>
            <a:off x="7524750" y="5949950"/>
            <a:ext cx="1584325" cy="5302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0" hangingPunct="0">
              <a:lnSpc>
                <a:spcPct val="8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@WPS官方微博</a:t>
            </a:r>
          </a:p>
          <a:p>
            <a:pPr lvl="0" eaLnBrk="0" hangingPunct="0">
              <a:lnSpc>
                <a:spcPct val="80000"/>
              </a:lnSpc>
            </a:pPr>
            <a:endParaRPr lang="zh-CN" alt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eaLnBrk="0" hangingPunct="0">
              <a:lnSpc>
                <a:spcPct val="8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@kingsoftwps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9" name="图片 8198" descr="LOGO_24x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825" y="5949950"/>
            <a:ext cx="234950" cy="23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8199" descr="32-腾讯微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413" y="6238875"/>
            <a:ext cx="233362" cy="23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8200" descr="wpsofficemba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250" y="2997200"/>
            <a:ext cx="2524125" cy="804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80" y="111125"/>
            <a:ext cx="65678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33CC"/>
                </a:solidFill>
                <a:effectLst/>
              </a:rPr>
              <a:t>New words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6870" y="1896745"/>
            <a:ext cx="763841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/>
              <a:t>team              </a:t>
            </a:r>
            <a:r>
              <a:rPr lang="zh-CN" altLang="zh-CN" sz="4800">
                <a:ea typeface="宋体" panose="02010600030101010101" pitchFamily="2" charset="-122"/>
              </a:rPr>
              <a:t>队、组</a:t>
            </a:r>
          </a:p>
          <a:p>
            <a:pPr algn="l"/>
            <a:r>
              <a:rPr lang="en-US" altLang="zh-CN" sz="4800"/>
              <a:t>talk about      </a:t>
            </a:r>
            <a:r>
              <a:rPr lang="zh-CN" altLang="en-US" sz="4800">
                <a:ea typeface="宋体" panose="02010600030101010101" pitchFamily="2" charset="-122"/>
              </a:rPr>
              <a:t>谈论</a:t>
            </a:r>
          </a:p>
          <a:p>
            <a:pPr algn="l"/>
            <a:r>
              <a:rPr lang="en-US" altLang="zh-CN" sz="4800"/>
              <a:t>match            </a:t>
            </a:r>
            <a:r>
              <a:rPr lang="zh-CN" altLang="en-US" sz="4800">
                <a:ea typeface="宋体" panose="02010600030101010101" pitchFamily="2" charset="-122"/>
              </a:rPr>
              <a:t>比赛、竞赛</a:t>
            </a:r>
          </a:p>
          <a:p>
            <a:pPr algn="l"/>
            <a:r>
              <a:rPr lang="en-US" altLang="zh-CN" sz="4800"/>
              <a:t>hero              </a:t>
            </a:r>
            <a:r>
              <a:rPr lang="zh-CN" altLang="en-US" sz="4800">
                <a:ea typeface="宋体" panose="02010600030101010101" pitchFamily="2" charset="-122"/>
              </a:rPr>
              <a:t>英雄、偶像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姚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" y="15875"/>
            <a:ext cx="4036695" cy="4831080"/>
          </a:xfrm>
          <a:prstGeom prst="rect">
            <a:avLst/>
          </a:prstGeom>
        </p:spPr>
      </p:pic>
      <p:pic>
        <p:nvPicPr>
          <p:cNvPr id="3" name="图片 2" descr="刘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865" y="15875"/>
            <a:ext cx="4670425" cy="3576320"/>
          </a:xfrm>
          <a:prstGeom prst="rect">
            <a:avLst/>
          </a:prstGeom>
        </p:spPr>
      </p:pic>
      <p:pic>
        <p:nvPicPr>
          <p:cNvPr id="4" name="图片 3" descr="傅园慧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700" y="3518535"/>
            <a:ext cx="5278120" cy="3432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210185" y="5015230"/>
            <a:ext cx="403288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Talk about these players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姚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" y="1479550"/>
            <a:ext cx="4036695" cy="5265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68470" y="1792605"/>
            <a:ext cx="42849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/>
              <a:t>Name: Yao Ming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85845" y="4127500"/>
            <a:ext cx="56781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/>
              <a:t>Be good at :   basketball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刘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" y="68580"/>
            <a:ext cx="5645785" cy="44100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51195" y="1951355"/>
            <a:ext cx="33940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/>
              <a:t>Name : Liu Xiang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3050" y="4747260"/>
            <a:ext cx="89795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rgbClr val="FF33CC"/>
                </a:solidFill>
              </a:rPr>
              <a:t>Be good at :tabbing      /tæbiŋ/ (</a:t>
            </a:r>
            <a:r>
              <a:rPr lang="zh-CN" altLang="en-US" sz="3600">
                <a:solidFill>
                  <a:srgbClr val="FF33CC"/>
                </a:solidFill>
                <a:ea typeface="宋体" panose="02010600030101010101" pitchFamily="2" charset="-122"/>
              </a:rPr>
              <a:t>跨栏）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傅园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3175"/>
            <a:ext cx="6042660" cy="3929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3410" y="4124325"/>
            <a:ext cx="54273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FF33CC"/>
                </a:solidFill>
              </a:rPr>
              <a:t>Name : Fu Yuan hui</a:t>
            </a:r>
            <a:endParaRPr lang="en-US" altLang="zh-CN" sz="3600" b="1">
              <a:solidFill>
                <a:srgbClr val="FF33CC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005" y="4994275"/>
            <a:ext cx="618426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33CC"/>
                </a:solidFill>
              </a:rPr>
              <a:t>Be good at :swimming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593090" y="1753870"/>
            <a:ext cx="8316595" cy="1065530"/>
          </a:xfrm>
        </p:spPr>
        <p:txBody>
          <a:bodyPr vert="horz" wrap="square" anchor="ctr"/>
          <a:lstStyle/>
          <a:p>
            <a:pPr lvl="0" eaLnBrk="1" hangingPunct="1"/>
            <a:r>
              <a:rPr lang="en-US" altLang="x-none" dirty="0">
                <a:ea typeface="PMingLiU" panose="02020500000000000000" pitchFamily="2" charset="-120"/>
              </a:rPr>
              <a:t>Talk about your favourite spots</a:t>
            </a:r>
          </a:p>
        </p:txBody>
      </p:sp>
      <p:pic>
        <p:nvPicPr>
          <p:cNvPr id="14" name="图片 13" descr="EOH(5%VOBD5Z4841{RI5]S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" y="2819400"/>
            <a:ext cx="3505200" cy="2581275"/>
          </a:xfrm>
          <a:prstGeom prst="rect">
            <a:avLst/>
          </a:prstGeom>
        </p:spPr>
      </p:pic>
      <p:pic>
        <p:nvPicPr>
          <p:cNvPr id="15" name="图片 14" descr="TX5@T4DRV}EAM4YIAB}5MH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3990" y="2819400"/>
            <a:ext cx="3495675" cy="2581910"/>
          </a:xfrm>
          <a:prstGeom prst="rect">
            <a:avLst/>
          </a:prstGeom>
        </p:spPr>
      </p:pic>
      <p:pic>
        <p:nvPicPr>
          <p:cNvPr id="16" name="图片 15" descr="`[7V8~8[BJSBWB$PA50P9N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8465" y="2819400"/>
            <a:ext cx="3620770" cy="2580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xfrm>
            <a:off x="1981200" y="1981200"/>
            <a:ext cx="6934200" cy="4267200"/>
          </a:xfrm>
        </p:spPr>
        <p:txBody>
          <a:bodyPr vert="horz" wrap="square" anchor="t"/>
          <a:lstStyle/>
          <a:p>
            <a:pPr marL="0" lvl="0" indent="0" eaLnBrk="1" hangingPunct="1">
              <a:lnSpc>
                <a:spcPct val="80000"/>
              </a:lnSpc>
              <a:buNone/>
            </a:pPr>
            <a:endParaRPr lang="en-US" altLang="x-none" sz="2000" dirty="0">
              <a:ea typeface="PMingLiU" panose="02020500000000000000" pitchFamily="2" charset="-120"/>
            </a:endParaRPr>
          </a:p>
          <a:p>
            <a:pPr lvl="0" eaLnBrk="1" hangingPunct="1">
              <a:lnSpc>
                <a:spcPct val="80000"/>
              </a:lnSpc>
            </a:pPr>
            <a:endParaRPr lang="en-US" altLang="x-none" sz="2000" dirty="0">
              <a:ea typeface="PMingLiU" panose="02020500000000000000" pitchFamily="2" charset="-120"/>
            </a:endParaRPr>
          </a:p>
        </p:txBody>
      </p:sp>
      <p:pic>
        <p:nvPicPr>
          <p:cNvPr id="2" name="图片 1" descr=")~$29_BT%M7I@8P8B0ND]U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575" y="3810"/>
            <a:ext cx="3809365" cy="3354705"/>
          </a:xfrm>
          <a:prstGeom prst="rect">
            <a:avLst/>
          </a:prstGeom>
        </p:spPr>
      </p:pic>
      <p:pic>
        <p:nvPicPr>
          <p:cNvPr id="3" name="图片 2" descr="QV$Z9AE6]2IH~8V@)[61CK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575" y="3810"/>
            <a:ext cx="3639820" cy="3353435"/>
          </a:xfrm>
          <a:prstGeom prst="rect">
            <a:avLst/>
          </a:prstGeom>
        </p:spPr>
      </p:pic>
      <p:pic>
        <p:nvPicPr>
          <p:cNvPr id="4" name="图片 3" descr="6`QQ0~XY}VN_15TAS2G9FV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520" y="3359150"/>
            <a:ext cx="3851910" cy="3361055"/>
          </a:xfrm>
          <a:prstGeom prst="rect">
            <a:avLst/>
          </a:prstGeom>
        </p:spPr>
      </p:pic>
      <p:pic>
        <p:nvPicPr>
          <p:cNvPr id="5" name="图片 4" descr="{7)QT__H2)M`G(23UR7M$3H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5630" y="3357880"/>
            <a:ext cx="3437890" cy="34664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9X5{~PU]0J{U{N@QN2J7T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25" y="1524635"/>
            <a:ext cx="4531360" cy="3323590"/>
          </a:xfrm>
          <a:prstGeom prst="rect">
            <a:avLst/>
          </a:prstGeom>
        </p:spPr>
      </p:pic>
      <p:pic>
        <p:nvPicPr>
          <p:cNvPr id="3" name="图片 2" descr="J8B1UBA3J}23`J]Y{L3NWV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" y="1564005"/>
            <a:ext cx="4458970" cy="3284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89125" y="1045845"/>
            <a:ext cx="19792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basketball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8495" y="5215890"/>
            <a:ext cx="83058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Why do you like this spots?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">
      <a:dk1>
        <a:srgbClr val="4D4D4D"/>
      </a:dk1>
      <a:lt1>
        <a:srgbClr val="FFFFFF"/>
      </a:lt1>
      <a:dk2>
        <a:srgbClr val="4D4D4D"/>
      </a:dk2>
      <a:lt2>
        <a:srgbClr val="184709"/>
      </a:lt2>
      <a:accent1>
        <a:srgbClr val="508068"/>
      </a:accent1>
      <a:accent2>
        <a:srgbClr val="597339"/>
      </a:accent2>
      <a:accent3>
        <a:srgbClr val="FFFFFF"/>
      </a:accent3>
      <a:accent4>
        <a:srgbClr val="414141"/>
      </a:accent4>
      <a:accent5>
        <a:srgbClr val="B3C1B9"/>
      </a:accent5>
      <a:accent6>
        <a:srgbClr val="4F6732"/>
      </a:accent6>
      <a:hlink>
        <a:srgbClr val="31652B"/>
      </a:hlink>
      <a:folHlink>
        <a:srgbClr val="DDDDDD"/>
      </a:folHlink>
    </a:clrScheme>
    <a:fontScheme name="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14141"/>
        </a:accent4>
        <a:accent5>
          <a:srgbClr val="ABB9DB"/>
        </a:accent5>
        <a:accent6>
          <a:srgbClr val="B1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14141"/>
        </a:accent4>
        <a:accent5>
          <a:srgbClr val="FFCAAD"/>
        </a:accent5>
        <a:accent6>
          <a:srgbClr val="0089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14141"/>
        </a:accent4>
        <a:accent5>
          <a:srgbClr val="B0B1E5"/>
        </a:accent5>
        <a:accent6>
          <a:srgbClr val="4146C2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14141"/>
        </a:accent4>
        <a:accent5>
          <a:srgbClr val="B6CADD"/>
        </a:accent5>
        <a:accent6>
          <a:srgbClr val="83A6C0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14141"/>
        </a:accent4>
        <a:accent5>
          <a:srgbClr val="ACB6CA"/>
        </a:accent5>
        <a:accent6>
          <a:srgbClr val="396194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14141"/>
        </a:accent4>
        <a:accent5>
          <a:srgbClr val="AAB7D3"/>
        </a:accent5>
        <a:accent6>
          <a:srgbClr val="043B7D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14141"/>
        </a:accent4>
        <a:accent5>
          <a:srgbClr val="ABB6D3"/>
        </a:accent5>
        <a:accent6>
          <a:srgbClr val="4B90D5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71A13A"/>
        </a:lt2>
        <a:accent1>
          <a:srgbClr val="233E26"/>
        </a:accent1>
        <a:accent2>
          <a:srgbClr val="45662D"/>
        </a:accent2>
        <a:accent3>
          <a:srgbClr val="FFFFFF"/>
        </a:accent3>
        <a:accent4>
          <a:srgbClr val="414141"/>
        </a:accent4>
        <a:accent5>
          <a:srgbClr val="ABAFAB"/>
        </a:accent5>
        <a:accent6>
          <a:srgbClr val="3D5B28"/>
        </a:accent6>
        <a:hlink>
          <a:srgbClr val="417C3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E590B"/>
        </a:lt2>
        <a:accent1>
          <a:srgbClr val="508068"/>
        </a:accent1>
        <a:accent2>
          <a:srgbClr val="597339"/>
        </a:accent2>
        <a:accent3>
          <a:srgbClr val="FFFFFF"/>
        </a:accent3>
        <a:accent4>
          <a:srgbClr val="414141"/>
        </a:accent4>
        <a:accent5>
          <a:srgbClr val="B3C1B9"/>
        </a:accent5>
        <a:accent6>
          <a:srgbClr val="4F6732"/>
        </a:accent6>
        <a:hlink>
          <a:srgbClr val="31652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84709"/>
        </a:lt2>
        <a:accent1>
          <a:srgbClr val="508068"/>
        </a:accent1>
        <a:accent2>
          <a:srgbClr val="597339"/>
        </a:accent2>
        <a:accent3>
          <a:srgbClr val="FFFFFF"/>
        </a:accent3>
        <a:accent4>
          <a:srgbClr val="414141"/>
        </a:accent4>
        <a:accent5>
          <a:srgbClr val="B3C1B9"/>
        </a:accent5>
        <a:accent6>
          <a:srgbClr val="4F6732"/>
        </a:accent6>
        <a:hlink>
          <a:srgbClr val="31652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owerpoint-template">
  <a:themeElements>
    <a:clrScheme name="">
      <a:dk1>
        <a:srgbClr val="4D4D4D"/>
      </a:dk1>
      <a:lt1>
        <a:srgbClr val="FFFFFF"/>
      </a:lt1>
      <a:dk2>
        <a:srgbClr val="4D4D4D"/>
      </a:dk2>
      <a:lt2>
        <a:srgbClr val="184709"/>
      </a:lt2>
      <a:accent1>
        <a:srgbClr val="508068"/>
      </a:accent1>
      <a:accent2>
        <a:srgbClr val="597339"/>
      </a:accent2>
      <a:accent3>
        <a:srgbClr val="FFFFFF"/>
      </a:accent3>
      <a:accent4>
        <a:srgbClr val="414141"/>
      </a:accent4>
      <a:accent5>
        <a:srgbClr val="B3C1B9"/>
      </a:accent5>
      <a:accent6>
        <a:srgbClr val="4F6732"/>
      </a:accent6>
      <a:hlink>
        <a:srgbClr val="31652B"/>
      </a:hlink>
      <a:folHlink>
        <a:srgbClr val="DDDDDD"/>
      </a:folHlink>
    </a:clrScheme>
    <a:fontScheme name="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14141"/>
        </a:accent4>
        <a:accent5>
          <a:srgbClr val="ABB9DB"/>
        </a:accent5>
        <a:accent6>
          <a:srgbClr val="B1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14141"/>
        </a:accent4>
        <a:accent5>
          <a:srgbClr val="FFCAAD"/>
        </a:accent5>
        <a:accent6>
          <a:srgbClr val="0089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14141"/>
        </a:accent4>
        <a:accent5>
          <a:srgbClr val="B0B1E5"/>
        </a:accent5>
        <a:accent6>
          <a:srgbClr val="4146C2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14141"/>
        </a:accent4>
        <a:accent5>
          <a:srgbClr val="B6CADD"/>
        </a:accent5>
        <a:accent6>
          <a:srgbClr val="83A6C0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14141"/>
        </a:accent4>
        <a:accent5>
          <a:srgbClr val="ACB6CA"/>
        </a:accent5>
        <a:accent6>
          <a:srgbClr val="396194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14141"/>
        </a:accent4>
        <a:accent5>
          <a:srgbClr val="AAB7D3"/>
        </a:accent5>
        <a:accent6>
          <a:srgbClr val="043B7D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14141"/>
        </a:accent4>
        <a:accent5>
          <a:srgbClr val="ABB6D3"/>
        </a:accent5>
        <a:accent6>
          <a:srgbClr val="4B90D5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71A13A"/>
        </a:lt2>
        <a:accent1>
          <a:srgbClr val="233E26"/>
        </a:accent1>
        <a:accent2>
          <a:srgbClr val="45662D"/>
        </a:accent2>
        <a:accent3>
          <a:srgbClr val="FFFFFF"/>
        </a:accent3>
        <a:accent4>
          <a:srgbClr val="414141"/>
        </a:accent4>
        <a:accent5>
          <a:srgbClr val="ABAFAB"/>
        </a:accent5>
        <a:accent6>
          <a:srgbClr val="3D5B28"/>
        </a:accent6>
        <a:hlink>
          <a:srgbClr val="417C3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E590B"/>
        </a:lt2>
        <a:accent1>
          <a:srgbClr val="508068"/>
        </a:accent1>
        <a:accent2>
          <a:srgbClr val="597339"/>
        </a:accent2>
        <a:accent3>
          <a:srgbClr val="FFFFFF"/>
        </a:accent3>
        <a:accent4>
          <a:srgbClr val="414141"/>
        </a:accent4>
        <a:accent5>
          <a:srgbClr val="B3C1B9"/>
        </a:accent5>
        <a:accent6>
          <a:srgbClr val="4F6732"/>
        </a:accent6>
        <a:hlink>
          <a:srgbClr val="31652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184709"/>
        </a:lt2>
        <a:accent1>
          <a:srgbClr val="508068"/>
        </a:accent1>
        <a:accent2>
          <a:srgbClr val="597339"/>
        </a:accent2>
        <a:accent3>
          <a:srgbClr val="FFFFFF"/>
        </a:accent3>
        <a:accent4>
          <a:srgbClr val="414141"/>
        </a:accent4>
        <a:accent5>
          <a:srgbClr val="B3C1B9"/>
        </a:accent5>
        <a:accent6>
          <a:srgbClr val="4F6732"/>
        </a:accent6>
        <a:hlink>
          <a:srgbClr val="31652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0</TotalTime>
  <Words>587</Words>
  <Application>Microsoft Office PowerPoint</Application>
  <PresentationFormat>全屏显示(4:3)</PresentationFormat>
  <Paragraphs>85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powerpoint-template</vt:lpstr>
      <vt:lpstr>1_powerpoint-template</vt:lpstr>
      <vt:lpstr>默认设计模板</vt:lpstr>
      <vt:lpstr>I  Love  Sports!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Talk about your favourite spots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 Love  Sports!</dc:title>
  <dc:creator/>
  <cp:lastModifiedBy>微软用户</cp:lastModifiedBy>
  <cp:revision>15</cp:revision>
  <dcterms:created xsi:type="dcterms:W3CDTF">2009-05-13T08:29:00Z</dcterms:created>
  <dcterms:modified xsi:type="dcterms:W3CDTF">2016-09-25T00:39:56Z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