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71" r:id="rId5"/>
    <p:sldId id="258" r:id="rId6"/>
    <p:sldId id="272" r:id="rId7"/>
    <p:sldId id="267" r:id="rId8"/>
    <p:sldId id="265" r:id="rId9"/>
    <p:sldId id="260" r:id="rId10"/>
    <p:sldId id="261" r:id="rId11"/>
    <p:sldId id="266" r:id="rId12"/>
    <p:sldId id="262" r:id="rId13"/>
    <p:sldId id="26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9F13A2C-D2D3-4524-B875-6CEB400AA296}" type="datetimeFigureOut">
              <a:rPr lang="zh-CN" altLang="en-US" smtClean="0"/>
              <a:pPr/>
              <a:t>2017-4-24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AB1B5CA-0137-4C1C-A4FE-8F692962343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xxyw.cn/ebook/2/images/071_jpg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p2.so.qhimgs1.com/bdr/_240_/t0190cf15fc20d613e2.jpg"/>
          <p:cNvPicPr>
            <a:picLocks noChangeAspect="1" noChangeArrowheads="1"/>
          </p:cNvPicPr>
          <p:nvPr/>
        </p:nvPicPr>
        <p:blipFill>
          <a:blip r:embed="rId2"/>
          <a:srcRect l="11880" t="6756" r="10603" b="121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2857488" y="0"/>
            <a:ext cx="298350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练习七</a:t>
            </a:r>
            <a:endParaRPr lang="zh-CN" altLang="en-US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52" y="5934670"/>
            <a:ext cx="57470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明德小学    冯本山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 Box 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1571612"/>
            <a:ext cx="1285851" cy="523220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学和用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8" name="Text Box 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643578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写字有方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9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286644" y="357166"/>
            <a:ext cx="17033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读读背背</a:t>
            </a:r>
          </a:p>
        </p:txBody>
      </p:sp>
      <p:sp>
        <p:nvSpPr>
          <p:cNvPr id="10" name="Text Box 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415212" y="3643314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口语交际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00298" y="0"/>
            <a:ext cx="700089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11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江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上渔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者</a:t>
            </a:r>
            <a:endParaRPr kumimoji="0" lang="zh-CN" altLang="zh-CN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711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江上往来人，但爱鲈鱼美，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711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君看一叶舟，出没风波里。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7112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——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宋</a:t>
            </a:r>
            <a:r>
              <a:rPr lang="en-US" altLang="zh-CN" sz="40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sz="4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范仲淹</a:t>
            </a:r>
            <a:endParaRPr kumimoji="0" lang="zh-CN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8194" name="Picture 2" descr="http://p1.so.qhmsg.com/bdr/_240_/t018a09b9e24de372f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48"/>
            <a:ext cx="3357554" cy="3500462"/>
          </a:xfrm>
          <a:prstGeom prst="rect">
            <a:avLst/>
          </a:prstGeom>
          <a:noFill/>
        </p:spPr>
      </p:pic>
      <p:sp>
        <p:nvSpPr>
          <p:cNvPr id="4" name="Text 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033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读读背背</a:t>
            </a:r>
          </a:p>
        </p:txBody>
      </p:sp>
      <p:sp>
        <p:nvSpPr>
          <p:cNvPr id="5" name="矩形 4"/>
          <p:cNvSpPr/>
          <p:nvPr/>
        </p:nvSpPr>
        <p:spPr>
          <a:xfrm>
            <a:off x="3357554" y="3857628"/>
            <a:ext cx="578644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江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上来来往往无数人， 只知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喜爱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鲈鱼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之</a:t>
            </a:r>
            <a:r>
              <a:rPr lang="zh-CN" altLang="en-US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鲜美。 看一叶小扁舟， 出了风口又入波浪里。</a:t>
            </a:r>
            <a:endParaRPr lang="zh-CN" altLang="en-US" sz="4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图片 5" descr="QQ图片20170424121002.jpg"/>
          <p:cNvPicPr>
            <a:picLocks noChangeAspect="1"/>
          </p:cNvPicPr>
          <p:nvPr/>
        </p:nvPicPr>
        <p:blipFill>
          <a:blip r:embed="rId4"/>
          <a:srcRect l="2778" t="46875" r="4166" b="7291"/>
          <a:stretch>
            <a:fillRect/>
          </a:stretch>
        </p:blipFill>
        <p:spPr>
          <a:xfrm>
            <a:off x="0" y="500042"/>
            <a:ext cx="3286116" cy="264320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70424094241.jpg"/>
          <p:cNvPicPr>
            <a:picLocks noChangeAspect="1"/>
          </p:cNvPicPr>
          <p:nvPr/>
        </p:nvPicPr>
        <p:blipFill>
          <a:blip r:embed="rId2"/>
          <a:srcRect l="10714" t="41071" r="16071" b="14732"/>
          <a:stretch>
            <a:fillRect/>
          </a:stretch>
        </p:blipFill>
        <p:spPr>
          <a:xfrm>
            <a:off x="0" y="3071810"/>
            <a:ext cx="4143404" cy="3643338"/>
          </a:xfrm>
          <a:prstGeom prst="rect">
            <a:avLst/>
          </a:prstGeom>
        </p:spPr>
      </p:pic>
      <p:sp>
        <p:nvSpPr>
          <p:cNvPr id="3" name="Text Box 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142852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口语交际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7148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说说我的家你喜欢自己的家吗？选择一位家庭成员，向同学做个简要的介绍吧。他是做什么工作的，他有哪些爱好，他和你有着什么样的故事？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72" y="3071810"/>
            <a:ext cx="500062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B0F0"/>
                </a:solidFill>
              </a:rPr>
              <a:t>我的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_____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，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 _____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是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_____ 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。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 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_____</a:t>
            </a:r>
          </a:p>
          <a:p>
            <a:endParaRPr lang="en-US" altLang="zh-CN" sz="3600" b="1" dirty="0" smtClean="0">
              <a:solidFill>
                <a:srgbClr val="00B0F0"/>
              </a:solidFill>
            </a:endParaRPr>
          </a:p>
          <a:p>
            <a:r>
              <a:rPr lang="zh-CN" altLang="en-US" sz="3600" b="1" dirty="0" smtClean="0">
                <a:solidFill>
                  <a:srgbClr val="00B0F0"/>
                </a:solidFill>
              </a:rPr>
              <a:t>一天，</a:t>
            </a:r>
            <a:endParaRPr lang="en-US" altLang="zh-CN" sz="3600" b="1" dirty="0" smtClean="0">
              <a:solidFill>
                <a:srgbClr val="00B0F0"/>
              </a:solidFill>
            </a:endParaRPr>
          </a:p>
          <a:p>
            <a:endParaRPr lang="en-US" altLang="zh-CN" sz="3600" b="1" dirty="0" smtClean="0">
              <a:solidFill>
                <a:srgbClr val="00B0F0"/>
              </a:solidFill>
            </a:endParaRPr>
          </a:p>
          <a:p>
            <a:r>
              <a:rPr lang="zh-CN" altLang="en-US" sz="3600" b="1" dirty="0" smtClean="0">
                <a:solidFill>
                  <a:srgbClr val="00B0F0"/>
                </a:solidFill>
              </a:rPr>
              <a:t>我很爱</a:t>
            </a:r>
            <a:r>
              <a:rPr lang="en-US" altLang="zh-CN" sz="3600" b="1" dirty="0" smtClean="0">
                <a:solidFill>
                  <a:srgbClr val="00B0F0"/>
                </a:solidFill>
              </a:rPr>
              <a:t>_____</a:t>
            </a:r>
            <a:r>
              <a:rPr lang="zh-CN" altLang="en-US" sz="3600" b="1" dirty="0" smtClean="0">
                <a:solidFill>
                  <a:srgbClr val="00B0F0"/>
                </a:solidFill>
              </a:rPr>
              <a:t>。</a:t>
            </a:r>
            <a:endParaRPr lang="en-US" altLang="zh-CN" sz="3600" b="1" dirty="0" smtClean="0">
              <a:solidFill>
                <a:srgbClr val="00B0F0"/>
              </a:solidFill>
            </a:endParaRPr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6000768"/>
            <a:ext cx="1622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/>
              <a:t>_____</a:t>
            </a:r>
            <a:r>
              <a:rPr lang="zh-CN" altLang="en-US" sz="3200" b="1" dirty="0" smtClean="0"/>
              <a:t>，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9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口语交际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7148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我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的爸爸很搞笑，他常常会讲很多很多的笑话给我听，常常逗得我哈哈大笑，所以我很喜欢我这个幽默的爸爸。</a:t>
            </a:r>
            <a:endParaRPr lang="zh-CN" altLang="en-US" sz="28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50043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dirty="0" smtClean="0"/>
              <a:t>      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的妈妈对我很严厉，每次我做错一件事情的时候妈妈总会批评我。但我知道妈妈做的这一切都是为了我好，我也很喜欢我这个严厉的妈妈。</a:t>
            </a:r>
            <a:endParaRPr lang="zh-CN" altLang="en-US" sz="28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571612"/>
            <a:ext cx="935828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     爸爸身材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不高也不矮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。有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一双会变魔术的眼睛。每当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我表现好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时，爸爸的眼睛就会眯成一条线，表示他马上要表扬我了。如果我表现不好时，爸爸的眼睛就会瞪得圆圆的，表示他要发火了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85776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我的妈妈有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一双又大又亮的眼睛，眼睛下面有一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张爱唠叨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的嘴，我妈虽然爱唠叨，但是非常关心我的学习。每次都会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到学校问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我的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学习情况，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如：表现怎么样？成绩好不好啦！</a:t>
            </a:r>
            <a:r>
              <a:rPr lang="en-US" altLang="zh-CN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她这样做都是为我</a:t>
            </a:r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好。</a:t>
            </a:r>
            <a:endParaRPr lang="zh-CN" altLang="en-US" sz="2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p2.so.qhmsg.com/bdr/_240_/t01e3851ec4d4ed2ac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2571736" y="0"/>
            <a:ext cx="610936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15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欢迎指导</a:t>
            </a:r>
            <a:endParaRPr lang="zh-CN" altLang="en-US" sz="115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43372" y="2214554"/>
            <a:ext cx="48577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小朋友，懂道理</a:t>
            </a:r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4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父母</a:t>
            </a: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教，牢牢记。</a:t>
            </a:r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/>
            </a:r>
            <a:b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在学校，爱学习</a:t>
            </a:r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4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在家</a:t>
            </a: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中，学做事。</a:t>
            </a:r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/>
            </a:r>
            <a:b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敬父母，孝长辈</a:t>
            </a:r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44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一家人</a:t>
            </a:r>
            <a:r>
              <a:rPr lang="zh-CN" altLang="en-US" sz="4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，甜蜜蜜。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学和用</a:t>
            </a:r>
            <a:endParaRPr lang="zh-CN" altLang="en-US" sz="4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14356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4400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你家中一定有很多甜蜜蜜的事吧，先读读下面的儿歌，再讲给大家听听。</a:t>
            </a:r>
            <a:endParaRPr lang="zh-CN" altLang="en-US" sz="4400" dirty="0">
              <a:solidFill>
                <a:srgbClr val="00B0F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" name="Picture 2" descr="http://p5.so.qhimgs1.com/bdr/_240_/t016ee89378cf885ea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96"/>
            <a:ext cx="4143372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71435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图</a:t>
            </a: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上的小朋友在家里做了什么事，仿照例句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说一说。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学和用</a:t>
            </a:r>
            <a:endParaRPr lang="zh-CN" altLang="en-US" sz="4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QQ图片20170424094252.jpg"/>
          <p:cNvPicPr>
            <a:picLocks noChangeAspect="1"/>
          </p:cNvPicPr>
          <p:nvPr/>
        </p:nvPicPr>
        <p:blipFill>
          <a:blip r:embed="rId2"/>
          <a:srcRect l="16410" t="49231" r="54872" b="32307"/>
          <a:stretch>
            <a:fillRect/>
          </a:stretch>
        </p:blipFill>
        <p:spPr>
          <a:xfrm>
            <a:off x="0" y="1857364"/>
            <a:ext cx="2500330" cy="2143140"/>
          </a:xfrm>
          <a:prstGeom prst="rect">
            <a:avLst/>
          </a:prstGeom>
        </p:spPr>
      </p:pic>
      <p:pic>
        <p:nvPicPr>
          <p:cNvPr id="6" name="图片 5" descr="QQ图片20170424094252.jpg"/>
          <p:cNvPicPr>
            <a:picLocks noChangeAspect="1"/>
          </p:cNvPicPr>
          <p:nvPr/>
        </p:nvPicPr>
        <p:blipFill>
          <a:blip r:embed="rId2"/>
          <a:srcRect l="47180" t="44616" r="24102" b="33845"/>
          <a:stretch>
            <a:fillRect/>
          </a:stretch>
        </p:blipFill>
        <p:spPr>
          <a:xfrm>
            <a:off x="2428860" y="1857364"/>
            <a:ext cx="2143140" cy="2143140"/>
          </a:xfrm>
          <a:prstGeom prst="rect">
            <a:avLst/>
          </a:prstGeom>
        </p:spPr>
      </p:pic>
      <p:pic>
        <p:nvPicPr>
          <p:cNvPr id="7" name="图片 6" descr="QQ图片20170424094252.jpg"/>
          <p:cNvPicPr>
            <a:picLocks noChangeAspect="1"/>
          </p:cNvPicPr>
          <p:nvPr/>
        </p:nvPicPr>
        <p:blipFill>
          <a:blip r:embed="rId2"/>
          <a:srcRect l="26666" t="67693" r="42564" b="9230"/>
          <a:stretch>
            <a:fillRect/>
          </a:stretch>
        </p:blipFill>
        <p:spPr>
          <a:xfrm>
            <a:off x="4572000" y="1857364"/>
            <a:ext cx="2357454" cy="2143140"/>
          </a:xfrm>
          <a:prstGeom prst="rect">
            <a:avLst/>
          </a:prstGeom>
        </p:spPr>
      </p:pic>
      <p:pic>
        <p:nvPicPr>
          <p:cNvPr id="8" name="图片 7" descr="QQ图片20170424094252.jpg"/>
          <p:cNvPicPr>
            <a:picLocks noChangeAspect="1"/>
          </p:cNvPicPr>
          <p:nvPr/>
        </p:nvPicPr>
        <p:blipFill>
          <a:blip r:embed="rId2"/>
          <a:srcRect l="61539" t="67693" b="3076"/>
          <a:stretch>
            <a:fillRect/>
          </a:stretch>
        </p:blipFill>
        <p:spPr>
          <a:xfrm>
            <a:off x="6929454" y="1857364"/>
            <a:ext cx="2214546" cy="21431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400050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晚上，她在卧室里给奶奶洗脚。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5000636"/>
            <a:ext cx="1622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/>
              <a:t>_____</a:t>
            </a:r>
            <a:r>
              <a:rPr lang="zh-CN" altLang="en-US" sz="3200" b="1" dirty="0" smtClean="0"/>
              <a:t>，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0" y="5500702"/>
            <a:ext cx="1622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/>
              <a:t>_____</a:t>
            </a:r>
            <a:r>
              <a:rPr lang="zh-CN" altLang="en-US" sz="3200" b="1" dirty="0" smtClean="0"/>
              <a:t>，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0" y="4500570"/>
            <a:ext cx="1622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/>
              <a:t>_____</a:t>
            </a:r>
            <a:r>
              <a:rPr lang="zh-CN" altLang="en-US" sz="3200" b="1" dirty="0" smtClean="0"/>
              <a:t>，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0" y="6000768"/>
            <a:ext cx="1622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/>
              <a:t>_____</a:t>
            </a:r>
            <a:r>
              <a:rPr lang="zh-CN" altLang="en-US" sz="3200" b="1" dirty="0" smtClean="0"/>
              <a:t>，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1357290" y="4572008"/>
            <a:ext cx="4108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他在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_____________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57290" y="5500702"/>
            <a:ext cx="4108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他在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_____________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57290" y="5000636"/>
            <a:ext cx="4108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她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_____________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57290" y="6000768"/>
            <a:ext cx="4108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我在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_____________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7650" name="Picture 2" descr="http://p5.so.qhimgs1.com/bdr/_240_/t0167a6f34c9784b16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572009"/>
            <a:ext cx="2143108" cy="2000264"/>
          </a:xfrm>
          <a:prstGeom prst="rect">
            <a:avLst/>
          </a:prstGeom>
          <a:noFill/>
        </p:spPr>
      </p:pic>
      <p:pic>
        <p:nvPicPr>
          <p:cNvPr id="27652" name="Picture 4" descr="http://p5.so.qhimgs1.com/t016513e2454ebf801b.jpg"/>
          <p:cNvPicPr>
            <a:picLocks noChangeAspect="1" noChangeArrowheads="1"/>
          </p:cNvPicPr>
          <p:nvPr/>
        </p:nvPicPr>
        <p:blipFill>
          <a:blip r:embed="rId4"/>
          <a:srcRect l="-446" t="12374" b="5125"/>
          <a:stretch>
            <a:fillRect/>
          </a:stretch>
        </p:blipFill>
        <p:spPr bwMode="auto">
          <a:xfrm>
            <a:off x="5143504" y="4572008"/>
            <a:ext cx="1891743" cy="2071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3000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学和用</a:t>
            </a:r>
            <a:endParaRPr lang="zh-CN" altLang="en-US" sz="48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" name="图片 4" descr="QQ图片20170424094252.jpg"/>
          <p:cNvPicPr>
            <a:picLocks noChangeAspect="1"/>
          </p:cNvPicPr>
          <p:nvPr/>
        </p:nvPicPr>
        <p:blipFill>
          <a:blip r:embed="rId2"/>
          <a:srcRect l="16410" t="49231" r="54872" b="32307"/>
          <a:stretch>
            <a:fillRect/>
          </a:stretch>
        </p:blipFill>
        <p:spPr>
          <a:xfrm>
            <a:off x="0" y="714356"/>
            <a:ext cx="2500330" cy="2143140"/>
          </a:xfrm>
          <a:prstGeom prst="rect">
            <a:avLst/>
          </a:prstGeom>
        </p:spPr>
      </p:pic>
      <p:pic>
        <p:nvPicPr>
          <p:cNvPr id="6" name="图片 5" descr="QQ图片20170424094252.jpg"/>
          <p:cNvPicPr>
            <a:picLocks noChangeAspect="1"/>
          </p:cNvPicPr>
          <p:nvPr/>
        </p:nvPicPr>
        <p:blipFill>
          <a:blip r:embed="rId2"/>
          <a:srcRect l="47180" t="44616" r="24102" b="33845"/>
          <a:stretch>
            <a:fillRect/>
          </a:stretch>
        </p:blipFill>
        <p:spPr>
          <a:xfrm>
            <a:off x="2500298" y="714356"/>
            <a:ext cx="2143140" cy="2143140"/>
          </a:xfrm>
          <a:prstGeom prst="rect">
            <a:avLst/>
          </a:prstGeom>
        </p:spPr>
      </p:pic>
      <p:pic>
        <p:nvPicPr>
          <p:cNvPr id="7" name="图片 6" descr="QQ图片20170424094252.jpg"/>
          <p:cNvPicPr>
            <a:picLocks noChangeAspect="1"/>
          </p:cNvPicPr>
          <p:nvPr/>
        </p:nvPicPr>
        <p:blipFill>
          <a:blip r:embed="rId2"/>
          <a:srcRect l="26666" t="67693" r="42564" b="9230"/>
          <a:stretch>
            <a:fillRect/>
          </a:stretch>
        </p:blipFill>
        <p:spPr>
          <a:xfrm>
            <a:off x="4643438" y="714356"/>
            <a:ext cx="2357454" cy="2143140"/>
          </a:xfrm>
          <a:prstGeom prst="rect">
            <a:avLst/>
          </a:prstGeom>
        </p:spPr>
      </p:pic>
      <p:pic>
        <p:nvPicPr>
          <p:cNvPr id="8" name="图片 7" descr="QQ图片20170424094252.jpg"/>
          <p:cNvPicPr>
            <a:picLocks noChangeAspect="1"/>
          </p:cNvPicPr>
          <p:nvPr/>
        </p:nvPicPr>
        <p:blipFill>
          <a:blip r:embed="rId2"/>
          <a:srcRect l="61539" t="67693" b="3076"/>
          <a:stretch>
            <a:fillRect/>
          </a:stretch>
        </p:blipFill>
        <p:spPr>
          <a:xfrm>
            <a:off x="6929454" y="714356"/>
            <a:ext cx="2214546" cy="2143140"/>
          </a:xfrm>
          <a:prstGeom prst="rect">
            <a:avLst/>
          </a:prstGeom>
        </p:spPr>
      </p:pic>
      <p:pic>
        <p:nvPicPr>
          <p:cNvPr id="27650" name="Picture 2" descr="http://p5.so.qhimgs1.com/bdr/_240_/t0167a6f34c9784b16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857496"/>
            <a:ext cx="2428860" cy="2000264"/>
          </a:xfrm>
          <a:prstGeom prst="rect">
            <a:avLst/>
          </a:prstGeom>
          <a:noFill/>
        </p:spPr>
      </p:pic>
      <p:pic>
        <p:nvPicPr>
          <p:cNvPr id="27652" name="Picture 4" descr="http://p5.so.qhimgs1.com/t016513e2454ebf801b.jpg"/>
          <p:cNvPicPr>
            <a:picLocks noChangeAspect="1" noChangeArrowheads="1"/>
          </p:cNvPicPr>
          <p:nvPr/>
        </p:nvPicPr>
        <p:blipFill>
          <a:blip r:embed="rId4"/>
          <a:srcRect l="-446" t="12374" b="5125"/>
          <a:stretch>
            <a:fillRect/>
          </a:stretch>
        </p:blipFill>
        <p:spPr bwMode="auto">
          <a:xfrm>
            <a:off x="6715140" y="4786298"/>
            <a:ext cx="2428860" cy="2071702"/>
          </a:xfrm>
          <a:prstGeom prst="rect">
            <a:avLst/>
          </a:prstGeom>
          <a:noFill/>
        </p:spPr>
      </p:pic>
      <p:sp>
        <p:nvSpPr>
          <p:cNvPr id="19" name="矩形 18"/>
          <p:cNvSpPr/>
          <p:nvPr/>
        </p:nvSpPr>
        <p:spPr>
          <a:xfrm>
            <a:off x="0" y="2714620"/>
            <a:ext cx="88582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晚上</a:t>
            </a: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，她在卧室里给奶奶洗脚。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/>
            </a:r>
            <a:b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中午，他在客厅帮妈妈抹桌子。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/>
            </a:r>
            <a:b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</a:b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早上，她在花园帮爷爷提水浇花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6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下午</a:t>
            </a:r>
            <a:r>
              <a:rPr lang="zh-CN" altLang="en-US" sz="36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，他在鸡窝帮妈妈喂小鸡</a:t>
            </a:r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36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endParaRPr lang="en-US" altLang="zh-CN" sz="3600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晚上，我在厨房洗碗。</a:t>
            </a:r>
            <a:endParaRPr lang="zh-CN" altLang="en-US" sz="36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6000768"/>
            <a:ext cx="16225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/>
              <a:t>_____</a:t>
            </a:r>
            <a:r>
              <a:rPr lang="zh-CN" altLang="en-US" sz="3200" b="1" dirty="0" smtClean="0"/>
              <a:t>，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1357290" y="6000768"/>
            <a:ext cx="4108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我在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_____________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4929198"/>
            <a:ext cx="650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2060"/>
                </a:solidFill>
                <a:latin typeface="宋体" pitchFamily="2" charset="-122"/>
                <a:ea typeface="宋体" pitchFamily="2" charset="-122"/>
              </a:rPr>
              <a:t>你在家里会做什么事？</a:t>
            </a:r>
            <a:endParaRPr lang="zh-CN" altLang="en-US" sz="3600" dirty="0">
              <a:solidFill>
                <a:srgbClr val="00206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5556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                    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孔融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让梨的故事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   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孔融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，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东汉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时期山东曲阜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人。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小时候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聪明好学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，才思敏捷，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巧言妙答，大家都夸他是神童。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4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岁时，他就能背诵许多诗词，并且还懂得礼节，父母亲非常喜爱他。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   一天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，父亲的朋友带了一筐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梨子。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父亲叫孔融分梨，孔融挑了个最小的梨子，其余按照长幼顺序分给兄弟。孔融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说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：“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我年纪小，应该吃小的梨，大梨该给哥哥们。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父亲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听后十分惊喜，又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问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：“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那弟弟也比你小啊</a:t>
            </a:r>
            <a:r>
              <a:rPr lang="en-US" altLang="zh-CN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?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孔融说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：“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因为弟弟比我小，所以我也应该让着他。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 孔融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让梨的故事，很快传遍了汉朝。小孔融也成了许多父母教育子女的好榜样。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4275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我会听，也会说</a:t>
            </a:r>
            <a:endParaRPr lang="zh-CN" altLang="en-US" sz="36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34275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我会听，也会说</a:t>
            </a:r>
            <a:endParaRPr lang="zh-CN" altLang="en-US" sz="36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00042"/>
            <a:ext cx="9144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5560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                《</a:t>
            </a:r>
            <a:r>
              <a:rPr lang="zh-CN" altLang="en-US" sz="2800" b="1" dirty="0" smtClean="0">
                <a:solidFill>
                  <a:srgbClr val="00B0F0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香九龄，能温席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》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故事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宋体" pitchFamily="2" charset="-122"/>
              <a:ea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黄香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小时候，家中生活很艰苦。在他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9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岁时，母亲就去世了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。他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对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父亲非常关心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、照顾，尽量让父亲少操心。</a:t>
            </a:r>
          </a:p>
          <a:p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    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Arial" pitchFamily="34" charset="0"/>
              </a:rPr>
              <a:t>夜里，天气特别寒冷。那时，农户家里又没有任何取暖的设备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确实很难入睡。一天，黄香晚上读书时，感到特别冷，捧着书卷的手一会就冰凉冰凉的了。他想，这么冷的天气，爸爸一定很冷，他老人家白天干了一天的活，晚上还不能好好地睡觉。想到这里，小黄香心里很不安。为让父亲少挨冷受冻，他读完书便悄悄走进父亲的房里，给他铺好被，然后脱了衣服，钻进父亲的被窝里，用自己的体温，温暖了冰冷的被窝之后，才招呼父亲睡下。黄香用自己的孝敬之心，暖了父亲的心。黄香温席的故事，就这样传开了，街坊邻居人人夸奖黄香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Q图片20170424094247.jpg"/>
          <p:cNvPicPr>
            <a:picLocks noChangeAspect="1"/>
          </p:cNvPicPr>
          <p:nvPr/>
        </p:nvPicPr>
        <p:blipFill>
          <a:blip r:embed="rId2"/>
          <a:srcRect l="2439" t="61585" r="9755" b="3658"/>
          <a:stretch>
            <a:fillRect/>
          </a:stretch>
        </p:blipFill>
        <p:spPr>
          <a:xfrm>
            <a:off x="0" y="642918"/>
            <a:ext cx="9144000" cy="6215082"/>
          </a:xfrm>
          <a:prstGeom prst="rect">
            <a:avLst/>
          </a:prstGeom>
        </p:spPr>
      </p:pic>
      <p:sp>
        <p:nvSpPr>
          <p:cNvPr id="3" name="Text Box 9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0" y="142852"/>
            <a:ext cx="17287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写字有方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071_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10756" t="41501" r="12455" b="10010"/>
          <a:stretch>
            <a:fillRect/>
          </a:stretch>
        </p:blipFill>
        <p:spPr bwMode="auto">
          <a:xfrm>
            <a:off x="0" y="500042"/>
            <a:ext cx="9144000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033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读读背背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571480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骨肉之情：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像骨头和肉那样亲密的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</a:t>
            </a:r>
            <a:r>
              <a:rPr kumimoji="0" lang="en-US" alt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情谊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。指至亲之间的深厚感情。 </a:t>
            </a:r>
            <a:endParaRPr kumimoji="0" 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痛痒相关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r>
              <a:rPr kumimoji="0" lang="zh-CN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形容彼此关系密切。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情深似海：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形容情爱深厚，像大海一样不可量。 </a:t>
            </a:r>
            <a:endParaRPr kumimoji="0" lang="zh-CN" altLang="en-US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恩重如山：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恩情深厚，像山一样深重。</a:t>
            </a: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 Box 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0"/>
            <a:ext cx="1703388" cy="519113"/>
          </a:xfrm>
          <a:prstGeom prst="rect">
            <a:avLst/>
          </a:prstGeom>
          <a:solidFill>
            <a:srgbClr val="99FF33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Times New Roman" pitchFamily="18" charset="0"/>
              </a:rPr>
              <a:t>读读背背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华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201</TotalTime>
  <Words>646</Words>
  <Application>Microsoft Office PowerPoint</Application>
  <PresentationFormat>全屏显示(4:3)</PresentationFormat>
  <Paragraphs>66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20</cp:revision>
  <dcterms:created xsi:type="dcterms:W3CDTF">2017-04-21T02:10:46Z</dcterms:created>
  <dcterms:modified xsi:type="dcterms:W3CDTF">2017-04-24T04:33:18Z</dcterms:modified>
</cp:coreProperties>
</file>