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2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69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71A1A-8202-4933-9D09-0C1A897AB3E7}" type="datetimeFigureOut">
              <a:rPr lang="zh-CN" altLang="en-US" smtClean="0"/>
              <a:t>2018/11/13/Tue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F474-047D-4363-A926-000FF84B28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71A1A-8202-4933-9D09-0C1A897AB3E7}" type="datetimeFigureOut">
              <a:rPr lang="zh-CN" altLang="en-US" smtClean="0"/>
              <a:t>2018/11/13/Tue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F474-047D-4363-A926-000FF84B288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71A1A-8202-4933-9D09-0C1A897AB3E7}" type="datetimeFigureOut">
              <a:rPr lang="zh-CN" altLang="en-US" smtClean="0"/>
              <a:t>2018/11/13/Tue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F474-047D-4363-A926-000FF84B28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64271A1A-8202-4933-9D09-0C1A897AB3E7}" type="datetimeFigureOut">
              <a:rPr lang="zh-CN" altLang="en-US" smtClean="0"/>
              <a:t>2018/11/13/Tue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F474-047D-4363-A926-000FF84B28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71A1A-8202-4933-9D09-0C1A897AB3E7}" type="datetimeFigureOut">
              <a:rPr lang="zh-CN" altLang="en-US" smtClean="0"/>
              <a:t>2018/11/13/Tue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F474-047D-4363-A926-000FF84B28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71A1A-8202-4933-9D09-0C1A897AB3E7}" type="datetimeFigureOut">
              <a:rPr lang="zh-CN" altLang="en-US" smtClean="0"/>
              <a:t>2018/11/13/Tue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F474-047D-4363-A926-000FF84B28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71A1A-8202-4933-9D09-0C1A897AB3E7}" type="datetimeFigureOut">
              <a:rPr lang="zh-CN" altLang="en-US" smtClean="0"/>
              <a:t>2018/11/13/Tue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F474-047D-4363-A926-000FF84B28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71A1A-8202-4933-9D09-0C1A897AB3E7}" type="datetimeFigureOut">
              <a:rPr lang="zh-CN" altLang="en-US" smtClean="0"/>
              <a:t>2018/11/13/Tue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F474-047D-4363-A926-000FF84B28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71A1A-8202-4933-9D09-0C1A897AB3E7}" type="datetimeFigureOut">
              <a:rPr lang="zh-CN" altLang="en-US" smtClean="0"/>
              <a:t>2018/11/13/Tue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F474-047D-4363-A926-000FF84B28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71A1A-8202-4933-9D09-0C1A897AB3E7}" type="datetimeFigureOut">
              <a:rPr lang="zh-CN" altLang="en-US" smtClean="0"/>
              <a:t>2018/11/13/Tue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F474-047D-4363-A926-000FF84B28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71A1A-8202-4933-9D09-0C1A897AB3E7}" type="datetimeFigureOut">
              <a:rPr lang="zh-CN" altLang="en-US" smtClean="0"/>
              <a:t>2018/11/13/Tue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F474-047D-4363-A926-000FF84B28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64271A1A-8202-4933-9D09-0C1A897AB3E7}" type="datetimeFigureOut">
              <a:rPr lang="zh-CN" altLang="en-US" smtClean="0"/>
              <a:t>2018/11/13/Tue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B5CEF474-047D-4363-A926-000FF84B288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6600" dirty="0" smtClean="0"/>
              <a:t>伯牙鼓琴</a:t>
            </a:r>
            <a:endParaRPr lang="zh-CN" altLang="en-US" sz="6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00099"/>
                </a:solidFill>
              </a:rPr>
              <a:t>《</a:t>
            </a:r>
            <a:r>
              <a:rPr lang="zh-CN" altLang="en-US" dirty="0" smtClean="0">
                <a:solidFill>
                  <a:srgbClr val="000099"/>
                </a:solidFill>
              </a:rPr>
              <a:t>吕氏春秋</a:t>
            </a:r>
            <a:r>
              <a:rPr lang="en-US" altLang="zh-CN" dirty="0" smtClean="0">
                <a:solidFill>
                  <a:srgbClr val="000099"/>
                </a:solidFill>
              </a:rPr>
              <a:t>》</a:t>
            </a:r>
            <a:endParaRPr lang="zh-CN" altLang="en-US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03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总结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2476872"/>
          </a:xfrm>
        </p:spPr>
        <p:txBody>
          <a:bodyPr/>
          <a:lstStyle/>
          <a:p>
            <a:r>
              <a:rPr lang="zh-CN" altLang="zh-CN" dirty="0" smtClean="0"/>
              <a:t>伯</a:t>
            </a:r>
            <a:r>
              <a:rPr lang="zh-CN" altLang="zh-CN" dirty="0"/>
              <a:t>牙是一个</a:t>
            </a:r>
            <a:r>
              <a:rPr lang="zh-CN" altLang="zh-CN" u="sng" dirty="0"/>
              <a:t> </a:t>
            </a:r>
            <a:r>
              <a:rPr lang="en-US" altLang="zh-CN" u="sng" dirty="0" smtClean="0"/>
              <a:t>                                              </a:t>
            </a:r>
            <a:r>
              <a:rPr lang="zh-CN" altLang="zh-CN" dirty="0" smtClean="0"/>
              <a:t>的</a:t>
            </a:r>
            <a:r>
              <a:rPr lang="zh-CN" altLang="zh-CN" dirty="0"/>
              <a:t>人，锺子期是个</a:t>
            </a:r>
            <a:r>
              <a:rPr lang="zh-CN" altLang="zh-CN" u="sng" dirty="0"/>
              <a:t> </a:t>
            </a:r>
            <a:r>
              <a:rPr lang="en-US" altLang="zh-CN" u="sng" dirty="0" smtClean="0"/>
              <a:t>                                         </a:t>
            </a:r>
            <a:r>
              <a:rPr lang="zh-CN" altLang="zh-CN" dirty="0" smtClean="0"/>
              <a:t>的</a:t>
            </a:r>
            <a:r>
              <a:rPr lang="zh-CN" altLang="zh-CN" dirty="0"/>
              <a:t>人，表达了两</a:t>
            </a:r>
            <a:r>
              <a:rPr lang="zh-CN" altLang="zh-CN" dirty="0" smtClean="0"/>
              <a:t>人</a:t>
            </a:r>
            <a:r>
              <a:rPr lang="en-US" altLang="zh-CN" u="sng" dirty="0" smtClean="0"/>
              <a:t>                                             </a:t>
            </a:r>
            <a:r>
              <a:rPr lang="zh-CN" altLang="zh-CN" dirty="0" smtClean="0"/>
              <a:t>的</a:t>
            </a:r>
            <a:r>
              <a:rPr lang="zh-CN" altLang="zh-CN" dirty="0"/>
              <a:t>深厚友情，也阐述了</a:t>
            </a:r>
            <a:r>
              <a:rPr lang="zh-CN" altLang="zh-CN" u="sng" dirty="0"/>
              <a:t> </a:t>
            </a:r>
            <a:r>
              <a:rPr lang="en-US" altLang="zh-CN" u="sng" dirty="0" smtClean="0"/>
              <a:t>                        </a:t>
            </a:r>
            <a:r>
              <a:rPr lang="zh-CN" altLang="zh-CN" dirty="0" smtClean="0"/>
              <a:t>的</a:t>
            </a:r>
            <a:r>
              <a:rPr lang="zh-CN" altLang="zh-CN" dirty="0"/>
              <a:t>道理。</a:t>
            </a:r>
          </a:p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99792" y="1588975"/>
            <a:ext cx="48245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000099"/>
                </a:solidFill>
              </a:rPr>
              <a:t>琴技高超，寄情怀于琴技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915816" y="2069449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99"/>
                </a:solidFill>
              </a:rPr>
              <a:t>有极高音乐鉴赏能力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699792" y="2551838"/>
            <a:ext cx="35702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99"/>
                </a:solidFill>
              </a:rPr>
              <a:t>相互理解相互欣赏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711143" y="306896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99"/>
                </a:solidFill>
              </a:rPr>
              <a:t>知音难觅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5013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拓展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zh-CN" dirty="0"/>
              <a:t>伯牙的琴声不只表现了高山流水，还会表现哪些动人的场景呢？</a:t>
            </a:r>
          </a:p>
          <a:p>
            <a:r>
              <a:rPr lang="zh-CN" altLang="zh-CN" dirty="0" smtClean="0">
                <a:solidFill>
                  <a:srgbClr val="000099"/>
                </a:solidFill>
              </a:rPr>
              <a:t>徐徐</a:t>
            </a:r>
            <a:r>
              <a:rPr lang="zh-CN" altLang="zh-CN" dirty="0">
                <a:solidFill>
                  <a:srgbClr val="000099"/>
                </a:solidFill>
              </a:rPr>
              <a:t>清风、皎皎明月、潇潇春雨、袅袅云烟……</a:t>
            </a:r>
          </a:p>
          <a:p>
            <a:r>
              <a:rPr lang="zh-CN" altLang="zh-CN" dirty="0"/>
              <a:t>假如你是锺子期，当“</a:t>
            </a:r>
            <a:r>
              <a:rPr lang="zh-CN" altLang="zh-CN" dirty="0">
                <a:solidFill>
                  <a:srgbClr val="000099"/>
                </a:solidFill>
              </a:rPr>
              <a:t>伯牙鼓琴，志在清风</a:t>
            </a:r>
            <a:r>
              <a:rPr lang="zh-CN" altLang="zh-CN" dirty="0"/>
              <a:t>”，你感受到了徐徐清风，那你怎么赞叹？</a:t>
            </a:r>
          </a:p>
          <a:p>
            <a:r>
              <a:rPr lang="zh-CN" altLang="zh-CN" dirty="0" smtClean="0"/>
              <a:t>当</a:t>
            </a:r>
            <a:r>
              <a:rPr lang="zh-CN" altLang="zh-CN" dirty="0"/>
              <a:t>伯牙鼓琴，</a:t>
            </a:r>
            <a:r>
              <a:rPr lang="zh-CN" altLang="zh-CN" dirty="0">
                <a:solidFill>
                  <a:srgbClr val="000099"/>
                </a:solidFill>
              </a:rPr>
              <a:t>志在明月、杨柳、春雨、云烟……</a:t>
            </a:r>
            <a:r>
              <a:rPr lang="zh-CN" altLang="zh-CN" dirty="0"/>
              <a:t>呢</a:t>
            </a:r>
            <a:r>
              <a:rPr lang="zh-CN" altLang="zh-CN" dirty="0" smtClean="0"/>
              <a:t>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9980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翻译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268760"/>
            <a:ext cx="8784976" cy="5472608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原文：伯</a:t>
            </a:r>
            <a:r>
              <a:rPr lang="zh-CN" altLang="en-US" dirty="0"/>
              <a:t>牙</a:t>
            </a:r>
            <a:r>
              <a:rPr lang="zh-CN" altLang="en-US" dirty="0">
                <a:solidFill>
                  <a:srgbClr val="FF0000"/>
                </a:solidFill>
              </a:rPr>
              <a:t>鼓</a:t>
            </a:r>
            <a:r>
              <a:rPr lang="zh-CN" altLang="en-US" dirty="0"/>
              <a:t>琴，钟子期听之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zh-CN" dirty="0" smtClean="0">
                <a:solidFill>
                  <a:srgbClr val="000099"/>
                </a:solidFill>
              </a:rPr>
              <a:t>伯</a:t>
            </a:r>
            <a:r>
              <a:rPr lang="zh-CN" altLang="zh-CN" dirty="0">
                <a:solidFill>
                  <a:srgbClr val="000099"/>
                </a:solidFill>
              </a:rPr>
              <a:t>牙弹琴，锺子期听他弹奏。</a:t>
            </a:r>
            <a:endParaRPr lang="en-US" altLang="zh-CN" dirty="0" smtClean="0">
              <a:solidFill>
                <a:srgbClr val="000099"/>
              </a:solidFill>
            </a:endParaRPr>
          </a:p>
          <a:p>
            <a:r>
              <a:rPr lang="zh-CN" altLang="en-US" dirty="0" smtClean="0"/>
              <a:t>原文：</a:t>
            </a:r>
            <a:r>
              <a:rPr lang="zh-CN" altLang="en-US" dirty="0" smtClean="0">
                <a:solidFill>
                  <a:srgbClr val="FF0000"/>
                </a:solidFill>
              </a:rPr>
              <a:t>方</a:t>
            </a:r>
            <a:r>
              <a:rPr lang="zh-CN" altLang="en-US" dirty="0"/>
              <a:t>鼓琴而</a:t>
            </a:r>
            <a:r>
              <a:rPr lang="zh-CN" altLang="en-US" dirty="0">
                <a:solidFill>
                  <a:srgbClr val="FF0000"/>
                </a:solidFill>
              </a:rPr>
              <a:t>志</a:t>
            </a:r>
            <a:r>
              <a:rPr lang="zh-CN" altLang="en-US" dirty="0" smtClean="0"/>
              <a:t>在            </a:t>
            </a:r>
            <a:r>
              <a:rPr lang="zh-CN" altLang="en-US" dirty="0" smtClean="0">
                <a:solidFill>
                  <a:srgbClr val="FF0000"/>
                </a:solidFill>
              </a:rPr>
              <a:t>太山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zh-CN" dirty="0">
                <a:solidFill>
                  <a:srgbClr val="000099"/>
                </a:solidFill>
              </a:rPr>
              <a:t>伯牙刚开始弹琴时，表现出巍巍高山的心志，</a:t>
            </a:r>
            <a:endParaRPr lang="en-US" altLang="zh-CN" dirty="0" smtClean="0">
              <a:solidFill>
                <a:srgbClr val="000099"/>
              </a:solidFill>
            </a:endParaRPr>
          </a:p>
          <a:p>
            <a:r>
              <a:rPr lang="zh-CN" altLang="en-US" dirty="0" smtClean="0"/>
              <a:t>原文钟</a:t>
            </a:r>
            <a:r>
              <a:rPr lang="zh-CN" altLang="en-US" dirty="0"/>
              <a:t>子期曰：“</a:t>
            </a:r>
            <a:r>
              <a:rPr lang="zh-CN" altLang="en-US" dirty="0">
                <a:solidFill>
                  <a:srgbClr val="FF0000"/>
                </a:solidFill>
              </a:rPr>
              <a:t>善</a:t>
            </a:r>
            <a:r>
              <a:rPr lang="zh-CN" altLang="en-US" dirty="0"/>
              <a:t>哉乎鼓琴</a:t>
            </a:r>
            <a:r>
              <a:rPr lang="en-US" altLang="zh-CN" dirty="0"/>
              <a:t>!</a:t>
            </a:r>
            <a:r>
              <a:rPr lang="zh-CN" altLang="en-US" dirty="0">
                <a:solidFill>
                  <a:srgbClr val="FF0000"/>
                </a:solidFill>
              </a:rPr>
              <a:t>巍巍</a:t>
            </a:r>
            <a:r>
              <a:rPr lang="zh-CN" altLang="en-US" dirty="0"/>
              <a:t>乎</a:t>
            </a:r>
            <a:r>
              <a:rPr lang="zh-CN" altLang="en-US" dirty="0" smtClean="0">
                <a:solidFill>
                  <a:srgbClr val="FF0000"/>
                </a:solidFill>
              </a:rPr>
              <a:t>若</a:t>
            </a:r>
            <a:r>
              <a:rPr lang="zh-CN" altLang="en-US" dirty="0" smtClean="0"/>
              <a:t>太山</a:t>
            </a:r>
            <a:r>
              <a:rPr lang="en-US" altLang="zh-CN" dirty="0" smtClean="0"/>
              <a:t>!”</a:t>
            </a:r>
          </a:p>
          <a:p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zh-CN" dirty="0">
                <a:solidFill>
                  <a:srgbClr val="000099"/>
                </a:solidFill>
              </a:rPr>
              <a:t>锺子期说：“琴弹得好啊！像大山一样高峻。”</a:t>
            </a:r>
            <a:endParaRPr lang="zh-CN" altLang="en-US" dirty="0">
              <a:solidFill>
                <a:srgbClr val="000099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55776" y="1772816"/>
            <a:ext cx="800219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弹奏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55995" y="3690221"/>
            <a:ext cx="1723549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心志，情志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8950" y="3672646"/>
            <a:ext cx="2492990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</a:rPr>
              <a:t>正在，这里指刚开始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9860" y="5373216"/>
            <a:ext cx="492443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好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52120" y="5403993"/>
            <a:ext cx="1467068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</a:rPr>
              <a:t>高大的样子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84576" y="5373216"/>
            <a:ext cx="492443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像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04547" y="3654681"/>
            <a:ext cx="1980029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</a:rPr>
              <a:t>泛指大山、高山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591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 smtClean="0"/>
              <a:t>原文</a:t>
            </a:r>
            <a:r>
              <a:rPr lang="zh-CN" altLang="en-US" dirty="0" smtClean="0">
                <a:solidFill>
                  <a:srgbClr val="FF0000"/>
                </a:solidFill>
              </a:rPr>
              <a:t>：少</a:t>
            </a:r>
            <a:r>
              <a:rPr lang="zh-CN" altLang="en-US" dirty="0">
                <a:solidFill>
                  <a:srgbClr val="FF0000"/>
                </a:solidFill>
              </a:rPr>
              <a:t>选</a:t>
            </a:r>
            <a:r>
              <a:rPr lang="zh-CN" altLang="en-US" dirty="0"/>
              <a:t>之间，而志在流水，</a:t>
            </a:r>
            <a:endParaRPr lang="en-US" altLang="zh-CN" dirty="0"/>
          </a:p>
          <a:p>
            <a:endParaRPr lang="en-US" altLang="zh-CN" dirty="0" smtClean="0"/>
          </a:p>
          <a:p>
            <a:r>
              <a:rPr lang="zh-CN" altLang="zh-CN" dirty="0">
                <a:solidFill>
                  <a:srgbClr val="000099"/>
                </a:solidFill>
              </a:rPr>
              <a:t>过了一会儿，琴声弹出了流水激荡的境界</a:t>
            </a:r>
            <a:r>
              <a:rPr lang="zh-CN" altLang="zh-CN" dirty="0" smtClean="0">
                <a:solidFill>
                  <a:srgbClr val="000099"/>
                </a:solidFill>
              </a:rPr>
              <a:t>，</a:t>
            </a:r>
            <a:endParaRPr lang="en-US" altLang="zh-CN" dirty="0" smtClean="0">
              <a:solidFill>
                <a:srgbClr val="000099"/>
              </a:solidFill>
            </a:endParaRPr>
          </a:p>
          <a:p>
            <a:endParaRPr lang="en-US" altLang="zh-CN" dirty="0" smtClean="0"/>
          </a:p>
          <a:p>
            <a:r>
              <a:rPr lang="zh-CN" altLang="en-US" dirty="0" smtClean="0"/>
              <a:t>原文：锺子</a:t>
            </a:r>
            <a:r>
              <a:rPr lang="zh-CN" altLang="en-US" dirty="0"/>
              <a:t>期又曰：“善哉乎鼓琴</a:t>
            </a:r>
            <a:r>
              <a:rPr lang="en-US" altLang="zh-CN" dirty="0"/>
              <a:t>!</a:t>
            </a:r>
            <a:r>
              <a:rPr lang="zh-CN" altLang="en-US" dirty="0">
                <a:solidFill>
                  <a:srgbClr val="FF0000"/>
                </a:solidFill>
              </a:rPr>
              <a:t>汤汤</a:t>
            </a:r>
            <a:r>
              <a:rPr lang="zh-CN" altLang="en-US" dirty="0"/>
              <a:t>乎若流水</a:t>
            </a:r>
            <a:r>
              <a:rPr lang="en-US" altLang="zh-CN" dirty="0"/>
              <a:t>!”</a:t>
            </a:r>
            <a:r>
              <a:rPr lang="zh-CN" altLang="en-US" dirty="0"/>
              <a:t/>
            </a:r>
            <a:br>
              <a:rPr lang="zh-CN" altLang="en-US" dirty="0"/>
            </a:br>
            <a:endParaRPr lang="en-US" altLang="zh-CN" dirty="0" smtClean="0"/>
          </a:p>
          <a:p>
            <a:r>
              <a:rPr lang="zh-CN" altLang="zh-CN" dirty="0" smtClean="0">
                <a:solidFill>
                  <a:srgbClr val="000099"/>
                </a:solidFill>
              </a:rPr>
              <a:t>锺</a:t>
            </a:r>
            <a:r>
              <a:rPr lang="zh-CN" altLang="zh-CN" dirty="0">
                <a:solidFill>
                  <a:srgbClr val="000099"/>
                </a:solidFill>
              </a:rPr>
              <a:t>子期又说：“琴弹得好啊！像流水一样浩荡。”</a:t>
            </a:r>
            <a:endParaRPr lang="en-US" altLang="zh-CN" dirty="0">
              <a:solidFill>
                <a:srgbClr val="000099"/>
              </a:solidFill>
            </a:endParaRPr>
          </a:p>
          <a:p>
            <a:endParaRPr lang="en-US" altLang="zh-CN" dirty="0"/>
          </a:p>
        </p:txBody>
      </p:sp>
      <p:sp>
        <p:nvSpPr>
          <p:cNvPr id="4" name="TextBox 3"/>
          <p:cNvSpPr txBox="1"/>
          <p:nvPr/>
        </p:nvSpPr>
        <p:spPr>
          <a:xfrm>
            <a:off x="1619672" y="2060848"/>
            <a:ext cx="1723549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过了一会儿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39317" y="4293096"/>
            <a:ext cx="2646878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水流大而急的样子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7957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686320"/>
          </a:xfrm>
        </p:spPr>
        <p:txBody>
          <a:bodyPr/>
          <a:lstStyle/>
          <a:p>
            <a:r>
              <a:rPr lang="zh-CN" altLang="en-US" dirty="0" smtClean="0"/>
              <a:t>原文：钟</a:t>
            </a:r>
            <a:r>
              <a:rPr lang="zh-CN" altLang="en-US" dirty="0"/>
              <a:t>子期死，伯牙破琴</a:t>
            </a:r>
            <a:r>
              <a:rPr lang="zh-CN" altLang="en-US" dirty="0">
                <a:solidFill>
                  <a:srgbClr val="FF0000"/>
                </a:solidFill>
              </a:rPr>
              <a:t>绝</a:t>
            </a:r>
            <a:r>
              <a:rPr lang="zh-CN" altLang="en-US" dirty="0"/>
              <a:t>弦，</a:t>
            </a:r>
            <a:r>
              <a:rPr lang="zh-CN" altLang="en-US" dirty="0">
                <a:solidFill>
                  <a:srgbClr val="FF0000"/>
                </a:solidFill>
              </a:rPr>
              <a:t>终身</a:t>
            </a:r>
            <a:r>
              <a:rPr lang="zh-CN" altLang="en-US" dirty="0"/>
              <a:t>不</a:t>
            </a:r>
            <a:r>
              <a:rPr lang="zh-CN" altLang="en-US" dirty="0">
                <a:solidFill>
                  <a:srgbClr val="FF0000"/>
                </a:solidFill>
              </a:rPr>
              <a:t>复</a:t>
            </a:r>
            <a:r>
              <a:rPr lang="zh-CN" altLang="en-US" dirty="0"/>
              <a:t>鼓琴，</a:t>
            </a:r>
            <a:endParaRPr lang="en-US" altLang="zh-CN" dirty="0"/>
          </a:p>
          <a:p>
            <a:endParaRPr lang="en-US" altLang="zh-CN" dirty="0" smtClean="0"/>
          </a:p>
          <a:p>
            <a:r>
              <a:rPr lang="zh-CN" altLang="zh-CN" dirty="0" smtClean="0">
                <a:solidFill>
                  <a:srgbClr val="000099"/>
                </a:solidFill>
              </a:rPr>
              <a:t>锺</a:t>
            </a:r>
            <a:r>
              <a:rPr lang="zh-CN" altLang="zh-CN" dirty="0">
                <a:solidFill>
                  <a:srgbClr val="000099"/>
                </a:solidFill>
              </a:rPr>
              <a:t>子期死后，伯牙毁琴断弦，一生不再弹琴</a:t>
            </a:r>
            <a:r>
              <a:rPr lang="zh-CN" altLang="zh-CN" dirty="0" smtClean="0">
                <a:solidFill>
                  <a:srgbClr val="000099"/>
                </a:solidFill>
              </a:rPr>
              <a:t>，</a:t>
            </a:r>
            <a:endParaRPr lang="zh-CN" altLang="zh-CN" dirty="0">
              <a:solidFill>
                <a:srgbClr val="000099"/>
              </a:solidFill>
            </a:endParaRPr>
          </a:p>
          <a:p>
            <a:r>
              <a:rPr lang="zh-CN" altLang="en-US" dirty="0" smtClean="0"/>
              <a:t>原文：</a:t>
            </a:r>
            <a:r>
              <a:rPr lang="zh-CN" altLang="en-US" dirty="0" smtClean="0">
                <a:solidFill>
                  <a:srgbClr val="FF0000"/>
                </a:solidFill>
              </a:rPr>
              <a:t>以为</a:t>
            </a:r>
            <a:r>
              <a:rPr lang="zh-CN" altLang="en-US" dirty="0"/>
              <a:t>世无</a:t>
            </a:r>
            <a:r>
              <a:rPr lang="zh-CN" altLang="en-US" dirty="0">
                <a:solidFill>
                  <a:srgbClr val="FF0000"/>
                </a:solidFill>
              </a:rPr>
              <a:t>足</a:t>
            </a:r>
            <a:r>
              <a:rPr lang="zh-CN" altLang="en-US" dirty="0"/>
              <a:t>复为鼓琴者。</a:t>
            </a:r>
          </a:p>
          <a:p>
            <a:endParaRPr lang="en-US" altLang="zh-CN" dirty="0" smtClean="0"/>
          </a:p>
          <a:p>
            <a:r>
              <a:rPr lang="zh-CN" altLang="zh-CN" dirty="0" smtClean="0">
                <a:solidFill>
                  <a:srgbClr val="000099"/>
                </a:solidFill>
              </a:rPr>
              <a:t>认为</a:t>
            </a:r>
            <a:r>
              <a:rPr lang="zh-CN" altLang="zh-CN" dirty="0">
                <a:solidFill>
                  <a:srgbClr val="000099"/>
                </a:solidFill>
              </a:rPr>
              <a:t>世上再没有值得他为之弹琴的人了。</a:t>
            </a:r>
            <a:endParaRPr lang="zh-CN" altLang="en-US" dirty="0">
              <a:solidFill>
                <a:srgbClr val="000099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24128" y="2204864"/>
            <a:ext cx="492443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断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48264" y="2205862"/>
            <a:ext cx="800219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一生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00392" y="2218329"/>
            <a:ext cx="492443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再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51720" y="4379340"/>
            <a:ext cx="800219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认为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36785" y="4407495"/>
            <a:ext cx="800219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值得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76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补充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非独鼓琴若此也，贤者亦然。虽有贤者，而无礼以接之，贤奚由尽忠</a:t>
            </a:r>
            <a:r>
              <a:rPr lang="en-US" altLang="zh-CN" dirty="0"/>
              <a:t>?</a:t>
            </a:r>
            <a:r>
              <a:rPr lang="zh-CN" altLang="en-US" dirty="0"/>
              <a:t>犹御之不善，骥不自千里也。</a:t>
            </a:r>
          </a:p>
          <a:p>
            <a:r>
              <a:rPr lang="zh-CN" altLang="en-US" dirty="0">
                <a:solidFill>
                  <a:srgbClr val="000099"/>
                </a:solidFill>
              </a:rPr>
              <a:t>不仅仅是弹琴这样，对人才也同样是这个道理。虽有能人，而不能以礼相待，为什么要求人才对你尽忠呢？就好像不善于驾驶车马，好马也不能发挥日行千里的才能。</a:t>
            </a:r>
          </a:p>
        </p:txBody>
      </p:sp>
    </p:spTree>
    <p:extLst>
      <p:ext uri="{BB962C8B-B14F-4D97-AF65-F5344CB8AC3E}">
        <p14:creationId xmlns:p14="http://schemas.microsoft.com/office/powerpoint/2010/main" val="2085428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《</a:t>
            </a:r>
            <a:r>
              <a:rPr lang="zh-CN" altLang="en-US" dirty="0" smtClean="0"/>
              <a:t>吕氏春秋</a:t>
            </a:r>
            <a:r>
              <a:rPr lang="en-US" altLang="zh-CN" dirty="0" smtClean="0"/>
              <a:t>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zh-CN" dirty="0"/>
              <a:t>《吕氏春秋》又称《吕览》，先秦</a:t>
            </a:r>
            <a:r>
              <a:rPr lang="zh-CN" altLang="zh-CN" dirty="0">
                <a:solidFill>
                  <a:srgbClr val="FF0000"/>
                </a:solidFill>
              </a:rPr>
              <a:t>杂家</a:t>
            </a:r>
            <a:r>
              <a:rPr lang="zh-CN" altLang="zh-CN" dirty="0"/>
              <a:t>代表著作。是在秦国丞相</a:t>
            </a:r>
            <a:r>
              <a:rPr lang="zh-CN" altLang="zh-CN" dirty="0">
                <a:solidFill>
                  <a:srgbClr val="000099"/>
                </a:solidFill>
              </a:rPr>
              <a:t>吕不韦</a:t>
            </a:r>
            <a:r>
              <a:rPr lang="zh-CN" altLang="zh-CN" dirty="0"/>
              <a:t>主持下，集合门客们编撰而成的。成书于秦始皇统一前夕</a:t>
            </a:r>
            <a:r>
              <a:rPr lang="zh-CN" altLang="zh-CN" dirty="0" smtClean="0"/>
              <a:t>。</a:t>
            </a:r>
            <a:r>
              <a:rPr lang="en-US" altLang="zh-CN" dirty="0" smtClean="0"/>
              <a:t> </a:t>
            </a:r>
            <a:r>
              <a:rPr lang="zh-CN" altLang="zh-CN" dirty="0"/>
              <a:t>全书共分二十六卷分为十二纪、八览、六论，一百六十篇，二十余万字 </a:t>
            </a:r>
            <a:r>
              <a:rPr lang="en-US" altLang="zh-CN" dirty="0"/>
              <a:t>  </a:t>
            </a:r>
            <a:r>
              <a:rPr lang="zh-CN" altLang="zh-CN" dirty="0"/>
              <a:t>。</a:t>
            </a:r>
          </a:p>
          <a:p>
            <a:r>
              <a:rPr lang="zh-CN" altLang="zh-CN" dirty="0"/>
              <a:t>《吕氏春秋》注重博采众家学说，以儒家学说为主干，以道家思想为基础，以名、法、墨、农、兵、阴阳家思想学说为素材，熔诸子百家学说为一炉，闪烁着博大精深的智慧之光。主要的宗旨属于道家，所以《汉书·艺文志》等将其列入杂家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3692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诸子百家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000099"/>
                </a:solidFill>
              </a:rPr>
              <a:t>诸子百家</a:t>
            </a:r>
            <a:r>
              <a:rPr lang="zh-CN" altLang="en-US" dirty="0"/>
              <a:t>，是对春秋战国时期学术派别的总称。据</a:t>
            </a:r>
            <a:r>
              <a:rPr lang="en-US" altLang="zh-CN" dirty="0"/>
              <a:t>《</a:t>
            </a:r>
            <a:r>
              <a:rPr lang="zh-CN" altLang="en-US" dirty="0"/>
              <a:t>汉书</a:t>
            </a:r>
            <a:r>
              <a:rPr lang="en-US" altLang="zh-CN" dirty="0"/>
              <a:t>·</a:t>
            </a:r>
            <a:r>
              <a:rPr lang="zh-CN" altLang="en-US" dirty="0"/>
              <a:t>艺文志</a:t>
            </a:r>
            <a:r>
              <a:rPr lang="en-US" altLang="zh-CN" dirty="0"/>
              <a:t>》</a:t>
            </a:r>
            <a:r>
              <a:rPr lang="zh-CN" altLang="en-US" dirty="0"/>
              <a:t>的记载，数得上名字的一共有</a:t>
            </a:r>
            <a:r>
              <a:rPr lang="en-US" altLang="zh-CN" dirty="0"/>
              <a:t>189</a:t>
            </a:r>
            <a:r>
              <a:rPr lang="zh-CN" altLang="en-US" dirty="0"/>
              <a:t>家，</a:t>
            </a:r>
            <a:r>
              <a:rPr lang="en-US" altLang="zh-CN" dirty="0"/>
              <a:t>4324</a:t>
            </a:r>
            <a:r>
              <a:rPr lang="zh-CN" altLang="en-US" dirty="0"/>
              <a:t>篇著作</a:t>
            </a:r>
            <a:r>
              <a:rPr lang="zh-CN" altLang="en-US" dirty="0" smtClean="0"/>
              <a:t>。但</a:t>
            </a:r>
            <a:r>
              <a:rPr lang="zh-CN" altLang="en-US" dirty="0"/>
              <a:t>流传较广、影响较大、最为著名的不过几十家而已。归纳而言只有</a:t>
            </a:r>
            <a:r>
              <a:rPr lang="en-US" altLang="zh-CN" dirty="0"/>
              <a:t>12</a:t>
            </a:r>
            <a:r>
              <a:rPr lang="zh-CN" altLang="en-US" dirty="0"/>
              <a:t>家被发展成学派。</a:t>
            </a:r>
          </a:p>
          <a:p>
            <a:r>
              <a:rPr lang="zh-CN" altLang="en-US" dirty="0"/>
              <a:t>诸子百家之流传中最为广泛的</a:t>
            </a:r>
            <a:r>
              <a:rPr lang="zh-CN" altLang="en-US" dirty="0" smtClean="0"/>
              <a:t>是</a:t>
            </a:r>
            <a:r>
              <a:rPr lang="zh-CN" altLang="en-US" dirty="0">
                <a:solidFill>
                  <a:srgbClr val="000099"/>
                </a:solidFill>
              </a:rPr>
              <a:t>儒家、</a:t>
            </a:r>
            <a:r>
              <a:rPr lang="zh-CN" altLang="en-US" dirty="0" smtClean="0">
                <a:solidFill>
                  <a:srgbClr val="000099"/>
                </a:solidFill>
              </a:rPr>
              <a:t>法家</a:t>
            </a:r>
            <a:r>
              <a:rPr lang="zh-CN" altLang="en-US" dirty="0">
                <a:solidFill>
                  <a:srgbClr val="000099"/>
                </a:solidFill>
              </a:rPr>
              <a:t>、道家、墨家</a:t>
            </a:r>
            <a:r>
              <a:rPr lang="zh-CN" altLang="en-US" dirty="0" smtClean="0">
                <a:solidFill>
                  <a:srgbClr val="000099"/>
                </a:solidFill>
              </a:rPr>
              <a:t>、阴阳家</a:t>
            </a:r>
            <a:r>
              <a:rPr lang="zh-CN" altLang="en-US" dirty="0">
                <a:solidFill>
                  <a:srgbClr val="000099"/>
                </a:solidFill>
              </a:rPr>
              <a:t>、名家、杂家、农家、小说家、纵横家、兵家、医家。</a:t>
            </a:r>
          </a:p>
        </p:txBody>
      </p:sp>
    </p:spTree>
    <p:extLst>
      <p:ext uri="{BB962C8B-B14F-4D97-AF65-F5344CB8AC3E}">
        <p14:creationId xmlns:p14="http://schemas.microsoft.com/office/powerpoint/2010/main" val="29333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“知音”是什么意思？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明确：“知音”本义是“通晓音律”，现在一般用来指“</a:t>
            </a:r>
            <a:r>
              <a:rPr lang="zh-CN" altLang="zh-CN" dirty="0">
                <a:solidFill>
                  <a:srgbClr val="000099"/>
                </a:solidFill>
              </a:rPr>
              <a:t>真正了解自己的人</a:t>
            </a:r>
            <a:r>
              <a:rPr lang="zh-CN" altLang="zh-CN" dirty="0"/>
              <a:t>”。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267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363272" cy="1143000"/>
          </a:xfrm>
        </p:spPr>
        <p:txBody>
          <a:bodyPr>
            <a:normAutofit fontScale="90000"/>
          </a:bodyPr>
          <a:lstStyle/>
          <a:p>
            <a:r>
              <a:rPr lang="zh-CN" altLang="zh-CN" dirty="0"/>
              <a:t>读懂课文，借助注释，说说课文大意</a:t>
            </a:r>
            <a:r>
              <a:rPr lang="zh-CN" altLang="zh-CN" dirty="0" smtClean="0"/>
              <a:t>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686320"/>
          </a:xfrm>
        </p:spPr>
        <p:txBody>
          <a:bodyPr>
            <a:normAutofit/>
          </a:bodyPr>
          <a:lstStyle/>
          <a:p>
            <a:r>
              <a:rPr lang="zh-CN" altLang="zh-CN" dirty="0" smtClean="0"/>
              <a:t>第</a:t>
            </a:r>
            <a:r>
              <a:rPr lang="zh-CN" altLang="zh-CN" dirty="0"/>
              <a:t>一部分：伯牙与锺子期</a:t>
            </a:r>
            <a:r>
              <a:rPr lang="zh-CN" altLang="zh-CN" dirty="0" smtClean="0"/>
              <a:t>“高山流水遇知音”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第二</a:t>
            </a:r>
            <a:r>
              <a:rPr lang="zh-CN" altLang="zh-CN" dirty="0"/>
              <a:t>部分：伯牙失去知音之</a:t>
            </a:r>
            <a:r>
              <a:rPr lang="zh-CN" altLang="zh-CN" dirty="0" smtClean="0"/>
              <a:t>悲</a:t>
            </a:r>
            <a:r>
              <a:rPr lang="zh-CN" altLang="en-US" dirty="0" smtClean="0"/>
              <a:t>。</a:t>
            </a:r>
            <a:r>
              <a:rPr lang="zh-CN" altLang="zh-CN" dirty="0"/>
              <a:t>（锺子期死，伯牙绝弦不再弹琴。）</a:t>
            </a:r>
          </a:p>
          <a:p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9312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zh-CN" dirty="0" smtClean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）伯牙弹琴水平与锺子期的音乐鉴赏能力高不高？从哪里可以看出来？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zh-CN" dirty="0" smtClean="0">
                <a:solidFill>
                  <a:srgbClr val="000099"/>
                </a:solidFill>
              </a:rPr>
              <a:t>伯</a:t>
            </a:r>
            <a:r>
              <a:rPr lang="zh-CN" altLang="zh-CN" dirty="0">
                <a:solidFill>
                  <a:srgbClr val="000099"/>
                </a:solidFill>
              </a:rPr>
              <a:t>牙琴艺高超</a:t>
            </a:r>
            <a:r>
              <a:rPr lang="zh-CN" altLang="zh-CN" dirty="0"/>
              <a:t>：“志在高山”“志在流水”，</a:t>
            </a:r>
            <a:r>
              <a:rPr lang="zh-CN" altLang="zh-CN" dirty="0">
                <a:solidFill>
                  <a:srgbClr val="000099"/>
                </a:solidFill>
              </a:rPr>
              <a:t>写出伯牙将自己的情操与志向融入琴声，用琴声表达他像高山一样巍然屹立于天地之间的心志，像江河一样奔腾不息的情感</a:t>
            </a:r>
            <a:r>
              <a:rPr lang="zh-CN" altLang="zh-CN" dirty="0" smtClean="0">
                <a:solidFill>
                  <a:srgbClr val="000099"/>
                </a:solidFill>
              </a:rPr>
              <a:t>。</a:t>
            </a:r>
            <a:endParaRPr lang="en-US" altLang="zh-CN" dirty="0" smtClean="0">
              <a:solidFill>
                <a:srgbClr val="000099"/>
              </a:solidFill>
            </a:endParaRPr>
          </a:p>
          <a:p>
            <a:r>
              <a:rPr lang="zh-CN" altLang="zh-CN" dirty="0" smtClean="0">
                <a:solidFill>
                  <a:srgbClr val="000099"/>
                </a:solidFill>
              </a:rPr>
              <a:t>锺</a:t>
            </a:r>
            <a:r>
              <a:rPr lang="zh-CN" altLang="zh-CN" dirty="0">
                <a:solidFill>
                  <a:srgbClr val="000099"/>
                </a:solidFill>
              </a:rPr>
              <a:t>子期音乐鉴赏能力极高</a:t>
            </a:r>
            <a:r>
              <a:rPr lang="zh-CN" altLang="zh-CN" dirty="0"/>
              <a:t>。他每次都能</a:t>
            </a:r>
            <a:r>
              <a:rPr lang="zh-CN" altLang="zh-CN" dirty="0">
                <a:solidFill>
                  <a:srgbClr val="000099"/>
                </a:solidFill>
              </a:rPr>
              <a:t>快速、准确</a:t>
            </a:r>
            <a:r>
              <a:rPr lang="zh-CN" altLang="zh-CN" dirty="0"/>
              <a:t>地听出来。（从“方鼓琴”可看出</a:t>
            </a:r>
            <a:r>
              <a:rPr lang="zh-CN" altLang="zh-CN" dirty="0" smtClean="0"/>
              <a:t>）</a:t>
            </a:r>
            <a:endParaRPr lang="en-US" altLang="zh-CN" dirty="0" smtClean="0"/>
          </a:p>
          <a:p>
            <a:r>
              <a:rPr lang="zh-CN" altLang="zh-CN" dirty="0" smtClean="0">
                <a:solidFill>
                  <a:srgbClr val="000099"/>
                </a:solidFill>
              </a:rPr>
              <a:t>“</a:t>
            </a:r>
            <a:r>
              <a:rPr lang="zh-CN" altLang="zh-CN" dirty="0">
                <a:solidFill>
                  <a:srgbClr val="000099"/>
                </a:solidFill>
              </a:rPr>
              <a:t>善哉乎鼓琴”</a:t>
            </a:r>
            <a:r>
              <a:rPr lang="zh-CN" altLang="zh-CN" dirty="0"/>
              <a:t>表现了锺子期</a:t>
            </a:r>
            <a:r>
              <a:rPr lang="zh-CN" altLang="zh-CN" dirty="0">
                <a:solidFill>
                  <a:srgbClr val="000099"/>
                </a:solidFill>
              </a:rPr>
              <a:t>对伯牙高超琴艺的由衷赞叹</a:t>
            </a:r>
            <a:r>
              <a:rPr lang="zh-CN" altLang="zh-CN" dirty="0" smtClean="0"/>
              <a:t>；</a:t>
            </a:r>
            <a:endParaRPr lang="en-US" altLang="zh-CN" dirty="0" smtClean="0"/>
          </a:p>
          <a:p>
            <a:r>
              <a:rPr lang="zh-CN" altLang="zh-CN" dirty="0" smtClean="0"/>
              <a:t> </a:t>
            </a:r>
            <a:r>
              <a:rPr lang="zh-CN" altLang="zh-CN" dirty="0" smtClean="0">
                <a:solidFill>
                  <a:srgbClr val="000099"/>
                </a:solidFill>
              </a:rPr>
              <a:t>“</a:t>
            </a:r>
            <a:r>
              <a:rPr lang="zh-CN" altLang="zh-CN" dirty="0">
                <a:solidFill>
                  <a:srgbClr val="000099"/>
                </a:solidFill>
              </a:rPr>
              <a:t>巍巍乎若太山”和“汤汤乎若流水”</a:t>
            </a:r>
            <a:r>
              <a:rPr lang="zh-CN" altLang="zh-CN" dirty="0"/>
              <a:t>是锺子期</a:t>
            </a:r>
            <a:r>
              <a:rPr lang="zh-CN" altLang="zh-CN" dirty="0">
                <a:solidFill>
                  <a:srgbClr val="000099"/>
                </a:solidFill>
              </a:rPr>
              <a:t>对琴声的描述</a:t>
            </a:r>
            <a:r>
              <a:rPr lang="zh-CN" altLang="zh-CN" dirty="0"/>
              <a:t>，更表明他</a:t>
            </a:r>
            <a:r>
              <a:rPr lang="zh-CN" altLang="zh-CN" dirty="0">
                <a:solidFill>
                  <a:srgbClr val="000099"/>
                </a:solidFill>
              </a:rPr>
              <a:t>真正听懂了伯牙通过琴声表现出的情怀</a:t>
            </a:r>
            <a:r>
              <a:rPr lang="zh-CN" altLang="zh-CN" dirty="0"/>
              <a:t>。可谓知其“音”，更知其“志”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（这也是对伯牙琴艺高超的侧面描写）</a:t>
            </a:r>
            <a:endParaRPr lang="en-US" altLang="zh-CN" dirty="0"/>
          </a:p>
          <a:p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2366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zh-CN" dirty="0" smtClean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）遇到知音，伯牙的心情如何？文中写了吗？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没有</a:t>
            </a:r>
            <a:r>
              <a:rPr lang="zh-CN" altLang="zh-CN" dirty="0"/>
              <a:t>直接写他遇到知音的欣喜。却写了他</a:t>
            </a:r>
            <a:r>
              <a:rPr lang="zh-CN" altLang="zh-CN" dirty="0">
                <a:solidFill>
                  <a:srgbClr val="000099"/>
                </a:solidFill>
              </a:rPr>
              <a:t>失去知音的悲哀</a:t>
            </a:r>
            <a:r>
              <a:rPr lang="zh-CN" altLang="zh-CN" dirty="0"/>
              <a:t>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6879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zh-CN" dirty="0" smtClean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）“锺子期死，伯牙破琴绝弦，终身不复鼓琴”，这一行为表现了什么？他为什么这么做？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225672"/>
          </a:xfrm>
        </p:spPr>
        <p:txBody>
          <a:bodyPr/>
          <a:lstStyle/>
          <a:p>
            <a:r>
              <a:rPr lang="zh-CN" altLang="zh-CN" dirty="0"/>
              <a:t>这一行为充分表现了</a:t>
            </a:r>
            <a:r>
              <a:rPr lang="zh-CN" altLang="zh-CN" dirty="0">
                <a:solidFill>
                  <a:srgbClr val="000099"/>
                </a:solidFill>
              </a:rPr>
              <a:t>伯牙失去知音的巨大痛苦和不再弹琴的决绝态度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因为</a:t>
            </a:r>
            <a:r>
              <a:rPr lang="zh-CN" altLang="zh-CN" dirty="0"/>
              <a:t>他“以为世无足复为鼓琴者”（认为</a:t>
            </a:r>
            <a:r>
              <a:rPr lang="zh-CN" altLang="zh-CN" dirty="0" smtClean="0"/>
              <a:t>世上</a:t>
            </a:r>
            <a:r>
              <a:rPr lang="zh-CN" altLang="en-US" dirty="0" smtClean="0"/>
              <a:t>再</a:t>
            </a:r>
            <a:r>
              <a:rPr lang="zh-CN" altLang="zh-CN" dirty="0" smtClean="0"/>
              <a:t>没有</a:t>
            </a:r>
            <a:r>
              <a:rPr lang="zh-CN" altLang="zh-CN" dirty="0"/>
              <a:t>值得他为之弹琴的人了），也就是，</a:t>
            </a:r>
            <a:r>
              <a:rPr lang="zh-CN" altLang="zh-CN" dirty="0">
                <a:solidFill>
                  <a:srgbClr val="000099"/>
                </a:solidFill>
              </a:rPr>
              <a:t>世上再没有一个人能像锺子期那样理解自己了</a:t>
            </a:r>
            <a:r>
              <a:rPr lang="zh-CN" altLang="zh-CN" dirty="0"/>
              <a:t>，琴弹得再好，没有人懂，又有什么意义呢！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3111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高山流水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“高山流水”也演变成了一个成语，</a:t>
            </a:r>
            <a:r>
              <a:rPr lang="zh-CN" altLang="zh-CN" dirty="0">
                <a:solidFill>
                  <a:srgbClr val="000099"/>
                </a:solidFill>
              </a:rPr>
              <a:t>比喻知音难觅或乐曲高妙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还有</a:t>
            </a:r>
            <a:r>
              <a:rPr lang="zh-CN" altLang="zh-CN" dirty="0"/>
              <a:t>“伯牙绝弦”一词：由于知音逝世，从而弃绝某种特长或爱好，表示悼念。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6136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515</TotalTime>
  <Words>999</Words>
  <Application>Microsoft Office PowerPoint</Application>
  <PresentationFormat>全屏显示(4:3)</PresentationFormat>
  <Paragraphs>76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暗香扑面</vt:lpstr>
      <vt:lpstr>伯牙鼓琴</vt:lpstr>
      <vt:lpstr>《吕氏春秋》</vt:lpstr>
      <vt:lpstr>诸子百家</vt:lpstr>
      <vt:lpstr>“知音”是什么意思？</vt:lpstr>
      <vt:lpstr>读懂课文，借助注释，说说课文大意。</vt:lpstr>
      <vt:lpstr> （1）伯牙弹琴水平与锺子期的音乐鉴赏能力高不高？从哪里可以看出来？ </vt:lpstr>
      <vt:lpstr> （2）遇到知音，伯牙的心情如何？文中写了吗？ </vt:lpstr>
      <vt:lpstr>  （3）“锺子期死，伯牙破琴绝弦，终身不复鼓琴”，这一行为表现了什么？他为什么这么做？ </vt:lpstr>
      <vt:lpstr>高山流水</vt:lpstr>
      <vt:lpstr>总结</vt:lpstr>
      <vt:lpstr>拓展</vt:lpstr>
      <vt:lpstr>翻译</vt:lpstr>
      <vt:lpstr>PowerPoint 演示文稿</vt:lpstr>
      <vt:lpstr>PowerPoint 演示文稿</vt:lpstr>
      <vt:lpstr>补充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xbany</dc:creator>
  <cp:lastModifiedBy>xbany</cp:lastModifiedBy>
  <cp:revision>19</cp:revision>
  <dcterms:created xsi:type="dcterms:W3CDTF">2018-11-06T08:33:50Z</dcterms:created>
  <dcterms:modified xsi:type="dcterms:W3CDTF">2018-11-13T12:34:36Z</dcterms:modified>
</cp:coreProperties>
</file>