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96" r:id="rId4"/>
    <p:sldId id="260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0" r:id="rId13"/>
    <p:sldId id="275" r:id="rId14"/>
    <p:sldId id="297" r:id="rId15"/>
    <p:sldId id="292" r:id="rId16"/>
    <p:sldId id="293" r:id="rId17"/>
    <p:sldId id="294" r:id="rId18"/>
    <p:sldId id="295" r:id="rId19"/>
    <p:sldId id="298" r:id="rId20"/>
    <p:sldId id="27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CC"/>
    <a:srgbClr val="FF0066"/>
    <a:srgbClr val="CC3399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41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8CEE6-E2C9-4F86-A27F-14872D7EAED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20F61-C39B-4584-9AB9-546470375767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E22E0-A0ED-4F47-A206-6572E4C718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5222459_171248097659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39750" y="188913"/>
            <a:ext cx="7772400" cy="73975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714348" y="1285860"/>
            <a:ext cx="7772400" cy="557214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500694" y="5500703"/>
            <a:ext cx="10001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zh-CN" altLang="en-US" sz="6000" dirty="0">
              <a:solidFill>
                <a:srgbClr val="CC00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 descr="C:\Users\user\Documents\Tencent Files\994539391\FileRecv\MobileFile\IMG_20161127_1721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"/>
            <a:ext cx="37147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4357686" y="2357430"/>
            <a:ext cx="1077912" cy="6207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defTabSz="958850"/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435604" y="1214105"/>
            <a:ext cx="3118093" cy="1453515"/>
            <a:chOff x="9392" y="1986"/>
            <a:chExt cx="4912" cy="2289"/>
          </a:xfrm>
        </p:grpSpPr>
        <p:sp>
          <p:nvSpPr>
            <p:cNvPr id="14" name="文本框 12"/>
            <p:cNvSpPr txBox="1"/>
            <p:nvPr/>
          </p:nvSpPr>
          <p:spPr>
            <a:xfrm>
              <a:off x="12646" y="1986"/>
              <a:ext cx="1658" cy="13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800" b="1" noProof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+mn-ea"/>
                </a:rPr>
                <a:t>山</a:t>
              </a:r>
              <a:endParaRPr lang="zh-CN" altLang="en-US" sz="4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5" name="直接箭头连接符 16"/>
            <p:cNvCxnSpPr>
              <a:cxnSpLocks noChangeShapeType="1"/>
              <a:stCxn id="12" idx="6"/>
              <a:endCxn id="14" idx="1"/>
            </p:cNvCxnSpPr>
            <p:nvPr/>
          </p:nvCxnSpPr>
          <p:spPr bwMode="auto">
            <a:xfrm flipV="1">
              <a:off x="9392" y="2641"/>
              <a:ext cx="3254" cy="1634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3714744" y="4429132"/>
            <a:ext cx="1077912" cy="6207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defTabSz="958850"/>
            <a:endParaRPr lang="zh-CN" altLang="en-US"/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786315" y="4000353"/>
            <a:ext cx="3868098" cy="831208"/>
            <a:chOff x="7702" y="3814"/>
            <a:chExt cx="6092" cy="1310"/>
          </a:xfrm>
        </p:grpSpPr>
        <p:sp>
          <p:nvSpPr>
            <p:cNvPr id="18" name="文本框 15"/>
            <p:cNvSpPr txBox="1"/>
            <p:nvPr/>
          </p:nvSpPr>
          <p:spPr>
            <a:xfrm>
              <a:off x="12090" y="3814"/>
              <a:ext cx="1704" cy="131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4800" b="1" noProof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+mn-ea"/>
                </a:rPr>
                <a:t>鸟</a:t>
              </a:r>
              <a:endParaRPr lang="zh-CN" altLang="en-US" sz="4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9" name="直接箭头连接符 18"/>
            <p:cNvCxnSpPr>
              <a:cxnSpLocks noChangeShapeType="1"/>
            </p:cNvCxnSpPr>
            <p:nvPr/>
          </p:nvCxnSpPr>
          <p:spPr bwMode="auto">
            <a:xfrm flipV="1">
              <a:off x="7702" y="4602"/>
              <a:ext cx="4500" cy="307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  <p:sp>
        <p:nvSpPr>
          <p:cNvPr id="20" name="椭圆 19"/>
          <p:cNvSpPr>
            <a:spLocks noChangeArrowheads="1"/>
          </p:cNvSpPr>
          <p:nvPr/>
        </p:nvSpPr>
        <p:spPr bwMode="auto">
          <a:xfrm flipV="1">
            <a:off x="4500562" y="5072074"/>
            <a:ext cx="862012" cy="519351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defTabSz="958850"/>
            <a:endParaRPr lang="zh-CN" altLang="en-US"/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357818" y="5214714"/>
            <a:ext cx="2856865" cy="830905"/>
            <a:chOff x="8835" y="6250"/>
            <a:chExt cx="4499" cy="1307"/>
          </a:xfrm>
        </p:grpSpPr>
        <p:sp>
          <p:nvSpPr>
            <p:cNvPr id="22" name="文本框 14"/>
            <p:cNvSpPr txBox="1"/>
            <p:nvPr/>
          </p:nvSpPr>
          <p:spPr>
            <a:xfrm>
              <a:off x="12435" y="6250"/>
              <a:ext cx="899" cy="13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4800" b="1" noProof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+mn-ea"/>
                </a:rPr>
                <a:t>花</a:t>
              </a:r>
              <a:endParaRPr lang="zh-CN" altLang="en-US" sz="4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3" name="直接箭头连接符 17"/>
            <p:cNvCxnSpPr>
              <a:cxnSpLocks noChangeShapeType="1"/>
            </p:cNvCxnSpPr>
            <p:nvPr/>
          </p:nvCxnSpPr>
          <p:spPr bwMode="auto">
            <a:xfrm>
              <a:off x="8835" y="6475"/>
              <a:ext cx="3600" cy="337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4572000" y="3786190"/>
            <a:ext cx="1077912" cy="6207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defTabSz="958850"/>
            <a:endParaRPr lang="zh-CN" altLang="en-US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572133" y="2642869"/>
            <a:ext cx="3049499" cy="1219835"/>
            <a:chOff x="9269" y="7952"/>
            <a:chExt cx="4804" cy="1921"/>
          </a:xfrm>
        </p:grpSpPr>
        <p:sp>
          <p:nvSpPr>
            <p:cNvPr id="34" name="文本框 13"/>
            <p:cNvSpPr txBox="1"/>
            <p:nvPr/>
          </p:nvSpPr>
          <p:spPr>
            <a:xfrm>
              <a:off x="11970" y="7952"/>
              <a:ext cx="2103" cy="13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 noProof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+mn-ea"/>
                </a:rPr>
                <a:t>水</a:t>
              </a:r>
              <a:endParaRPr lang="zh-CN" altLang="en-US" sz="4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35" name="直接箭头连接符 19"/>
            <p:cNvCxnSpPr>
              <a:cxnSpLocks noChangeShapeType="1"/>
            </p:cNvCxnSpPr>
            <p:nvPr/>
          </p:nvCxnSpPr>
          <p:spPr bwMode="auto">
            <a:xfrm flipV="1">
              <a:off x="9269" y="8852"/>
              <a:ext cx="3039" cy="1021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0" grpId="1" animBg="1"/>
      <p:bldP spid="3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2571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加一加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1071546"/>
            <a:ext cx="4714908" cy="538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4400" dirty="0" smtClean="0">
                <a:latin typeface="楷体" pitchFamily="49" charset="-122"/>
                <a:ea typeface="楷体" pitchFamily="49" charset="-122"/>
              </a:rPr>
              <a:t>云</a:t>
            </a:r>
            <a:endParaRPr lang="zh-CN" altLang="en-US" sz="34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714356"/>
            <a:ext cx="507209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丨</a:t>
            </a:r>
            <a:endParaRPr lang="zh-CN" altLang="en-US" sz="239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9058" y="1357298"/>
            <a:ext cx="52149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色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8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声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在，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惊。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1000108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yu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yǒu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sè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2285992"/>
            <a:ext cx="5143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jìn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tīnɡ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shuǐ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wú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shēnɡ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3643314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chūn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qù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hu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z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i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5000636"/>
            <a:ext cx="4929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rén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l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ni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o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bù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jīnɡ</a:t>
            </a:r>
            <a:endParaRPr lang="zh-CN" altLang="en-US" sz="32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1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1357298"/>
            <a:ext cx="57864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色，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声。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在，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惊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6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928670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yu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k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sh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yǒu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sè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285992"/>
            <a:ext cx="571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jìn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tīnɡ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shuǐ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wú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shēnɡ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3643314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chūn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qù</a:t>
            </a:r>
            <a:r>
              <a:rPr lang="en-US" altLang="zh-CN" sz="3200" dirty="0" smtClean="0"/>
              <a:t>   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hu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z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i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5000636"/>
            <a:ext cx="5643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rén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l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ni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o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bù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jīnɡ</a:t>
            </a:r>
            <a:endParaRPr lang="zh-CN" altLang="en-US" sz="32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1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857620" y="214311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7572396" y="2214554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786182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4714876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72264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7572396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3786182" y="4857760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7572396" y="4929198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3786182" y="6215082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4714876" y="6215082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572396" y="6286520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000628" y="135729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2066" y="2714620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2066" y="4071942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8" y="5500702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1071546"/>
            <a:ext cx="53578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</a:t>
            </a:r>
            <a:r>
              <a:rPr lang="en-US" altLang="zh-CN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</a:t>
            </a:r>
            <a:endParaRPr lang="en-US" altLang="zh-CN" sz="6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6000" dirty="0" smtClean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6000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6000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无</a:t>
            </a:r>
            <a:endParaRPr lang="en-US" altLang="zh-CN" sz="6000" dirty="0" smtClean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6000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60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en-US" altLang="zh-CN" sz="60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60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去</a:t>
            </a:r>
            <a:endParaRPr lang="zh-CN" altLang="en-US" sz="60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571480"/>
            <a:ext cx="10001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反</a:t>
            </a:r>
            <a:endParaRPr lang="en-US" altLang="zh-CN" sz="6600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义</a:t>
            </a:r>
            <a:endParaRPr lang="en-US" altLang="zh-CN" sz="6600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6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词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16" y="71435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yu</a:t>
            </a:r>
            <a:r>
              <a:rPr lang="en-US" altLang="zh-CN" sz="3600" dirty="0" err="1" smtClean="0">
                <a:latin typeface="+mj-ea"/>
                <a:ea typeface="+mj-ea"/>
              </a:rPr>
              <a:t>ǎ</a:t>
            </a:r>
            <a:r>
              <a:rPr lang="en-US" altLang="zh-CN" sz="3600" dirty="0" err="1" smtClean="0"/>
              <a:t>n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786446" y="71435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ea typeface="+mj-ea"/>
              </a:rPr>
              <a:t>jìn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500306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yǒu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2500306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wú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4286256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l</a:t>
            </a:r>
            <a:r>
              <a:rPr lang="en-US" altLang="zh-CN" sz="3600" dirty="0" err="1" smtClean="0">
                <a:latin typeface="+mj-ea"/>
                <a:ea typeface="+mj-ea"/>
              </a:rPr>
              <a:t>á</a:t>
            </a:r>
            <a:r>
              <a:rPr lang="en-US" altLang="zh-CN" sz="3600" dirty="0" err="1" smtClean="0"/>
              <a:t>i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4357694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qù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79" name="Picture 3" descr="125818736732JQ"/>
          <p:cNvPicPr>
            <a:picLocks noRot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411413" y="1279525"/>
            <a:ext cx="45624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4800" b="1" dirty="0">
                <a:latin typeface="楷体" pitchFamily="49" charset="-122"/>
                <a:ea typeface="楷体" pitchFamily="49" charset="-122"/>
              </a:rPr>
              <a:t>远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 高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</a:t>
            </a:r>
          </a:p>
          <a:p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 笑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</a:t>
            </a:r>
          </a:p>
          <a:p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 晚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（      ）</a:t>
            </a:r>
            <a:endParaRPr lang="zh-CN" sz="4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339975" y="476250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找出反义词</a:t>
            </a:r>
          </a:p>
        </p:txBody>
      </p:sp>
      <p:pic>
        <p:nvPicPr>
          <p:cNvPr id="24582" name="Picture 6" descr="米老鼠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1141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500694" y="1214422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 smtClean="0">
                <a:latin typeface="楷体" pitchFamily="49" charset="-122"/>
                <a:ea typeface="楷体" pitchFamily="49" charset="-122"/>
              </a:rPr>
              <a:t>近</a:t>
            </a:r>
            <a:endParaRPr lang="zh-CN" sz="4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500694" y="2000240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楷体" pitchFamily="49" charset="-122"/>
                <a:ea typeface="楷体" pitchFamily="49" charset="-122"/>
              </a:rPr>
              <a:t>低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500694" y="2643182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楷体" pitchFamily="49" charset="-122"/>
                <a:ea typeface="楷体" pitchFamily="49" charset="-122"/>
              </a:rPr>
              <a:t>去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500694" y="3500438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楷体" pitchFamily="49" charset="-122"/>
                <a:ea typeface="楷体" pitchFamily="49" charset="-122"/>
              </a:rPr>
              <a:t>哭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572132" y="4214818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楷体" pitchFamily="49" charset="-122"/>
                <a:ea typeface="楷体" pitchFamily="49" charset="-122"/>
              </a:rPr>
              <a:t>黑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572132" y="5000636"/>
            <a:ext cx="1152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 dirty="0">
                <a:latin typeface="楷体" pitchFamily="49" charset="-122"/>
                <a:ea typeface="楷体" pitchFamily="49" charset="-122"/>
              </a:rPr>
              <a:t>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  <p:bldP spid="25608" grpId="0" autoUpdateAnimBg="0"/>
      <p:bldP spid="25609" grpId="0" autoUpdateAnimBg="0"/>
      <p:bldP spid="25610" grpId="0" autoUpdateAnimBg="0"/>
      <p:bldP spid="25611" grpId="0" autoUpdateAnimBg="0"/>
      <p:bldP spid="2561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68538" y="5851525"/>
            <a:ext cx="4010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sz="6000" b="1" dirty="0">
                <a:latin typeface="楷体" pitchFamily="49" charset="-122"/>
                <a:ea typeface="楷体" pitchFamily="49" charset="-122"/>
              </a:rPr>
              <a:t>远看山有色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881512154642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596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739401" y="1295400"/>
            <a:ext cx="1015663" cy="349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sz="5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近听水无声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16d8f391d17ebf99e3d62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40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947363" y="1628775"/>
            <a:ext cx="1015663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sz="5400" dirty="0">
                <a:solidFill>
                  <a:srgbClr val="800080"/>
                </a:solidFill>
                <a:latin typeface="楷体" pitchFamily="49" charset="-122"/>
                <a:ea typeface="楷体" pitchFamily="49" charset="-122"/>
              </a:rPr>
              <a:t>春去花还在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18359d064855d73960a16e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40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802901" y="1844675"/>
            <a:ext cx="1015663" cy="349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sz="5400" b="1" dirty="0">
                <a:solidFill>
                  <a:srgbClr val="0099CC"/>
                </a:solidFill>
                <a:latin typeface="楷体" pitchFamily="49" charset="-122"/>
                <a:ea typeface="楷体" pitchFamily="49" charset="-122"/>
              </a:rPr>
              <a:t>人来鸟不惊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"/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76338" y="1981200"/>
            <a:ext cx="2446337" cy="1876425"/>
          </a:xfrm>
          <a:noFill/>
        </p:spPr>
      </p:pic>
      <p:pic>
        <p:nvPicPr>
          <p:cNvPr id="21507" name="Picture 3" descr="1"/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26088" y="1981200"/>
            <a:ext cx="2446337" cy="1876425"/>
          </a:xfrm>
          <a:noFill/>
        </p:spPr>
      </p:pic>
      <p:pic>
        <p:nvPicPr>
          <p:cNvPr id="21508" name="Picture 4" descr="1"/>
          <p:cNvPicPr>
            <a:picLocks noChangeAspect="1" noChangeArrowheads="1"/>
          </p:cNvPicPr>
          <p:nvPr>
            <p:ph sz="quarter" idx="3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76338" y="3989388"/>
            <a:ext cx="2446337" cy="1876425"/>
          </a:xfrm>
          <a:noFill/>
        </p:spPr>
      </p:pic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10" name="Picture 6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381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63938" y="4292600"/>
            <a:ext cx="115887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4800">
                <a:solidFill>
                  <a:srgbClr val="482400"/>
                </a:solidFill>
                <a:latin typeface="Arial" pitchFamily="34" charset="0"/>
                <a:ea typeface="华文隶书" pitchFamily="2" charset="-122"/>
              </a:rPr>
              <a:t>智慧树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5916613" y="3403600"/>
            <a:ext cx="865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1800">
              <a:latin typeface="Arial" pitchFamily="34" charset="0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773738" y="3338513"/>
            <a:ext cx="1312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 sz="1800">
              <a:latin typeface="Arial" pitchFamily="34" charset="0"/>
            </a:endParaRPr>
          </a:p>
        </p:txBody>
      </p: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5003800" y="4221163"/>
            <a:ext cx="2236788" cy="1355725"/>
            <a:chOff x="0" y="0"/>
            <a:chExt cx="1409" cy="854"/>
          </a:xfrm>
        </p:grpSpPr>
        <p:pic>
          <p:nvPicPr>
            <p:cNvPr id="21542" name="Picture 11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43" name="Text Box 12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Arial" pitchFamily="34" charset="0"/>
                  <a:ea typeface="楷体_GB2312" pitchFamily="1" charset="-122"/>
                </a:rPr>
                <a:t>人</a:t>
              </a:r>
              <a:endParaRPr lang="zh-CN" sz="72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6583363" y="1700213"/>
            <a:ext cx="2236787" cy="1355725"/>
            <a:chOff x="0" y="0"/>
            <a:chExt cx="1409" cy="854"/>
          </a:xfrm>
        </p:grpSpPr>
        <p:pic>
          <p:nvPicPr>
            <p:cNvPr id="21540" name="Picture 14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 Box 15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7200" b="1">
                  <a:latin typeface="Arial" pitchFamily="34" charset="0"/>
                  <a:ea typeface="楷体_GB2312" pitchFamily="1" charset="-122"/>
                </a:rPr>
                <a:t>听</a:t>
              </a:r>
            </a:p>
          </p:txBody>
        </p:sp>
      </p:grp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4162425" y="1514475"/>
            <a:ext cx="2236788" cy="1355725"/>
            <a:chOff x="0" y="0"/>
            <a:chExt cx="1409" cy="854"/>
          </a:xfrm>
        </p:grpSpPr>
        <p:pic>
          <p:nvPicPr>
            <p:cNvPr id="3" name="Picture 17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9" name="Text Box 18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7200" b="1" dirty="0" smtClean="0">
                  <a:latin typeface="Arial" pitchFamily="34" charset="0"/>
                  <a:ea typeface="楷体_GB2312" pitchFamily="1" charset="-122"/>
                </a:rPr>
                <a:t>来</a:t>
              </a:r>
              <a:endParaRPr lang="zh-CN" altLang="zh-CN" sz="44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5143500" y="2649538"/>
            <a:ext cx="2236788" cy="1355725"/>
            <a:chOff x="0" y="0"/>
            <a:chExt cx="1409" cy="854"/>
          </a:xfrm>
        </p:grpSpPr>
        <p:pic>
          <p:nvPicPr>
            <p:cNvPr id="21536" name="Picture 20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7" name="Text Box 21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Arial" pitchFamily="34" charset="0"/>
                  <a:ea typeface="楷体_GB2312" pitchFamily="1" charset="-122"/>
                </a:rPr>
                <a:t>不</a:t>
              </a:r>
              <a:endParaRPr lang="zh-CN" sz="72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2051050" y="3716338"/>
            <a:ext cx="2236788" cy="1355725"/>
            <a:chOff x="0" y="0"/>
            <a:chExt cx="1409" cy="854"/>
          </a:xfrm>
        </p:grpSpPr>
        <p:pic>
          <p:nvPicPr>
            <p:cNvPr id="21534" name="Picture 23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 Box 24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Arial" pitchFamily="34" charset="0"/>
                  <a:ea typeface="楷体_GB2312" pitchFamily="1" charset="-122"/>
                </a:rPr>
                <a:t>花</a:t>
              </a:r>
              <a:endParaRPr lang="zh-CN" sz="72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13" name="Group 25"/>
          <p:cNvGrpSpPr>
            <a:grpSpLocks/>
          </p:cNvGrpSpPr>
          <p:nvPr/>
        </p:nvGrpSpPr>
        <p:grpSpPr bwMode="auto">
          <a:xfrm>
            <a:off x="2622550" y="44450"/>
            <a:ext cx="2236788" cy="1355725"/>
            <a:chOff x="0" y="0"/>
            <a:chExt cx="1409" cy="854"/>
          </a:xfrm>
        </p:grpSpPr>
        <p:pic>
          <p:nvPicPr>
            <p:cNvPr id="5" name="Picture 26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3" name="Text Box 27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7200" b="1" dirty="0" smtClean="0">
                  <a:latin typeface="Arial" pitchFamily="34" charset="0"/>
                  <a:ea typeface="楷体_GB2312" pitchFamily="1" charset="-122"/>
                </a:rPr>
                <a:t>水</a:t>
              </a:r>
              <a:endParaRPr lang="zh-CN" sz="72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14" name="Group 28"/>
          <p:cNvGrpSpPr>
            <a:grpSpLocks/>
          </p:cNvGrpSpPr>
          <p:nvPr/>
        </p:nvGrpSpPr>
        <p:grpSpPr bwMode="auto">
          <a:xfrm>
            <a:off x="5219700" y="260350"/>
            <a:ext cx="2236788" cy="1355725"/>
            <a:chOff x="0" y="0"/>
            <a:chExt cx="1409" cy="854"/>
          </a:xfrm>
        </p:grpSpPr>
        <p:pic>
          <p:nvPicPr>
            <p:cNvPr id="21530" name="Picture 29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1" name="Text Box 30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7200" b="1">
                  <a:latin typeface="Arial" pitchFamily="34" charset="0"/>
                  <a:ea typeface="楷体_GB2312" pitchFamily="1" charset="-122"/>
                </a:rPr>
                <a:t>近</a:t>
              </a:r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606425" y="836613"/>
            <a:ext cx="2236788" cy="1355725"/>
            <a:chOff x="0" y="0"/>
            <a:chExt cx="1409" cy="854"/>
          </a:xfrm>
        </p:grpSpPr>
        <p:pic>
          <p:nvPicPr>
            <p:cNvPr id="21528" name="Picture 32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33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7200" b="1">
                  <a:latin typeface="Arial" pitchFamily="34" charset="0"/>
                  <a:ea typeface="楷体_GB2312" pitchFamily="1" charset="-122"/>
                </a:rPr>
                <a:t>远</a:t>
              </a:r>
            </a:p>
          </p:txBody>
        </p:sp>
      </p:grpSp>
      <p:grpSp>
        <p:nvGrpSpPr>
          <p:cNvPr id="16" name="Group 34"/>
          <p:cNvGrpSpPr>
            <a:grpSpLocks/>
          </p:cNvGrpSpPr>
          <p:nvPr/>
        </p:nvGrpSpPr>
        <p:grpSpPr bwMode="auto">
          <a:xfrm>
            <a:off x="2482850" y="2009775"/>
            <a:ext cx="2239963" cy="1362075"/>
            <a:chOff x="-203" y="248"/>
            <a:chExt cx="1411" cy="858"/>
          </a:xfrm>
        </p:grpSpPr>
        <p:pic>
          <p:nvPicPr>
            <p:cNvPr id="7" name="Picture 35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03" y="252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7" name="Text Box 36"/>
            <p:cNvSpPr txBox="1">
              <a:spLocks noChangeArrowheads="1"/>
            </p:cNvSpPr>
            <p:nvPr/>
          </p:nvSpPr>
          <p:spPr bwMode="auto">
            <a:xfrm>
              <a:off x="-49" y="24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Arial" pitchFamily="34" charset="0"/>
                  <a:ea typeface="楷体_GB2312" pitchFamily="1" charset="-122"/>
                </a:rPr>
                <a:t>去</a:t>
              </a:r>
              <a:endParaRPr lang="zh-CN" sz="7200" b="1" dirty="0">
                <a:latin typeface="Arial" pitchFamily="34" charset="0"/>
                <a:ea typeface="楷体_GB2312" pitchFamily="1" charset="-122"/>
              </a:endParaRPr>
            </a:p>
          </p:txBody>
        </p:sp>
      </p:grpSp>
      <p:grpSp>
        <p:nvGrpSpPr>
          <p:cNvPr id="17" name="Group 37"/>
          <p:cNvGrpSpPr>
            <a:grpSpLocks/>
          </p:cNvGrpSpPr>
          <p:nvPr/>
        </p:nvGrpSpPr>
        <p:grpSpPr bwMode="auto">
          <a:xfrm>
            <a:off x="1054100" y="2373313"/>
            <a:ext cx="2236788" cy="1355725"/>
            <a:chOff x="0" y="0"/>
            <a:chExt cx="1409" cy="854"/>
          </a:xfrm>
        </p:grpSpPr>
        <p:pic>
          <p:nvPicPr>
            <p:cNvPr id="21524" name="Picture 38" descr="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17" cy="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5" name="Text Box 39"/>
            <p:cNvSpPr txBox="1">
              <a:spLocks noChangeArrowheads="1"/>
            </p:cNvSpPr>
            <p:nvPr/>
          </p:nvSpPr>
          <p:spPr bwMode="auto">
            <a:xfrm>
              <a:off x="152" y="8"/>
              <a:ext cx="1257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7200" b="1">
                  <a:latin typeface="Arial" pitchFamily="34" charset="0"/>
                  <a:ea typeface="楷体_GB2312" pitchFamily="1" charset="-122"/>
                </a:rPr>
                <a:t>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9.52821E-7 L -0.13732 0.719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8" y="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9.99075E-7 L -0.47657 0.8034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7" y="4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58E-6 L -0.27136 0.834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5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9889E-6 L 0.19288 0.3103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6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64477E-6 L -0.30278 0.444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0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02683E-6 L -0.0592 0.2264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9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51711E-6 L -0.3816 0.604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0" y="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4255E-6 L 0.26423 0.4132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2" y="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90379E-6 L 0.14549 0.665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3" y="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5236E-6 L -0.09063 0.6040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4" y="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9058" y="1357298"/>
            <a:ext cx="52149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声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在，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惊。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1000108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yu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k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yǒu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sè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2285992"/>
            <a:ext cx="5143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jìn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tīnɡ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shuǐ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wú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shēnɡ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3643314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chūn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qù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hu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z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i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5000636"/>
            <a:ext cx="4929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rén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l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ni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o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bù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jīnɡ</a:t>
            </a:r>
            <a:endParaRPr lang="zh-CN" altLang="en-US" sz="32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1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34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写一写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9044" y="1428737"/>
            <a:ext cx="6435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66"/>
                </a:solidFill>
              </a:rPr>
              <a:t>       </a:t>
            </a:r>
          </a:p>
        </p:txBody>
      </p:sp>
      <p:pic>
        <p:nvPicPr>
          <p:cNvPr id="15" name="图片 14" descr="8698e7db8e6044faae5c9a9238bffbf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000108"/>
            <a:ext cx="5143536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1357298"/>
            <a:ext cx="57864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远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色，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水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声。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在，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惊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6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928670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yu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k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sh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err="1" smtClean="0"/>
              <a:t>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yǒu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sè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285992"/>
            <a:ext cx="571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jìn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tīnɡ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shuǐ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wú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shēnɡ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3643314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chūn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qù</a:t>
            </a:r>
            <a:r>
              <a:rPr lang="en-US" altLang="zh-CN" sz="3200" dirty="0" smtClean="0"/>
              <a:t>   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hu</a:t>
            </a:r>
            <a:r>
              <a:rPr lang="en-US" altLang="zh-CN" sz="3200" dirty="0" err="1" smtClean="0">
                <a:latin typeface="+mj-ea"/>
                <a:ea typeface="+mj-ea"/>
              </a:rPr>
              <a:t>ā</a:t>
            </a:r>
            <a:r>
              <a:rPr lang="en-US" altLang="zh-CN" sz="3200" dirty="0" smtClean="0"/>
              <a:t>    </a:t>
            </a:r>
            <a:r>
              <a:rPr lang="en-US" altLang="zh-CN" sz="3200" dirty="0" err="1" smtClean="0"/>
              <a:t>h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z</a:t>
            </a:r>
            <a:r>
              <a:rPr lang="en-US" altLang="zh-CN" sz="3200" dirty="0" err="1" smtClean="0">
                <a:latin typeface="+mj-ea"/>
                <a:ea typeface="+mj-ea"/>
              </a:rPr>
              <a:t>à</a:t>
            </a:r>
            <a:r>
              <a:rPr lang="en-US" altLang="zh-CN" sz="3200" dirty="0" err="1" smtClean="0"/>
              <a:t>i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5000636"/>
            <a:ext cx="5643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rén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l</a:t>
            </a:r>
            <a:r>
              <a:rPr lang="en-US" altLang="zh-CN" sz="3200" dirty="0" err="1" smtClean="0">
                <a:latin typeface="+mj-ea"/>
                <a:ea typeface="+mj-ea"/>
              </a:rPr>
              <a:t>á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   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ni</a:t>
            </a:r>
            <a:r>
              <a:rPr lang="en-US" altLang="zh-CN" sz="3200" dirty="0" err="1" smtClean="0">
                <a:latin typeface="+mj-ea"/>
                <a:ea typeface="+mj-ea"/>
              </a:rPr>
              <a:t>ǎ</a:t>
            </a:r>
            <a:r>
              <a:rPr lang="en-US" altLang="zh-CN" sz="3200" dirty="0" err="1" smtClean="0"/>
              <a:t>o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bù</a:t>
            </a:r>
            <a:r>
              <a:rPr lang="en-US" altLang="zh-CN" sz="3200" dirty="0" smtClean="0"/>
              <a:t>     </a:t>
            </a:r>
            <a:r>
              <a:rPr lang="en-US" altLang="zh-CN" sz="3200" dirty="0" err="1" smtClean="0"/>
              <a:t>jīnɡ</a:t>
            </a:r>
            <a:endParaRPr lang="zh-CN" altLang="en-US" sz="32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1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857620" y="214311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7572396" y="2214554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3786182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4714876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572264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7572396" y="3571876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3786182" y="4857760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6643702" y="4929198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3786182" y="6215082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4714876" y="6215082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500958" y="6286520"/>
            <a:ext cx="142876" cy="18859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000628" y="135729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2066" y="2714620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2066" y="4071942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8" y="5500702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∕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4" grpId="0"/>
      <p:bldP spid="2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57290" y="1071546"/>
            <a:ext cx="10599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yuǎn</a:t>
            </a:r>
            <a:endParaRPr lang="en-US" altLang="zh-CN" sz="2800" b="1" dirty="0">
              <a:solidFill>
                <a:srgbClr val="0070C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14612" y="328612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听</a:t>
            </a:r>
            <a:endParaRPr lang="en-US" altLang="zh-CN" sz="7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928926" y="1071546"/>
            <a:ext cx="7858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wú</a:t>
            </a:r>
            <a:endParaRPr lang="en-US" altLang="zh-CN" sz="2800" b="1" dirty="0">
              <a:solidFill>
                <a:srgbClr val="0070C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714612" y="1500174"/>
            <a:ext cx="1108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无</a:t>
            </a:r>
            <a:endParaRPr lang="en-US" altLang="zh-CN" sz="72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42852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我会读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214414" y="2928934"/>
            <a:ext cx="12394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7030A0"/>
                </a:solidFill>
                <a:latin typeface="华文细黑" pitchFamily="2" charset="-122"/>
                <a:ea typeface="华文细黑" pitchFamily="2" charset="-122"/>
              </a:rPr>
              <a:t>shēng</a:t>
            </a:r>
            <a:endParaRPr lang="en-US" altLang="zh-CN" sz="2800" b="1" dirty="0">
              <a:solidFill>
                <a:srgbClr val="7030A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00364" y="2928934"/>
            <a:ext cx="8402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7030A0"/>
                </a:solidFill>
                <a:latin typeface="华文细黑" pitchFamily="2" charset="-122"/>
                <a:ea typeface="华文细黑" pitchFamily="2" charset="-122"/>
              </a:rPr>
              <a:t>tīng</a:t>
            </a:r>
            <a:endParaRPr lang="en-US" altLang="zh-CN" sz="2800" b="1" dirty="0">
              <a:solidFill>
                <a:srgbClr val="7030A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142976" y="328612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声</a:t>
            </a:r>
            <a:endParaRPr lang="en-US" altLang="zh-CN" sz="7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285852" y="150017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远</a:t>
            </a:r>
            <a:endParaRPr lang="en-US" altLang="zh-CN" sz="72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285852" y="4786322"/>
            <a:ext cx="21008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jìn</a:t>
            </a:r>
            <a:endParaRPr lang="en-US" altLang="zh-CN" sz="32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142976" y="5286388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近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786050" y="4786322"/>
            <a:ext cx="857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sè</a:t>
            </a:r>
            <a:endParaRPr lang="en-US" altLang="zh-CN" sz="32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571736" y="5286388"/>
            <a:ext cx="10715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色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00760" y="1714488"/>
            <a:ext cx="15732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3200" b="1" dirty="0" err="1" smtClean="0">
                <a:solidFill>
                  <a:srgbClr val="00B050"/>
                </a:solidFill>
                <a:latin typeface="华文细黑" pitchFamily="2" charset="-122"/>
                <a:ea typeface="华文细黑" pitchFamily="2" charset="-122"/>
              </a:rPr>
              <a:t>hái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endParaRPr lang="en-US" altLang="zh-CN" sz="3200" b="1" dirty="0">
              <a:solidFill>
                <a:srgbClr val="00B05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7643834" y="1714488"/>
            <a:ext cx="857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00B050"/>
                </a:solidFill>
                <a:latin typeface="华文细黑" pitchFamily="2" charset="-122"/>
                <a:ea typeface="华文细黑" pitchFamily="2" charset="-122"/>
              </a:rPr>
              <a:t>lái</a:t>
            </a:r>
            <a:endParaRPr lang="en-US" altLang="zh-CN" sz="3200" b="1" dirty="0">
              <a:solidFill>
                <a:srgbClr val="00B05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 flipH="1">
            <a:off x="6000760" y="2214554"/>
            <a:ext cx="10001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还</a:t>
            </a:r>
            <a:endParaRPr lang="en-US" altLang="zh-CN" sz="6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7500958" y="2214554"/>
            <a:ext cx="7604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来</a:t>
            </a:r>
            <a:endParaRPr lang="en-US" altLang="zh-CN" sz="6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286248" y="4786322"/>
            <a:ext cx="15671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yǒu</a:t>
            </a:r>
            <a:endParaRPr lang="en-US" altLang="zh-CN" sz="32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4143372" y="5286388"/>
            <a:ext cx="10715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5857884" y="4786322"/>
            <a:ext cx="1213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qù</a:t>
            </a:r>
            <a:endParaRPr lang="en-US" altLang="zh-CN" sz="32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643570" y="5286388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去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14612" y="328612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听</a:t>
            </a:r>
            <a:endParaRPr lang="en-US" altLang="zh-CN" sz="7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714612" y="1500174"/>
            <a:ext cx="1108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无</a:t>
            </a:r>
            <a:endParaRPr lang="en-US" altLang="zh-CN" sz="72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42852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我会读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142976" y="328612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声</a:t>
            </a:r>
            <a:endParaRPr lang="en-US" altLang="zh-CN" sz="7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285852" y="1500174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远</a:t>
            </a:r>
            <a:endParaRPr lang="en-US" altLang="zh-CN" sz="72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142976" y="5286388"/>
            <a:ext cx="998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近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571736" y="5286388"/>
            <a:ext cx="10715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色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 flipH="1">
            <a:off x="6000760" y="2214554"/>
            <a:ext cx="10001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还</a:t>
            </a:r>
            <a:endParaRPr lang="en-US" altLang="zh-CN" sz="6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7500958" y="2214554"/>
            <a:ext cx="7604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来</a:t>
            </a:r>
            <a:endParaRPr lang="en-US" altLang="zh-CN" sz="6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4143372" y="5286388"/>
            <a:ext cx="10715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643570" y="5286388"/>
            <a:ext cx="11079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去</a:t>
            </a:r>
            <a:endParaRPr lang="en-US" altLang="zh-CN" sz="7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我会记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2285992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远 近 还 听</a:t>
            </a:r>
            <a:r>
              <a:rPr lang="en-US" altLang="zh-CN" sz="8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去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走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285728"/>
            <a:ext cx="4004677" cy="35742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642918"/>
            <a:ext cx="535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</a:t>
            </a:r>
            <a:r>
              <a:rPr lang="en-US" altLang="zh-CN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</a:t>
            </a:r>
            <a:endParaRPr lang="zh-CN" altLang="en-US" sz="60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14290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yu</a:t>
            </a:r>
            <a:r>
              <a:rPr lang="en-US" altLang="zh-CN" sz="3600" dirty="0" err="1" smtClean="0">
                <a:latin typeface="+mj-ea"/>
                <a:ea typeface="+mj-ea"/>
              </a:rPr>
              <a:t>ǎ</a:t>
            </a:r>
            <a:r>
              <a:rPr lang="en-US" altLang="zh-CN" sz="3600" dirty="0" err="1" smtClean="0"/>
              <a:t>n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428860" y="28572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ea typeface="+mj-ea"/>
              </a:rPr>
              <a:t>jìn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928802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认识一种偏旁：</a:t>
            </a:r>
            <a:endParaRPr lang="zh-CN" altLang="en-US" sz="54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644" y="571480"/>
            <a:ext cx="9287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C3399"/>
                </a:solidFill>
                <a:latin typeface="楷体" pitchFamily="49" charset="-122"/>
                <a:ea typeface="楷体" pitchFamily="49" charset="-122"/>
              </a:rPr>
              <a:t>走之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2976" y="4357694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远 近 过 还 选 连 运 这 边 返 送 迷</a:t>
            </a:r>
            <a:endParaRPr lang="zh-CN" altLang="en-US" sz="6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走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857364"/>
            <a:ext cx="4929222" cy="40028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3306" y="1000108"/>
            <a:ext cx="3857652" cy="4544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endParaRPr lang="zh-CN" altLang="en-US" sz="2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14290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换一换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928670"/>
            <a:ext cx="347087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斤</a:t>
            </a:r>
            <a:endParaRPr lang="zh-CN" altLang="en-US" sz="2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1000108"/>
            <a:ext cx="30718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endParaRPr lang="zh-CN" altLang="en-US" sz="2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走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857364"/>
            <a:ext cx="4929222" cy="40028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3306" y="1000108"/>
            <a:ext cx="3857652" cy="4544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元</a:t>
            </a:r>
            <a:endParaRPr lang="zh-CN" altLang="en-US" sz="2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 descr="口字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2143116"/>
            <a:ext cx="2071699" cy="22145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换一换</a:t>
            </a:r>
            <a:endParaRPr lang="zh-CN" altLang="en-US" sz="6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928670"/>
            <a:ext cx="347087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斤</a:t>
            </a:r>
            <a:endParaRPr lang="zh-CN" altLang="en-US" sz="2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354</Words>
  <Application>Microsoft Office PowerPoint</Application>
  <PresentationFormat>全屏显示(4:3)</PresentationFormat>
  <Paragraphs>148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Elyn</dc:creator>
  <cp:lastModifiedBy>user</cp:lastModifiedBy>
  <cp:revision>303</cp:revision>
  <dcterms:created xsi:type="dcterms:W3CDTF">2016-11-19T01:37:13Z</dcterms:created>
  <dcterms:modified xsi:type="dcterms:W3CDTF">2016-11-27T12:51:15Z</dcterms:modified>
</cp:coreProperties>
</file>