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6.9.0.0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92" r:id="rId2"/>
    <p:sldId id="301" r:id="rId3"/>
    <p:sldId id="302" r:id="rId4"/>
    <p:sldId id="303" r:id="rId5"/>
    <p:sldId id="299" r:id="rId6"/>
    <p:sldId id="300" r:id="rId7"/>
    <p:sldId id="257" r:id="rId8"/>
    <p:sldId id="270" r:id="rId9"/>
    <p:sldId id="304" r:id="rId10"/>
    <p:sldId id="274" r:id="rId11"/>
    <p:sldId id="305" r:id="rId12"/>
    <p:sldId id="275" r:id="rId13"/>
    <p:sldId id="306" r:id="rId14"/>
    <p:sldId id="276" r:id="rId15"/>
    <p:sldId id="307" r:id="rId16"/>
    <p:sldId id="277" r:id="rId17"/>
    <p:sldId id="324" r:id="rId18"/>
    <p:sldId id="293" r:id="rId19"/>
    <p:sldId id="296" r:id="rId20"/>
    <p:sldId id="298" r:id="rId21"/>
    <p:sldId id="297" r:id="rId22"/>
    <p:sldId id="285" r:id="rId23"/>
    <p:sldId id="294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16" y="378"/>
      </p:cViewPr>
      <p:guideLst>
        <p:guide orient="horz" pos="213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0" d="100"/>
          <a:sy n="0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 hidden="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 hidden="1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 hidden="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 hidden="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 hidden="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8.jpeg" /><Relationship Id="rId4" Type="http://schemas.openxmlformats.org/officeDocument/2006/relationships/image" Target="../media/image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3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slide" Target="slide12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slide" Target="slide12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2050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pPr eaLnBrk="1" hangingPunct="1"/>
            <a:endParaRPr lang="zh-CN" altLang="zh-CN"/>
          </a:p>
        </p:txBody>
      </p:sp>
      <p:pic>
        <p:nvPicPr>
          <p:cNvPr id="2051" name="图片 4" descr="66195129980025134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Picture 2" descr="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1331913" y="4724400"/>
            <a:ext cx="7235825" cy="1755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itchFamily="18" charset="0"/>
                <a:ea typeface="楷体_GB2312" pitchFamily="49" charset="-122"/>
              </a:rPr>
              <a:t>     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小猴子扛着玉米，走到一棵桃树下。他看见满树的桃子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又大又红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，非常高兴，就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扔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了玉米，去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摘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桃子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3600" b="1">
              <a:latin typeface="Times New Roman" pitchFamily="18" charset="0"/>
              <a:ea typeface="华文彩云" panose="02010800040101010101" pitchFamily="2" charset="-122"/>
            </a:endParaRPr>
          </a:p>
        </p:txBody>
      </p:sp>
      <p:pic>
        <p:nvPicPr>
          <p:cNvPr id="1126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Picture 2" descr="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 Box 3"/>
          <p:cNvSpPr txBox="1"/>
          <p:nvPr/>
        </p:nvSpPr>
        <p:spPr>
          <a:xfrm>
            <a:off x="1331913" y="4724400"/>
            <a:ext cx="7235825" cy="1201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        他看见满树的桃子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又大又红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，非常高兴，就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扔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了玉米，去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摘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桃子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3600" b="1">
              <a:latin typeface="Times New Roman" pitchFamily="18" charset="0"/>
              <a:ea typeface="华文彩云" panose="02010800040101010101" pitchFamily="2" charset="-122"/>
            </a:endParaRPr>
          </a:p>
        </p:txBody>
      </p:sp>
      <p:pic>
        <p:nvPicPr>
          <p:cNvPr id="12291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3"/>
          <p:cNvSpPr txBox="1"/>
          <p:nvPr/>
        </p:nvSpPr>
        <p:spPr>
          <a:xfrm>
            <a:off x="0" y="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小猴子捧着几个桃子，走到一片瓜地里。他看见满地的西瓜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又大又圆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，非常高兴，就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扔了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桃子，去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摘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西瓜。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华文彩云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Picture 2" descr="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3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    他看见满地的西瓜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又大又圆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，非常高兴，就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扔了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桃子，去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摘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西瓜。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华文彩云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Picture 2" descr="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Rectangle 3"/>
          <p:cNvSpPr/>
          <p:nvPr/>
        </p:nvSpPr>
        <p:spPr>
          <a:xfrm>
            <a:off x="4038600" y="0"/>
            <a:ext cx="51054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小猴子抱着一个大西瓜往回走。走着走着，他看见一只小兔儿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蹦蹦跳跳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的，真可爱，就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扔了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西瓜，去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追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小兔儿。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华文彩云" panose="02010800040101010101" pitchFamily="2" charset="-122"/>
              </a:rPr>
              <a:t> </a:t>
            </a:r>
            <a:endParaRPr lang="zh-CN" altLang="en-US" sz="3200" b="1">
              <a:solidFill>
                <a:srgbClr val="990033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2" descr="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3"/>
          <p:cNvSpPr/>
          <p:nvPr/>
        </p:nvSpPr>
        <p:spPr>
          <a:xfrm>
            <a:off x="4038600" y="0"/>
            <a:ext cx="51054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    走着走着，他看见一只小兔子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蹦蹦跳跳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的，真可爱，就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扔了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西瓜，去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追</a:t>
            </a:r>
            <a:r>
              <a:rPr lang="zh-CN" altLang="en-US" sz="3200" b="1">
                <a:solidFill>
                  <a:srgbClr val="990033"/>
                </a:solidFill>
                <a:latin typeface="宋体" pitchFamily="2" charset="-122"/>
                <a:ea typeface="宋体" pitchFamily="2" charset="-122"/>
              </a:rPr>
              <a:t>小兔儿。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华文彩云" panose="02010800040101010101" pitchFamily="2" charset="-122"/>
              </a:rPr>
              <a:t> </a:t>
            </a:r>
            <a:endParaRPr lang="zh-CN" altLang="en-US" sz="3200" b="1">
              <a:solidFill>
                <a:srgbClr val="990033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Picture 2" descr="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 txBox="1"/>
          <p:nvPr/>
        </p:nvSpPr>
        <p:spPr>
          <a:xfrm>
            <a:off x="0" y="558958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i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         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小兔子跑进树林里，不见了。小猴子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  <a:ea typeface="宋体" pitchFamily="2" charset="-122"/>
              </a:rPr>
              <a:t>只好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空着手回家去。</a:t>
            </a:r>
            <a:endParaRPr lang="zh-CN" altLang="en-US" sz="3200" b="1">
              <a:solidFill>
                <a:srgbClr val="990033"/>
              </a:solidFill>
              <a:latin typeface="Times New Roman" pitchFamily="18" charset="0"/>
              <a:ea typeface="华文彩云" panose="02010800040101010101" pitchFamily="2" charset="-122"/>
            </a:endParaRPr>
          </a:p>
        </p:txBody>
      </p:sp>
      <p:sp>
        <p:nvSpPr>
          <p:cNvPr id="17411" name="TextBox 3"/>
          <p:cNvSpPr txBox="1"/>
          <p:nvPr/>
        </p:nvSpPr>
        <p:spPr>
          <a:xfrm>
            <a:off x="250825" y="260350"/>
            <a:ext cx="8893175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latin typeface="Arial" pitchFamily="34" charset="0"/>
                <a:ea typeface="宋体" pitchFamily="2" charset="-122"/>
              </a:rPr>
              <a:t>1.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小猴子空手回家的原因是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（    </a:t>
            </a:r>
            <a:endParaRPr lang="en-US" altLang="zh-CN" sz="3200">
              <a:latin typeface="Arial" pitchFamily="34" charset="0"/>
              <a:ea typeface="宋体" pitchFamily="2" charset="-122"/>
            </a:endParaRPr>
          </a:p>
          <a:p>
            <a:r>
              <a:rPr lang="zh-CN" altLang="en-US" sz="3200">
                <a:latin typeface="Arial" pitchFamily="34" charset="0"/>
                <a:ea typeface="宋体" pitchFamily="2" charset="-122"/>
              </a:rPr>
              <a:t>               ）。</a:t>
            </a:r>
            <a:endParaRPr lang="en-US" altLang="zh-CN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2" name="TextBox 4"/>
          <p:cNvSpPr txBox="1"/>
          <p:nvPr/>
        </p:nvSpPr>
        <p:spPr>
          <a:xfrm>
            <a:off x="323850" y="1484313"/>
            <a:ext cx="8280400" cy="86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小猴子现在的心情是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（                ）。</a:t>
            </a: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4" name="TextBox 5"/>
          <p:cNvSpPr txBox="1"/>
          <p:nvPr/>
        </p:nvSpPr>
        <p:spPr>
          <a:xfrm>
            <a:off x="4932363" y="333375"/>
            <a:ext cx="349091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宋体" pitchFamily="2" charset="-122"/>
              </a:rPr>
              <a:t>做事情三心二意没有</a:t>
            </a:r>
          </a:p>
        </p:txBody>
      </p:sp>
      <p:sp>
        <p:nvSpPr>
          <p:cNvPr id="2" name="TextBox 6"/>
          <p:cNvSpPr txBox="1"/>
          <p:nvPr/>
        </p:nvSpPr>
        <p:spPr>
          <a:xfrm>
            <a:off x="250825" y="765175"/>
            <a:ext cx="205263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宋体" pitchFamily="2" charset="-122"/>
              </a:rPr>
              <a:t>明确的目标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2" descr="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3"/>
          <p:cNvSpPr txBox="1"/>
          <p:nvPr/>
        </p:nvSpPr>
        <p:spPr>
          <a:xfrm>
            <a:off x="0" y="558958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i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         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小兔子跑进树林里，不见了。小猴子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  <a:ea typeface="宋体" pitchFamily="2" charset="-122"/>
              </a:rPr>
              <a:t>只好</a:t>
            </a:r>
            <a:r>
              <a:rPr lang="zh-CN" altLang="en-US" sz="3200" b="1">
                <a:solidFill>
                  <a:srgbClr val="990033"/>
                </a:solidFill>
                <a:latin typeface="Times New Roman" pitchFamily="18" charset="0"/>
                <a:ea typeface="宋体" pitchFamily="2" charset="-122"/>
              </a:rPr>
              <a:t>空着手回家去。</a:t>
            </a:r>
            <a:endParaRPr lang="zh-CN" altLang="en-US" sz="3200" b="1">
              <a:solidFill>
                <a:srgbClr val="990033"/>
              </a:solidFill>
              <a:latin typeface="Times New Roman" pitchFamily="18" charset="0"/>
              <a:ea typeface="华文彩云" panose="02010800040101010101" pitchFamily="2" charset="-122"/>
            </a:endParaRPr>
          </a:p>
        </p:txBody>
      </p:sp>
      <p:sp>
        <p:nvSpPr>
          <p:cNvPr id="18435" name="TextBox 3"/>
          <p:cNvSpPr txBox="1"/>
          <p:nvPr/>
        </p:nvSpPr>
        <p:spPr>
          <a:xfrm>
            <a:off x="250825" y="260350"/>
            <a:ext cx="8893175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latin typeface="Arial" pitchFamily="34" charset="0"/>
                <a:ea typeface="宋体" pitchFamily="2" charset="-122"/>
              </a:rPr>
              <a:t>1.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小猴子空手回家的原因是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（    </a:t>
            </a:r>
            <a:endParaRPr lang="en-US" altLang="zh-CN" sz="3200">
              <a:latin typeface="Arial" pitchFamily="34" charset="0"/>
              <a:ea typeface="宋体" pitchFamily="2" charset="-122"/>
            </a:endParaRPr>
          </a:p>
          <a:p>
            <a:r>
              <a:rPr lang="zh-CN" altLang="en-US" sz="3200">
                <a:latin typeface="Arial" pitchFamily="34" charset="0"/>
                <a:ea typeface="宋体" pitchFamily="2" charset="-122"/>
              </a:rPr>
              <a:t>               ）。</a:t>
            </a:r>
            <a:endParaRPr lang="en-US" altLang="zh-CN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6" name="TextBox 4"/>
          <p:cNvSpPr txBox="1"/>
          <p:nvPr/>
        </p:nvSpPr>
        <p:spPr>
          <a:xfrm>
            <a:off x="323850" y="1484313"/>
            <a:ext cx="8280400" cy="862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小猴子现在的心情是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（伤心、后悔）。</a:t>
            </a: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7" name="TextBox 5"/>
          <p:cNvSpPr txBox="1"/>
          <p:nvPr/>
        </p:nvSpPr>
        <p:spPr>
          <a:xfrm>
            <a:off x="4932363" y="333375"/>
            <a:ext cx="349091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宋体" pitchFamily="2" charset="-122"/>
              </a:rPr>
              <a:t>做事情三心二意没有</a:t>
            </a:r>
          </a:p>
        </p:txBody>
      </p:sp>
      <p:sp>
        <p:nvSpPr>
          <p:cNvPr id="18438" name="TextBox 6"/>
          <p:cNvSpPr txBox="1"/>
          <p:nvPr/>
        </p:nvSpPr>
        <p:spPr>
          <a:xfrm>
            <a:off x="250825" y="765175"/>
            <a:ext cx="205263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宋体" pitchFamily="2" charset="-122"/>
              </a:rPr>
              <a:t>明确的目标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10025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338455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又大又多</a:t>
            </a:r>
          </a:p>
        </p:txBody>
      </p:sp>
      <p:pic>
        <p:nvPicPr>
          <p:cNvPr id="7" name="图片 6" descr="u=2573670090,712056049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88913"/>
            <a:ext cx="429577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300788" y="188913"/>
            <a:ext cx="316706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又大又红</a:t>
            </a:r>
          </a:p>
        </p:txBody>
      </p:sp>
      <p:pic>
        <p:nvPicPr>
          <p:cNvPr id="9" name="图片 8" descr="16pic_800960_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2205038"/>
            <a:ext cx="3643312" cy="311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50825" y="3068638"/>
            <a:ext cx="3024188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又大又圆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/>
      <p:bldP spid="10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0" y="0"/>
            <a:ext cx="6143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4"/>
          <p:cNvSpPr txBox="1"/>
          <p:nvPr/>
        </p:nvSpPr>
        <p:spPr>
          <a:xfrm>
            <a:off x="2339975" y="1916113"/>
            <a:ext cx="3527425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Arial" pitchFamily="34" charset="0"/>
                <a:ea typeface="宋体" pitchFamily="2" charset="-122"/>
              </a:rPr>
              <a:t> 1            2          3      4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4" name="TextBox 6"/>
          <p:cNvSpPr txBox="1"/>
          <p:nvPr/>
        </p:nvSpPr>
        <p:spPr>
          <a:xfrm>
            <a:off x="3635375" y="4292600"/>
            <a:ext cx="6084888" cy="286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木棒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；又（  ）又（  ）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木棒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；又（  ）又（  ）</a:t>
            </a: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木棒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；又（  ）又（  ）</a:t>
            </a:r>
          </a:p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木棒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；又（  ）又（  ）</a:t>
            </a:r>
          </a:p>
          <a:p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325" y="4292600"/>
            <a:ext cx="298767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粗      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325" y="4868863"/>
            <a:ext cx="298767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短      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56325" y="5373688"/>
            <a:ext cx="28797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细      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56325" y="5949950"/>
            <a:ext cx="26638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楷体" pitchFamily="49" charset="-122"/>
                <a:ea typeface="楷体" pitchFamily="49" charset="-122"/>
              </a:rPr>
              <a:t>短      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u=3985550776,3320568873&amp;fm=214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6035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001YKOGCgy6LLtBIDUGe6&amp;6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75" y="476250"/>
            <a:ext cx="4467225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47b1OOOPIC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2924175"/>
            <a:ext cx="2971800" cy="367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api_thumb_4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3500438"/>
            <a:ext cx="3001962" cy="300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TextBox 3"/>
          <p:cNvSpPr txBox="1"/>
          <p:nvPr/>
        </p:nvSpPr>
        <p:spPr>
          <a:xfrm>
            <a:off x="1547813" y="1484313"/>
            <a:ext cx="6264275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>
                <a:latin typeface="楷体" pitchFamily="49" charset="-122"/>
                <a:ea typeface="楷体" pitchFamily="49" charset="-122"/>
              </a:rPr>
              <a:t>两棵小树十个叉，</a:t>
            </a:r>
            <a:endParaRPr lang="en-US" altLang="zh-CN" sz="48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>
                <a:latin typeface="楷体" pitchFamily="49" charset="-122"/>
                <a:ea typeface="楷体" pitchFamily="49" charset="-122"/>
              </a:rPr>
              <a:t>不长叶子不开花。</a:t>
            </a:r>
            <a:endParaRPr lang="en-US" altLang="zh-CN" sz="48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>
                <a:latin typeface="楷体" pitchFamily="49" charset="-122"/>
                <a:ea typeface="楷体" pitchFamily="49" charset="-122"/>
              </a:rPr>
              <a:t>能写会算还会画，</a:t>
            </a:r>
            <a:endParaRPr lang="en-US" altLang="zh-CN" sz="48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>
                <a:latin typeface="楷体" pitchFamily="49" charset="-122"/>
                <a:ea typeface="楷体" pitchFamily="49" charset="-122"/>
              </a:rPr>
              <a:t>天天干活不说话。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484313"/>
            <a:ext cx="1943100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1484313"/>
            <a:ext cx="1943100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1484313"/>
            <a:ext cx="1943100" cy="193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Box 10"/>
          <p:cNvSpPr txBox="1"/>
          <p:nvPr/>
        </p:nvSpPr>
        <p:spPr>
          <a:xfrm>
            <a:off x="1042988" y="1412875"/>
            <a:ext cx="6084887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1500">
                <a:latin typeface="楷体" pitchFamily="49" charset="-122"/>
                <a:ea typeface="楷体" pitchFamily="49" charset="-122"/>
              </a:rPr>
              <a:t>块</a:t>
            </a:r>
          </a:p>
        </p:txBody>
      </p:sp>
      <p:sp>
        <p:nvSpPr>
          <p:cNvPr id="22533" name="TextBox 12"/>
          <p:cNvSpPr txBox="1"/>
          <p:nvPr/>
        </p:nvSpPr>
        <p:spPr>
          <a:xfrm>
            <a:off x="3635375" y="1484313"/>
            <a:ext cx="165735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1500">
                <a:latin typeface="楷体" pitchFamily="49" charset="-122"/>
                <a:ea typeface="楷体" pitchFamily="49" charset="-122"/>
              </a:rPr>
              <a:t>非</a:t>
            </a:r>
            <a:endParaRPr lang="zh-CN" altLang="en-US" sz="20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4" name="TextBox 14"/>
          <p:cNvSpPr txBox="1"/>
          <p:nvPr/>
        </p:nvSpPr>
        <p:spPr>
          <a:xfrm>
            <a:off x="6227763" y="1412875"/>
            <a:ext cx="2160587" cy="2138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1500">
                <a:latin typeface="楷体" pitchFamily="49" charset="-122"/>
                <a:ea typeface="楷体" pitchFamily="49" charset="-122"/>
              </a:rPr>
              <a:t>进</a:t>
            </a: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5" name="TextBox 15"/>
          <p:cNvSpPr txBox="1"/>
          <p:nvPr/>
        </p:nvSpPr>
        <p:spPr>
          <a:xfrm>
            <a:off x="468313" y="404813"/>
            <a:ext cx="2087562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>
                <a:latin typeface="Arial" pitchFamily="34" charset="0"/>
                <a:ea typeface="宋体" pitchFamily="2" charset="-122"/>
              </a:rPr>
              <a:t>我会写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Text Box 2"/>
          <p:cNvSpPr txBox="1"/>
          <p:nvPr/>
        </p:nvSpPr>
        <p:spPr>
          <a:xfrm>
            <a:off x="1042988" y="2636838"/>
            <a:ext cx="6192837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i="1">
                <a:solidFill>
                  <a:srgbClr val="990033"/>
                </a:solidFill>
                <a:latin typeface="Times New Roman" pitchFamily="18" charset="0"/>
                <a:ea typeface="黑体" pitchFamily="2" charset="-122"/>
              </a:rPr>
              <a:t>小猴子第二次下山</a:t>
            </a:r>
          </a:p>
        </p:txBody>
      </p:sp>
      <p:sp>
        <p:nvSpPr>
          <p:cNvPr id="5" name="矩形 4"/>
          <p:cNvSpPr/>
          <p:nvPr/>
        </p:nvSpPr>
        <p:spPr>
          <a:xfrm>
            <a:off x="2614474" y="1196752"/>
            <a:ext cx="2967479" cy="923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想一想：</a:t>
            </a:r>
            <a:endParaRPr kumimoji="0" lang="zh-CN" altLang="en-US" sz="5400" b="1" i="0" u="none" strike="noStrike" kern="1200" cap="none" spc="0" normalizeH="0" baseline="0" noProof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3555" name="TextBox 3"/>
          <p:cNvSpPr txBox="1"/>
          <p:nvPr/>
        </p:nvSpPr>
        <p:spPr>
          <a:xfrm>
            <a:off x="1403350" y="4221163"/>
            <a:ext cx="46815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>
                <a:latin typeface="Arial" pitchFamily="34" charset="0"/>
                <a:ea typeface="宋体" pitchFamily="2" charset="-122"/>
              </a:rPr>
              <a:t>第二天，小猴子又下山啦！它走到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……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Box 1"/>
          <p:cNvSpPr txBox="1"/>
          <p:nvPr/>
        </p:nvSpPr>
        <p:spPr>
          <a:xfrm>
            <a:off x="0" y="1916113"/>
            <a:ext cx="6985000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结（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jié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）结伴     结婚    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结束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结（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jiē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）结果子   结实</a:t>
            </a:r>
          </a:p>
        </p:txBody>
      </p:sp>
      <p:sp>
        <p:nvSpPr>
          <p:cNvPr id="3" name="矩形 2">
            <a:hlinkClick action="ppaction://noaction"/>
          </p:cNvPr>
          <p:cNvSpPr/>
          <p:nvPr/>
        </p:nvSpPr>
        <p:spPr>
          <a:xfrm>
            <a:off x="8388350" y="6308725"/>
            <a:ext cx="287338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16pic_800960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852738"/>
            <a:ext cx="4371975" cy="373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u=43561744,1857189828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789363"/>
            <a:ext cx="29337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u=1128909827,1540468087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188913"/>
            <a:ext cx="3711575" cy="229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u=2329316268,1967327182&amp;fm=23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549275"/>
            <a:ext cx="3829050" cy="295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512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pPr eaLnBrk="1" hangingPunct="1"/>
            <a:endParaRPr lang="zh-CN" altLang="zh-CN"/>
          </a:p>
        </p:txBody>
      </p:sp>
      <p:pic>
        <p:nvPicPr>
          <p:cNvPr id="5123" name="图片 4" descr="66195129980025134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Rectangle 3"/>
          <p:cNvSpPr>
            <a:spLocks noGrp="1"/>
          </p:cNvSpPr>
          <p:nvPr>
            <p:ph idx="1"/>
          </p:nvPr>
        </p:nvSpPr>
        <p:spPr>
          <a:xfrm>
            <a:off x="468313" y="1844675"/>
            <a:ext cx="8496300" cy="3776663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6000" b="1">
                <a:latin typeface="楷体" pitchFamily="49" charset="-122"/>
                <a:ea typeface="楷体" pitchFamily="49" charset="-122"/>
              </a:rPr>
              <a:t> 猴   结   掰   扛  </a:t>
            </a:r>
            <a:endParaRPr lang="en-US" altLang="zh-CN" sz="60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buNone/>
            </a:pPr>
            <a:r>
              <a:rPr lang="zh-CN" altLang="en-US" sz="6000" b="1">
                <a:latin typeface="楷体" pitchFamily="49" charset="-122"/>
                <a:ea typeface="楷体" pitchFamily="49" charset="-122"/>
              </a:rPr>
              <a:t> 满   扔   摘   捧 </a:t>
            </a:r>
            <a:endParaRPr lang="en-US" altLang="zh-CN" sz="60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buNone/>
            </a:pPr>
            <a:r>
              <a:rPr lang="zh-CN" altLang="en-US" sz="6000" b="1">
                <a:latin typeface="楷体" pitchFamily="49" charset="-122"/>
                <a:ea typeface="楷体" pitchFamily="49" charset="-122"/>
              </a:rPr>
              <a:t> 瓜   抱   蹦   追</a:t>
            </a:r>
            <a:endParaRPr lang="en-US" altLang="zh-CN" sz="6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146" name="Text Box 6"/>
          <p:cNvSpPr txBox="1"/>
          <p:nvPr/>
        </p:nvSpPr>
        <p:spPr>
          <a:xfrm>
            <a:off x="827088" y="836613"/>
            <a:ext cx="3240087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我会认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Rectangle 3"/>
          <p:cNvSpPr>
            <a:spLocks noGrp="1"/>
          </p:cNvSpPr>
          <p:nvPr>
            <p:ph idx="1"/>
          </p:nvPr>
        </p:nvSpPr>
        <p:spPr>
          <a:xfrm>
            <a:off x="395288" y="1196975"/>
            <a:ext cx="8569325" cy="4525963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>
                <a:latin typeface="黑体" pitchFamily="2" charset="-122"/>
                <a:ea typeface="黑体" pitchFamily="2" charset="-122"/>
              </a:rPr>
              <a:t>猴子    捧着    满足</a:t>
            </a:r>
          </a:p>
          <a:p>
            <a:pPr eaLnBrk="1" hangingPunct="1">
              <a:buNone/>
            </a:pPr>
            <a:r>
              <a:rPr lang="zh-CN" altLang="en-US" sz="5400">
                <a:latin typeface="黑体" pitchFamily="2" charset="-122"/>
                <a:ea typeface="黑体" pitchFamily="2" charset="-122"/>
              </a:rPr>
              <a:t>掰玉米  摘桃子  </a:t>
            </a:r>
            <a:r>
              <a:rPr lang="zh-CN" altLang="en-US" sz="5400">
                <a:latin typeface="黑体" pitchFamily="2" charset="-122"/>
                <a:ea typeface="黑体" pitchFamily="2" charset="-122"/>
                <a:hlinkClick r:id="rId2" action="ppaction://hlinksldjump"/>
              </a:rPr>
              <a:t>结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果子</a:t>
            </a:r>
          </a:p>
          <a:p>
            <a:pPr eaLnBrk="1" hangingPunct="1">
              <a:buNone/>
            </a:pPr>
            <a:r>
              <a:rPr lang="zh-CN" altLang="en-US" sz="5400">
                <a:latin typeface="黑体" pitchFamily="2" charset="-122"/>
                <a:ea typeface="黑体" pitchFamily="2" charset="-122"/>
              </a:rPr>
              <a:t>扔桃子  追兔子  抱西瓜   </a:t>
            </a:r>
            <a:endParaRPr lang="en-US" altLang="zh-CN" sz="5400">
              <a:latin typeface="黑体" pitchFamily="2" charset="-122"/>
              <a:ea typeface="黑体" pitchFamily="2" charset="-122"/>
            </a:endParaRPr>
          </a:p>
          <a:p>
            <a:pPr eaLnBrk="1" hangingPunct="1">
              <a:buNone/>
            </a:pPr>
            <a:r>
              <a:rPr lang="zh-CN" altLang="en-US" sz="5400">
                <a:latin typeface="黑体" pitchFamily="2" charset="-122"/>
                <a:ea typeface="黑体" pitchFamily="2" charset="-122"/>
              </a:rPr>
              <a:t>扛玉米  蹦蹦跳跳</a:t>
            </a:r>
          </a:p>
        </p:txBody>
      </p:sp>
      <p:sp>
        <p:nvSpPr>
          <p:cNvPr id="7170" name="Text Box 5"/>
          <p:cNvSpPr txBox="1"/>
          <p:nvPr/>
        </p:nvSpPr>
        <p:spPr>
          <a:xfrm>
            <a:off x="468313" y="260350"/>
            <a:ext cx="20129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i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我会读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Rectangle 3"/>
          <p:cNvSpPr>
            <a:spLocks noGrp="1"/>
          </p:cNvSpPr>
          <p:nvPr>
            <p:ph idx="1"/>
          </p:nvPr>
        </p:nvSpPr>
        <p:spPr>
          <a:xfrm>
            <a:off x="1258888" y="1844675"/>
            <a:ext cx="7705725" cy="4465638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/>
              <a:t>1.</a:t>
            </a:r>
            <a:r>
              <a:rPr lang="zh-CN" altLang="en-US" sz="4000" b="1"/>
              <a:t>小猴子都去了哪些地方？</a:t>
            </a:r>
            <a:endParaRPr lang="en-US" altLang="zh-CN" sz="4000" b="1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/>
              <a:t>2.</a:t>
            </a:r>
            <a:r>
              <a:rPr lang="zh-CN" altLang="en-US" sz="4000" b="1"/>
              <a:t>它先看到了什么，又看到了什么？心情怎么样？</a:t>
            </a:r>
            <a:endParaRPr lang="en-US" altLang="zh-CN" sz="4000" b="1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/>
              <a:t>3.</a:t>
            </a:r>
            <a:r>
              <a:rPr lang="zh-CN" altLang="en-US" sz="4000" b="1"/>
              <a:t>它是怎么做的？</a:t>
            </a:r>
          </a:p>
        </p:txBody>
      </p:sp>
      <p:sp>
        <p:nvSpPr>
          <p:cNvPr id="8194" name="WordArt 4"/>
          <p:cNvSpPr/>
          <p:nvPr/>
        </p:nvSpPr>
        <p:spPr>
          <a:xfrm>
            <a:off x="323850" y="115888"/>
            <a:ext cx="36004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3" y="260647"/>
            <a:ext cx="505458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阅读课文并思考</a:t>
            </a:r>
            <a:endParaRPr kumimoji="0" lang="zh-CN" altLang="en-US" sz="5400" b="1" i="0" u="none" strike="noStrike" kern="1200" cap="none" spc="0" normalizeH="0" baseline="0" noProof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Text Box 2"/>
          <p:cNvSpPr txBox="1"/>
          <p:nvPr/>
        </p:nvSpPr>
        <p:spPr>
          <a:xfrm>
            <a:off x="0" y="4086225"/>
            <a:ext cx="9144000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4400" b="1">
                <a:solidFill>
                  <a:srgbClr val="FF0066"/>
                </a:solidFill>
                <a:latin typeface="Arial" pitchFamily="34" charset="0"/>
                <a:ea typeface="黑体" pitchFamily="2" charset="-122"/>
              </a:rPr>
              <a:t>        </a:t>
            </a:r>
            <a:r>
              <a:rPr lang="zh-CN" altLang="en-US" sz="4400" b="1">
                <a:latin typeface="Arial" pitchFamily="34" charset="0"/>
                <a:ea typeface="黑体" pitchFamily="2" charset="-122"/>
              </a:rPr>
              <a:t>有一天，小猴子下山来，走到一块玉米地里。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他看见玉米结得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又大又多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，非常高兴，就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掰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了一个，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扛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着往前走。</a:t>
            </a:r>
          </a:p>
        </p:txBody>
      </p:sp>
      <p:pic>
        <p:nvPicPr>
          <p:cNvPr id="9218" name="Picture 3" descr="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0F8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Text Box 2"/>
          <p:cNvSpPr txBox="1"/>
          <p:nvPr/>
        </p:nvSpPr>
        <p:spPr>
          <a:xfrm>
            <a:off x="250825" y="4086225"/>
            <a:ext cx="8497888" cy="212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        他看见玉米结得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又大又多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，非常高兴，就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掰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了一个，</a:t>
            </a:r>
            <a:r>
              <a:rPr lang="zh-CN" altLang="en-US" sz="4400" b="1">
                <a:solidFill>
                  <a:srgbClr val="000099"/>
                </a:solidFill>
                <a:latin typeface="Times New Roman" pitchFamily="18" charset="0"/>
                <a:ea typeface="黑体" pitchFamily="2" charset="-122"/>
              </a:rPr>
              <a:t>扛</a:t>
            </a:r>
            <a:r>
              <a:rPr lang="zh-CN" altLang="en-US" sz="4400" b="1">
                <a:latin typeface="Times New Roman" pitchFamily="18" charset="0"/>
                <a:ea typeface="黑体" pitchFamily="2" charset="-122"/>
              </a:rPr>
              <a:t>着往前走。</a:t>
            </a:r>
          </a:p>
        </p:txBody>
      </p:sp>
      <p:pic>
        <p:nvPicPr>
          <p:cNvPr id="10242" name="Picture 3" descr="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1026"/>
  <p:tag name="AS_OS" val="Microsoft Windows NT 6.1.7601 Service Pack 1"/>
  <p:tag name="AS_RELEASE_DATE" val="2016.09.30"/>
  <p:tag name="AS_TITLE" val="Aspose.Slides for .NET 2.0"/>
  <p:tag name="AS_VERSION" val="16.9.0.0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CDESIGNO</Template>
  <Manager>【清茶老师小学教育微信号1712560591】加微信永久更新教学资料</Manager>
  <Company/>
  <PresentationFormat>On-screen Show (4:3)</PresentationFormat>
  <Paragraphs>59</Paragraphs>
  <Slides>23</Slides>
  <Notes>0</Notes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.NET</Application>
  <AppVersion>16.0900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49</cp:revision>
  <dcterms:created xsi:type="dcterms:W3CDTF">2011-06-06T12:11:28Z</dcterms:created>
  <dcterms:modified xsi:type="dcterms:W3CDTF">2019-01-02T23:35:36Z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2052-10.1.0.6490</vt:lpwstr>
  </property>
</Properties>
</file>