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1"/>
  </p:notesMasterIdLst>
  <p:sldIdLst>
    <p:sldId id="580" r:id="rId4"/>
    <p:sldId id="582" r:id="rId5"/>
    <p:sldId id="643" r:id="rId6"/>
    <p:sldId id="583" r:id="rId7"/>
    <p:sldId id="584" r:id="rId8"/>
    <p:sldId id="585" r:id="rId9"/>
    <p:sldId id="586" r:id="rId10"/>
    <p:sldId id="587" r:id="rId11"/>
    <p:sldId id="588" r:id="rId12"/>
    <p:sldId id="589" r:id="rId13"/>
    <p:sldId id="590" r:id="rId14"/>
    <p:sldId id="592" r:id="rId15"/>
    <p:sldId id="593" r:id="rId16"/>
    <p:sldId id="594" r:id="rId17"/>
    <p:sldId id="595" r:id="rId18"/>
    <p:sldId id="596" r:id="rId19"/>
    <p:sldId id="598" r:id="rId20"/>
    <p:sldId id="599" r:id="rId21"/>
    <p:sldId id="600" r:id="rId22"/>
    <p:sldId id="603" r:id="rId23"/>
    <p:sldId id="604" r:id="rId24"/>
    <p:sldId id="605" r:id="rId25"/>
    <p:sldId id="606" r:id="rId26"/>
    <p:sldId id="607" r:id="rId27"/>
    <p:sldId id="644" r:id="rId28"/>
    <p:sldId id="647" r:id="rId29"/>
    <p:sldId id="649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DCC2"/>
    <a:srgbClr val="FBC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60" autoAdjust="0"/>
    <p:restoredTop sz="94660"/>
  </p:normalViewPr>
  <p:slideViewPr>
    <p:cSldViewPr>
      <p:cViewPr varScale="1">
        <p:scale>
          <a:sx n="83" d="100"/>
          <a:sy n="83" d="100"/>
        </p:scale>
        <p:origin x="-324" y="-84"/>
      </p:cViewPr>
      <p:guideLst>
        <p:guide orient="horz" pos="15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DC73A-974A-46A4-84FD-849461FFE5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8472A-D58D-480F-AE63-6433256202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200925123533666_2.jpg"/>
          <p:cNvPicPr>
            <a:picLocks noChangeAspect="1"/>
          </p:cNvPicPr>
          <p:nvPr userDrawn="1"/>
        </p:nvPicPr>
        <p:blipFill>
          <a:blip r:embed="rId13" cstate="print"/>
          <a:srcRect l="6953" t="4735"/>
          <a:stretch>
            <a:fillRect/>
          </a:stretch>
        </p:blipFill>
        <p:spPr>
          <a:xfrm>
            <a:off x="0" y="-20538"/>
            <a:ext cx="9160906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file:///E:\&#35821;&#25991;\&#35821;&#25991;&#35838;&#20214;\1&#20876;\dt\dt&#20276;&#22863;.mp3" TargetMode="External"/><Relationship Id="rId2" Type="http://schemas.openxmlformats.org/officeDocument/2006/relationships/audio" Target="file:///E:\&#35821;&#25991;\&#35821;&#25991;&#35838;&#20214;\1&#20876;\dt\dt&#20276;&#22863;.mp3" TargetMode="Externa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GIF"/><Relationship Id="rId2" Type="http://schemas.openxmlformats.org/officeDocument/2006/relationships/hyperlink" Target="ue.swf" TargetMode="Externa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3.GIF"/><Relationship Id="rId1" Type="http://schemas.openxmlformats.org/officeDocument/2006/relationships/hyperlink" Target="ue.swf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9-1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144000" cy="5143500"/>
          </a:xfrm>
          <a:noFill/>
        </p:spPr>
      </p:pic>
      <p:pic>
        <p:nvPicPr>
          <p:cNvPr id="35844" name="dt伴奏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4192191"/>
            <a:ext cx="304800" cy="22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5005" fill="hold"/>
                                        <p:tgtEl>
                                          <p:spTgt spid="35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7" name="Picture 11" descr="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468313" y="0"/>
            <a:ext cx="9612313" cy="5282804"/>
          </a:xfrm>
          <a:prstGeom prst="rect">
            <a:avLst/>
          </a:prstGeom>
          <a:noFill/>
        </p:spPr>
      </p:pic>
      <p:grpSp>
        <p:nvGrpSpPr>
          <p:cNvPr id="2" name="Group 3"/>
          <p:cNvGrpSpPr/>
          <p:nvPr/>
        </p:nvGrpSpPr>
        <p:grpSpPr bwMode="auto">
          <a:xfrm>
            <a:off x="1765301" y="2680098"/>
            <a:ext cx="6551613" cy="1620440"/>
            <a:chOff x="1111" y="1071"/>
            <a:chExt cx="3719" cy="1679"/>
          </a:xfrm>
        </p:grpSpPr>
        <p:sp>
          <p:nvSpPr>
            <p:cNvPr id="34820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111" y="1389"/>
              <a:ext cx="3719" cy="136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9600" b="1" kern="10">
                  <a:ln w="9525">
                    <a:solidFill>
                      <a:srgbClr val="00CC00"/>
                    </a:solidFill>
                    <a:rou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方正姚体" panose="02010601030101010101" pitchFamily="2" charset="-122"/>
                </a:rPr>
                <a:t>ye ye ye ye</a:t>
              </a:r>
              <a:endParaRPr lang="zh-CN" altLang="en-US" sz="9600" b="1" kern="10">
                <a:ln w="9525">
                  <a:solidFill>
                    <a:srgbClr val="00CC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姚体" panose="02010601030101010101" pitchFamily="2" charset="-122"/>
              </a:endParaRPr>
            </a:p>
          </p:txBody>
        </p:sp>
        <p:grpSp>
          <p:nvGrpSpPr>
            <p:cNvPr id="3" name="Group 5"/>
            <p:cNvGrpSpPr/>
            <p:nvPr/>
          </p:nvGrpSpPr>
          <p:grpSpPr bwMode="auto">
            <a:xfrm>
              <a:off x="1474" y="1071"/>
              <a:ext cx="3220" cy="273"/>
              <a:chOff x="1474" y="1071"/>
              <a:chExt cx="3220" cy="273"/>
            </a:xfrm>
          </p:grpSpPr>
          <p:sp>
            <p:nvSpPr>
              <p:cNvPr id="34822" name="Line 6"/>
              <p:cNvSpPr>
                <a:spLocks noChangeShapeType="1"/>
              </p:cNvSpPr>
              <p:nvPr/>
            </p:nvSpPr>
            <p:spPr bwMode="auto">
              <a:xfrm>
                <a:off x="1474" y="1298"/>
                <a:ext cx="272" cy="0"/>
              </a:xfrm>
              <a:prstGeom prst="line">
                <a:avLst/>
              </a:prstGeom>
              <a:noFill/>
              <a:ln w="76200">
                <a:solidFill>
                  <a:srgbClr val="00CC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23" name="Line 7"/>
              <p:cNvSpPr>
                <a:spLocks noChangeShapeType="1"/>
              </p:cNvSpPr>
              <p:nvPr/>
            </p:nvSpPr>
            <p:spPr bwMode="auto">
              <a:xfrm flipV="1">
                <a:off x="2653" y="1071"/>
                <a:ext cx="136" cy="227"/>
              </a:xfrm>
              <a:prstGeom prst="line">
                <a:avLst/>
              </a:prstGeom>
              <a:noFill/>
              <a:ln w="76200">
                <a:solidFill>
                  <a:srgbClr val="00CC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24" name="Line 8"/>
              <p:cNvSpPr>
                <a:spLocks noChangeShapeType="1"/>
              </p:cNvSpPr>
              <p:nvPr/>
            </p:nvSpPr>
            <p:spPr bwMode="auto">
              <a:xfrm flipV="1">
                <a:off x="3696" y="1071"/>
                <a:ext cx="136" cy="227"/>
              </a:xfrm>
              <a:prstGeom prst="line">
                <a:avLst/>
              </a:prstGeom>
              <a:noFill/>
              <a:ln w="76200">
                <a:solidFill>
                  <a:srgbClr val="00CC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25" name="Line 9"/>
              <p:cNvSpPr>
                <a:spLocks noChangeShapeType="1"/>
              </p:cNvSpPr>
              <p:nvPr/>
            </p:nvSpPr>
            <p:spPr bwMode="auto">
              <a:xfrm flipH="1" flipV="1">
                <a:off x="3560" y="1071"/>
                <a:ext cx="136" cy="227"/>
              </a:xfrm>
              <a:prstGeom prst="line">
                <a:avLst/>
              </a:prstGeom>
              <a:noFill/>
              <a:ln w="76200">
                <a:solidFill>
                  <a:srgbClr val="00CC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26" name="Line 10"/>
              <p:cNvSpPr>
                <a:spLocks noChangeShapeType="1"/>
              </p:cNvSpPr>
              <p:nvPr/>
            </p:nvSpPr>
            <p:spPr bwMode="auto">
              <a:xfrm flipH="1" flipV="1">
                <a:off x="4513" y="1117"/>
                <a:ext cx="181" cy="227"/>
              </a:xfrm>
              <a:prstGeom prst="line">
                <a:avLst/>
              </a:prstGeom>
              <a:noFill/>
              <a:ln w="76200">
                <a:solidFill>
                  <a:srgbClr val="00CC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20050903171404439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40189" y="1496616"/>
            <a:ext cx="5932487" cy="3234928"/>
          </a:xfrm>
          <a:prstGeom prst="rect">
            <a:avLst/>
          </a:prstGeom>
          <a:noFill/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283968" y="339502"/>
            <a:ext cx="4475905" cy="1323439"/>
          </a:xfrm>
          <a:prstGeom prst="rect">
            <a:avLst/>
          </a:prstGeom>
          <a:solidFill>
            <a:srgbClr val="92D050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8000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lǎo</a:t>
            </a:r>
            <a:r>
              <a:rPr lang="en-US" altLang="zh-CN" sz="8000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</a:t>
            </a:r>
            <a:r>
              <a:rPr lang="en-US" altLang="zh-CN" sz="8000" dirty="0" err="1">
                <a:solidFill>
                  <a:srgbClr val="FF0000"/>
                </a:solidFill>
                <a:latin typeface="Comic Sans MS" panose="030F0702030302020204" pitchFamily="66" charset="0"/>
                <a:ea typeface="Dotum" panose="020B0600000101010101" pitchFamily="34" charset="-127"/>
              </a:rPr>
              <a:t>y</a:t>
            </a:r>
            <a:r>
              <a:rPr lang="en-US" altLang="zh-CN" sz="8000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é</a:t>
            </a:r>
            <a:r>
              <a:rPr lang="en-US" altLang="zh-CN" sz="8000" dirty="0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</a:t>
            </a:r>
            <a:r>
              <a:rPr lang="en-US" altLang="zh-CN" sz="8000" dirty="0">
                <a:solidFill>
                  <a:srgbClr val="FF0000"/>
                </a:solidFill>
                <a:latin typeface="Comic Sans MS" panose="030F0702030302020204" pitchFamily="66" charset="0"/>
                <a:ea typeface="Dotum" panose="020B0600000101010101" pitchFamily="34" charset="-127"/>
              </a:rPr>
              <a:t>y</a:t>
            </a:r>
            <a:r>
              <a:rPr lang="en-US" altLang="zh-CN" sz="8000" dirty="0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e</a:t>
            </a:r>
            <a:endParaRPr lang="en-US" altLang="zh-CN" sz="8000" dirty="0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pic>
        <p:nvPicPr>
          <p:cNvPr id="38918" name="Picture 6" descr="树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29928"/>
            <a:ext cx="3887788" cy="1937147"/>
          </a:xfrm>
          <a:prstGeom prst="rect">
            <a:avLst/>
          </a:prstGeom>
          <a:noFill/>
        </p:spPr>
      </p:pic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468313" y="3502819"/>
            <a:ext cx="3704860" cy="1323439"/>
          </a:xfrm>
          <a:prstGeom prst="rect">
            <a:avLst/>
          </a:prstGeom>
          <a:solidFill>
            <a:srgbClr val="92D050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8000" dirty="0" err="1">
                <a:latin typeface="Dotum" panose="020B0600000101010101" pitchFamily="34" charset="-127"/>
                <a:ea typeface="Dotum" panose="020B0600000101010101" pitchFamily="34" charset="-127"/>
              </a:rPr>
              <a:t>shù</a:t>
            </a:r>
            <a:r>
              <a:rPr lang="en-US" altLang="zh-CN" sz="8000" dirty="0">
                <a:solidFill>
                  <a:srgbClr val="339933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</a:t>
            </a:r>
            <a:r>
              <a:rPr lang="en-US" altLang="zh-CN" sz="8000" dirty="0" err="1">
                <a:solidFill>
                  <a:srgbClr val="FF0000"/>
                </a:solidFill>
                <a:latin typeface="Comic Sans MS" panose="030F0702030302020204" pitchFamily="66" charset="0"/>
                <a:ea typeface="Dotum" panose="020B0600000101010101" pitchFamily="34" charset="-127"/>
              </a:rPr>
              <a:t>y</a:t>
            </a:r>
            <a:r>
              <a:rPr lang="en-US" altLang="zh-CN" sz="8000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è</a:t>
            </a:r>
            <a:endParaRPr lang="en-US" altLang="zh-CN" sz="8000" dirty="0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图片12"/>
          <p:cNvPicPr>
            <a:picLocks noChangeAspect="1" noChangeArrowheads="1"/>
          </p:cNvPicPr>
          <p:nvPr/>
        </p:nvPicPr>
        <p:blipFill>
          <a:blip r:embed="rId1" cstate="print"/>
          <a:srcRect r="2243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30724" name="Picture 4" descr="03060826[1]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1" y="1006079"/>
            <a:ext cx="790575" cy="592931"/>
          </a:xfrm>
          <a:prstGeom prst="rect">
            <a:avLst/>
          </a:prstGeom>
          <a:noFill/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067175" y="2085975"/>
            <a:ext cx="3890809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chemeClr val="accent2"/>
                </a:solidFill>
                <a:ea typeface="方正楷体简体" pitchFamily="2" charset="-122"/>
              </a:rPr>
              <a:t>弯弯月牙</a:t>
            </a:r>
            <a:endParaRPr lang="zh-CN" altLang="en-US" sz="7200" b="1">
              <a:solidFill>
                <a:schemeClr val="accent2"/>
              </a:solidFill>
              <a:ea typeface="方正楷体简体" pitchFamily="2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156326" y="2895601"/>
            <a:ext cx="2380780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5000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üe</a:t>
            </a:r>
            <a:endParaRPr lang="en-US" altLang="zh-CN" sz="15000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03060826[1]">
            <a:hlinkClick r:id="rId1" action="ppaction://hlinkfile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1" y="1006079"/>
            <a:ext cx="790575" cy="592931"/>
          </a:xfrm>
          <a:prstGeom prst="rect">
            <a:avLst/>
          </a:prstGeom>
          <a:noFill/>
        </p:spPr>
      </p:pic>
      <p:pic>
        <p:nvPicPr>
          <p:cNvPr id="43015" name="Picture 7" descr="图片12"/>
          <p:cNvPicPr>
            <a:picLocks noChangeAspect="1" noChangeArrowheads="1"/>
          </p:cNvPicPr>
          <p:nvPr/>
        </p:nvPicPr>
        <p:blipFill>
          <a:blip r:embed="rId3" cstate="print"/>
          <a:srcRect r="2243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484688" y="1113235"/>
            <a:ext cx="2268570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5000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ü</a:t>
            </a:r>
            <a:r>
              <a:rPr lang="en-US" altLang="zh-CN" sz="1500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endParaRPr lang="en-US" altLang="zh-CN" sz="1500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508626" y="2680098"/>
            <a:ext cx="3074881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5000">
                <a:solidFill>
                  <a:srgbClr val="FF0000"/>
                </a:solidFill>
                <a:latin typeface="Comic Sans MS" panose="030F0702030302020204" pitchFamily="66" charset="0"/>
                <a:ea typeface="DotumChe" panose="020B0609000101010101" pitchFamily="49" charset="-127"/>
              </a:rPr>
              <a:t>y</a:t>
            </a:r>
            <a:r>
              <a:rPr lang="en-US" altLang="zh-CN" sz="15000" b="1">
                <a:solidFill>
                  <a:srgbClr val="FF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ue</a:t>
            </a:r>
            <a:endParaRPr lang="en-US" altLang="zh-CN" sz="15000" b="1">
              <a:solidFill>
                <a:srgbClr val="FF0000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1" cstate="print"/>
          <a:srcRect l="27864" t="35362" r="44824" b="15567"/>
          <a:stretch>
            <a:fillRect/>
          </a:stretch>
        </p:blipFill>
        <p:spPr bwMode="auto">
          <a:xfrm>
            <a:off x="1692275" y="303610"/>
            <a:ext cx="6191250" cy="455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07" name="Line 31"/>
          <p:cNvSpPr>
            <a:spLocks noChangeShapeType="1"/>
          </p:cNvSpPr>
          <p:nvPr/>
        </p:nvSpPr>
        <p:spPr bwMode="auto">
          <a:xfrm>
            <a:off x="1187450" y="789385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08" name="Line 32"/>
          <p:cNvSpPr>
            <a:spLocks noChangeShapeType="1"/>
          </p:cNvSpPr>
          <p:nvPr/>
        </p:nvSpPr>
        <p:spPr bwMode="auto">
          <a:xfrm>
            <a:off x="1116014" y="2085975"/>
            <a:ext cx="6624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09" name="Line 33"/>
          <p:cNvSpPr>
            <a:spLocks noChangeShapeType="1"/>
          </p:cNvSpPr>
          <p:nvPr/>
        </p:nvSpPr>
        <p:spPr bwMode="auto">
          <a:xfrm>
            <a:off x="1258888" y="3381375"/>
            <a:ext cx="6551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10" name="Line 34"/>
          <p:cNvSpPr>
            <a:spLocks noChangeShapeType="1"/>
          </p:cNvSpPr>
          <p:nvPr/>
        </p:nvSpPr>
        <p:spPr bwMode="auto">
          <a:xfrm>
            <a:off x="1187451" y="4569619"/>
            <a:ext cx="65516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11" name="Text Box 35"/>
          <p:cNvSpPr txBox="1">
            <a:spLocks noChangeArrowheads="1"/>
          </p:cNvSpPr>
          <p:nvPr/>
        </p:nvSpPr>
        <p:spPr bwMode="auto">
          <a:xfrm>
            <a:off x="2700339" y="913819"/>
            <a:ext cx="2925801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0" dirty="0">
                <a:latin typeface="Comic Sans MS" panose="030F0702030302020204" pitchFamily="66" charset="0"/>
              </a:rPr>
              <a:t>ye</a:t>
            </a:r>
            <a:endParaRPr lang="en-US" altLang="zh-CN" sz="20000" dirty="0">
              <a:latin typeface="Comic Sans MS" panose="030F0702030302020204" pitchFamily="66" charset="0"/>
            </a:endParaRPr>
          </a:p>
        </p:txBody>
      </p:sp>
      <p:sp>
        <p:nvSpPr>
          <p:cNvPr id="75812" name="Text Box 36"/>
          <p:cNvSpPr txBox="1">
            <a:spLocks noChangeArrowheads="1"/>
          </p:cNvSpPr>
          <p:nvPr/>
        </p:nvSpPr>
        <p:spPr bwMode="auto">
          <a:xfrm>
            <a:off x="1692275" y="915566"/>
            <a:ext cx="4259499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0" dirty="0" err="1">
                <a:latin typeface="Comic Sans MS" panose="030F0702030302020204" pitchFamily="66" charset="0"/>
              </a:rPr>
              <a:t>yue</a:t>
            </a:r>
            <a:endParaRPr lang="en-US" altLang="zh-CN" sz="20000" dirty="0">
              <a:latin typeface="Comic Sans MS" panose="030F0702030302020204" pitchFamily="66" charset="0"/>
            </a:endParaRPr>
          </a:p>
        </p:txBody>
      </p:sp>
      <p:sp>
        <p:nvSpPr>
          <p:cNvPr id="75813" name="Text Box 37"/>
          <p:cNvSpPr txBox="1">
            <a:spLocks noChangeArrowheads="1"/>
          </p:cNvSpPr>
          <p:nvPr/>
        </p:nvSpPr>
        <p:spPr bwMode="auto">
          <a:xfrm>
            <a:off x="179388" y="141685"/>
            <a:ext cx="424988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/>
              <a:t>写一写    整体认读音节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11" grpId="0"/>
      <p:bldP spid="758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404938" y="-236935"/>
            <a:ext cx="10548938" cy="5411391"/>
          </a:xfrm>
          <a:prstGeom prst="rect">
            <a:avLst/>
          </a:prstGeom>
          <a:noFill/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203325" y="1329928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187451" y="2518173"/>
            <a:ext cx="6356227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7000" b="1">
                <a:solidFill>
                  <a:schemeClr val="accent2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üē  üé  üě  üè</a:t>
            </a:r>
            <a:endParaRPr lang="en-US" altLang="zh-CN" sz="7000" b="1">
              <a:solidFill>
                <a:schemeClr val="accent2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187450" y="3589735"/>
            <a:ext cx="6750566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6000">
                <a:solidFill>
                  <a:srgbClr val="FF0000"/>
                </a:solidFill>
                <a:latin typeface="Comic Sans MS" panose="030F0702030302020204" pitchFamily="66" charset="0"/>
                <a:ea typeface="Dotum" panose="020B0600000101010101" pitchFamily="34" charset="-127"/>
              </a:rPr>
              <a:t>y</a:t>
            </a:r>
            <a:r>
              <a:rPr kumimoji="0" lang="en-US" altLang="zh-CN" sz="60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uē  </a:t>
            </a:r>
            <a:r>
              <a:rPr kumimoji="0" lang="en-US" altLang="zh-CN" sz="6000">
                <a:solidFill>
                  <a:srgbClr val="FF0000"/>
                </a:solidFill>
                <a:latin typeface="Comic Sans MS" panose="030F0702030302020204" pitchFamily="66" charset="0"/>
                <a:ea typeface="Dotum" panose="020B0600000101010101" pitchFamily="34" charset="-127"/>
              </a:rPr>
              <a:t>y</a:t>
            </a:r>
            <a:r>
              <a:rPr kumimoji="0" lang="en-US" altLang="zh-CN" sz="60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ué  </a:t>
            </a:r>
            <a:r>
              <a:rPr kumimoji="0" lang="en-US" altLang="zh-CN" sz="6000">
                <a:solidFill>
                  <a:srgbClr val="FF0000"/>
                </a:solidFill>
                <a:latin typeface="Comic Sans MS" panose="030F0702030302020204" pitchFamily="66" charset="0"/>
                <a:ea typeface="Dotum" panose="020B0600000101010101" pitchFamily="34" charset="-127"/>
              </a:rPr>
              <a:t>y</a:t>
            </a:r>
            <a:r>
              <a:rPr kumimoji="0" lang="en-US" altLang="zh-CN" sz="60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uě  </a:t>
            </a:r>
            <a:r>
              <a:rPr kumimoji="0" lang="en-US" altLang="zh-CN" sz="6000">
                <a:solidFill>
                  <a:srgbClr val="FF0000"/>
                </a:solidFill>
                <a:latin typeface="Comic Sans MS" panose="030F0702030302020204" pitchFamily="66" charset="0"/>
                <a:ea typeface="Dotum" panose="020B0600000101010101" pitchFamily="34" charset="-127"/>
              </a:rPr>
              <a:t>y</a:t>
            </a:r>
            <a:r>
              <a:rPr kumimoji="0" lang="en-US" altLang="zh-CN" sz="60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uè</a:t>
            </a:r>
            <a:endParaRPr kumimoji="0" lang="en-US" altLang="zh-CN" sz="6000" b="1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>
    <p:zoom dir="in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198881" y="286624"/>
            <a:ext cx="7034213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en-US" altLang="zh-CN" sz="9600">
              <a:latin typeface="Dotum" panose="020B0600000101010101" pitchFamily="34" charset="-127"/>
              <a:ea typeface="Dotum" panose="020B0600000101010101" pitchFamily="34" charset="-127"/>
            </a:endParaRPr>
          </a:p>
          <a:p>
            <a:r>
              <a:rPr lang="en-US" altLang="zh-CN" sz="9600">
                <a:latin typeface="Dotum" panose="020B0600000101010101" pitchFamily="34" charset="-127"/>
                <a:ea typeface="Dotum" panose="020B0600000101010101" pitchFamily="34" charset="-127"/>
              </a:rPr>
              <a:t>      üe</a:t>
            </a:r>
            <a:endParaRPr lang="en-US" altLang="zh-CN" sz="960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2057400" y="1600200"/>
            <a:ext cx="1676400" cy="8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V="1">
            <a:off x="1752600" y="2743200"/>
            <a:ext cx="1981200" cy="857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>
            <a:off x="5076825" y="1924050"/>
            <a:ext cx="1150938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5003801" y="2857500"/>
            <a:ext cx="1223963" cy="5786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971551" y="0"/>
            <a:ext cx="2016125" cy="11287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考考你的眼力，找规律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453516" y="741125"/>
            <a:ext cx="7237413" cy="13214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8000" dirty="0"/>
              <a:t>n                 </a:t>
            </a:r>
            <a:r>
              <a:rPr lang="en-US" altLang="zh-CN" sz="8000" dirty="0" err="1"/>
              <a:t>nü</a:t>
            </a:r>
            <a:r>
              <a:rPr lang="en-US" altLang="zh-CN" sz="8000" dirty="0" err="1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è</a:t>
            </a:r>
            <a:endParaRPr lang="en-US" altLang="zh-CN" sz="8000" dirty="0" err="1">
              <a:solidFill>
                <a:schemeClr val="tx1"/>
              </a:solidFill>
              <a:latin typeface="Dotum" panose="020B0600000101010101" pitchFamily="34" charset="-127"/>
              <a:ea typeface="Dotum" panose="020B0600000101010101" pitchFamily="34" charset="-127"/>
              <a:sym typeface="+mn-ea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453515" y="3134678"/>
            <a:ext cx="6372860" cy="25406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8000" dirty="0"/>
              <a:t>l                    </a:t>
            </a:r>
            <a:r>
              <a:rPr lang="en-US" altLang="zh-CN" sz="8000" dirty="0" err="1"/>
              <a:t>lü</a:t>
            </a:r>
            <a:r>
              <a:rPr lang="en-US" altLang="zh-CN" sz="8000" dirty="0" err="1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è</a:t>
            </a:r>
            <a:endParaRPr lang="en-US" altLang="zh-CN" sz="8000" dirty="0" err="1">
              <a:solidFill>
                <a:schemeClr val="tx1"/>
              </a:solidFill>
              <a:latin typeface="Dotum" panose="020B0600000101010101" pitchFamily="34" charset="-127"/>
              <a:ea typeface="Dotum" panose="020B0600000101010101" pitchFamily="34" charset="-127"/>
              <a:sym typeface="+mn-ea"/>
            </a:endParaRPr>
          </a:p>
          <a:p>
            <a:endParaRPr lang="en-US" altLang="zh-CN" sz="8000" dirty="0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bldLvl="0" animBg="1"/>
      <p:bldP spid="615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17234" y="477421"/>
            <a:ext cx="8098155" cy="4493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9600" dirty="0"/>
              <a:t> </a:t>
            </a:r>
            <a:r>
              <a:rPr lang="en-US" altLang="zh-CN" sz="9600" dirty="0">
                <a:latin typeface="Dotum" panose="020B0600000101010101" pitchFamily="34" charset="-127"/>
                <a:ea typeface="Dotum" panose="020B0600000101010101" pitchFamily="34" charset="-127"/>
              </a:rPr>
              <a:t>j             </a:t>
            </a:r>
            <a:r>
              <a:rPr lang="en-US" altLang="zh-CN" sz="9600" dirty="0" err="1">
                <a:latin typeface="Dotum" panose="020B0600000101010101" pitchFamily="34" charset="-127"/>
                <a:ea typeface="Dotum" panose="020B0600000101010101" pitchFamily="34" charset="-127"/>
              </a:rPr>
              <a:t>ju</a:t>
            </a:r>
            <a:r>
              <a:rPr lang="en-US" altLang="zh-CN" sz="9600" b="1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é</a:t>
            </a:r>
            <a:endParaRPr lang="en-US" altLang="zh-CN" sz="9600" b="1" dirty="0">
              <a:solidFill>
                <a:schemeClr val="tx1"/>
              </a:solidFill>
              <a:latin typeface="Dotum" panose="020B0600000101010101" pitchFamily="34" charset="-127"/>
              <a:ea typeface="Dotum" panose="020B0600000101010101" pitchFamily="34" charset="-127"/>
              <a:sym typeface="+mn-ea"/>
            </a:endParaRPr>
          </a:p>
          <a:p>
            <a:pPr algn="l"/>
            <a:r>
              <a:rPr lang="en-US" altLang="zh-CN" sz="9600" dirty="0">
                <a:latin typeface="Dotum" panose="020B0600000101010101" pitchFamily="34" charset="-127"/>
                <a:ea typeface="Dotum" panose="020B0600000101010101" pitchFamily="34" charset="-127"/>
              </a:rPr>
              <a:t>q     </a:t>
            </a:r>
            <a:r>
              <a:rPr lang="en-US" altLang="zh-CN" sz="9600" dirty="0" err="1">
                <a:latin typeface="Dotum" panose="020B0600000101010101" pitchFamily="34" charset="-127"/>
                <a:ea typeface="Dotum" panose="020B0600000101010101" pitchFamily="34" charset="-127"/>
              </a:rPr>
              <a:t>üe</a:t>
            </a:r>
            <a:r>
              <a:rPr lang="en-US" altLang="zh-CN" sz="9600" dirty="0">
                <a:latin typeface="Dotum" panose="020B0600000101010101" pitchFamily="34" charset="-127"/>
                <a:ea typeface="Dotum" panose="020B0600000101010101" pitchFamily="34" charset="-127"/>
              </a:rPr>
              <a:t>    </a:t>
            </a:r>
            <a:r>
              <a:rPr lang="en-US" altLang="zh-CN" sz="9600" dirty="0" err="1">
                <a:latin typeface="Dotum" panose="020B0600000101010101" pitchFamily="34" charset="-127"/>
                <a:ea typeface="Dotum" panose="020B0600000101010101" pitchFamily="34" charset="-127"/>
              </a:rPr>
              <a:t>qu</a:t>
            </a:r>
            <a:r>
              <a:rPr lang="en-US" altLang="zh-CN" sz="9600" b="1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ē</a:t>
            </a:r>
            <a:endParaRPr lang="en-US" altLang="zh-CN" sz="9600" b="1" dirty="0">
              <a:solidFill>
                <a:schemeClr val="tx1"/>
              </a:solidFill>
              <a:latin typeface="Dotum" panose="020B0600000101010101" pitchFamily="34" charset="-127"/>
              <a:ea typeface="Dotum" panose="020B0600000101010101" pitchFamily="34" charset="-127"/>
              <a:sym typeface="+mn-ea"/>
            </a:endParaRPr>
          </a:p>
          <a:p>
            <a:pPr algn="l"/>
            <a:r>
              <a:rPr lang="en-US" altLang="zh-CN" sz="9600" dirty="0">
                <a:latin typeface="Dotum" panose="020B0600000101010101" pitchFamily="34" charset="-127"/>
                <a:ea typeface="Dotum" panose="020B0600000101010101" pitchFamily="34" charset="-127"/>
              </a:rPr>
              <a:t>x             </a:t>
            </a:r>
            <a:r>
              <a:rPr lang="en-US" altLang="zh-CN" sz="9600" dirty="0" err="1">
                <a:latin typeface="Dotum" panose="020B0600000101010101" pitchFamily="34" charset="-127"/>
                <a:ea typeface="Dotum" panose="020B0600000101010101" pitchFamily="34" charset="-127"/>
              </a:rPr>
              <a:t>xu</a:t>
            </a:r>
            <a:r>
              <a:rPr lang="en-US" altLang="zh-CN" sz="9600" b="1"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é</a:t>
            </a:r>
            <a:endParaRPr lang="en-US" altLang="zh-CN" sz="96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1835150" y="2842022"/>
            <a:ext cx="1697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V="1">
            <a:off x="1692275" y="3165872"/>
            <a:ext cx="2057400" cy="742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V="1">
            <a:off x="5148263" y="1762125"/>
            <a:ext cx="1511300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5221288" y="2842022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5076825" y="3219450"/>
            <a:ext cx="1447800" cy="62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1619250" y="1707356"/>
            <a:ext cx="2057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8" name="WordArt 10"/>
          <p:cNvSpPr>
            <a:spLocks noChangeArrowheads="1" noChangeShapeType="1" noTextEdit="1"/>
          </p:cNvSpPr>
          <p:nvPr/>
        </p:nvSpPr>
        <p:spPr bwMode="auto">
          <a:xfrm>
            <a:off x="971551" y="0"/>
            <a:ext cx="2016125" cy="11287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考考你的眼力，找规律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42f8e0b47c1a1b608ad4b2e9"/>
          <p:cNvPicPr>
            <a:picLocks noChangeAspect="1" noChangeArrowheads="1"/>
          </p:cNvPicPr>
          <p:nvPr/>
        </p:nvPicPr>
        <p:blipFill>
          <a:blip r:embed="rId1" cstate="print"/>
          <a:srcRect r="3666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57347" name="Picture 3" descr="W0200808254038824295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14400"/>
            <a:ext cx="3657600" cy="29718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114800" y="2971800"/>
            <a:ext cx="4876800" cy="1938992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800">
                <a:latin typeface="楷体_GB2312" pitchFamily="49" charset="-122"/>
                <a:ea typeface="楷体_GB2312" pitchFamily="49" charset="-122"/>
              </a:rPr>
              <a:t>小</a:t>
            </a:r>
            <a:r>
              <a:rPr kumimoji="0" lang="en-US" altLang="zh-CN" sz="4400">
                <a:latin typeface="Arial" panose="020B0604020202020204" pitchFamily="34" charset="0"/>
                <a:ea typeface="楷体_GB2312" pitchFamily="49" charset="-122"/>
              </a:rPr>
              <a:t>ü</a:t>
            </a:r>
            <a:r>
              <a:rPr kumimoji="0" lang="zh-CN" altLang="en-US" sz="4800">
                <a:latin typeface="楷体_GB2312" pitchFamily="49" charset="-122"/>
                <a:ea typeface="楷体_GB2312" pitchFamily="49" charset="-122"/>
              </a:rPr>
              <a:t>小</a:t>
            </a:r>
            <a:r>
              <a:rPr kumimoji="0" lang="en-US" altLang="zh-CN" sz="4800">
                <a:latin typeface="Arial" panose="020B0604020202020204"/>
                <a:ea typeface="楷体_GB2312" pitchFamily="49" charset="-122"/>
              </a:rPr>
              <a:t>ü</a:t>
            </a:r>
            <a:r>
              <a:rPr kumimoji="0" lang="zh-CN" altLang="en-US" sz="4800">
                <a:latin typeface="楷体_GB2312" pitchFamily="49" charset="-122"/>
                <a:ea typeface="楷体_GB2312" pitchFamily="49" charset="-122"/>
              </a:rPr>
              <a:t>有礼貌，</a:t>
            </a:r>
            <a:endParaRPr kumimoji="0" lang="zh-CN" altLang="en-US" sz="48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0" lang="zh-CN" altLang="en-US" sz="4800">
                <a:latin typeface="楷体_GB2312" pitchFamily="49" charset="-122"/>
                <a:ea typeface="楷体_GB2312" pitchFamily="49" charset="-122"/>
              </a:rPr>
              <a:t>见了</a:t>
            </a:r>
            <a:r>
              <a:rPr kumimoji="0" lang="en-US" altLang="zh-CN" sz="4800">
                <a:latin typeface="楷体_GB2312" pitchFamily="49" charset="-122"/>
                <a:ea typeface="楷体_GB2312" pitchFamily="49" charset="-122"/>
              </a:rPr>
              <a:t>jqx</a:t>
            </a:r>
            <a:r>
              <a:rPr kumimoji="0" lang="zh-CN" altLang="en-US" sz="4800">
                <a:latin typeface="楷体_GB2312" pitchFamily="49" charset="-122"/>
                <a:ea typeface="楷体_GB2312" pitchFamily="49" charset="-122"/>
              </a:rPr>
              <a:t>就脱帽。</a:t>
            </a:r>
            <a:r>
              <a:rPr kumimoji="0" lang="zh-CN" altLang="en-US" sz="1800">
                <a:latin typeface="Arial" panose="020B0604020202020204" pitchFamily="34" charset="0"/>
              </a:rPr>
              <a:t> </a:t>
            </a:r>
            <a:endParaRPr kumimoji="0"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828800" y="395288"/>
            <a:ext cx="6096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chemeClr val="accent2"/>
                </a:solidFill>
              </a:rPr>
              <a:t>ɑ</a:t>
            </a:r>
            <a:endParaRPr lang="en-US" altLang="zh-CN" sz="5400" b="1">
              <a:solidFill>
                <a:schemeClr val="accent2"/>
              </a:solidFill>
            </a:endParaRPr>
          </a:p>
          <a:p>
            <a:r>
              <a:rPr lang="en-US" altLang="zh-CN" sz="5400" b="1">
                <a:solidFill>
                  <a:schemeClr val="accent2"/>
                </a:solidFill>
              </a:rPr>
              <a:t>oeiu</a:t>
            </a:r>
            <a:endParaRPr lang="en-US" altLang="zh-CN" sz="5400" b="1">
              <a:solidFill>
                <a:schemeClr val="accent2"/>
              </a:solidFill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4114800" y="395288"/>
            <a:ext cx="6096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en-US" altLang="zh-CN" sz="5400" b="1">
              <a:solidFill>
                <a:srgbClr val="FFFF00"/>
              </a:solidFill>
            </a:endParaRPr>
          </a:p>
          <a:p>
            <a:r>
              <a:rPr lang="en-US" altLang="zh-CN" sz="5400" b="1">
                <a:solidFill>
                  <a:srgbClr val="CC0099"/>
                </a:solidFill>
              </a:rPr>
              <a:t>oeiu</a:t>
            </a:r>
            <a:endParaRPr lang="en-US" altLang="zh-CN" sz="5400" b="1">
              <a:solidFill>
                <a:srgbClr val="CC0099"/>
              </a:solidFill>
            </a:endParaRPr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2286000" y="738188"/>
            <a:ext cx="1828800" cy="5715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2286000" y="738188"/>
            <a:ext cx="1828800" cy="18288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2286000" y="1366838"/>
            <a:ext cx="1828800" cy="17716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2286000" y="2052638"/>
            <a:ext cx="1828800" cy="5143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2133600" y="2566987"/>
            <a:ext cx="1981200" cy="5715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 flipV="1">
            <a:off x="2362200" y="2566988"/>
            <a:ext cx="1752600" cy="6286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 flipH="1">
            <a:off x="7092950" y="303610"/>
            <a:ext cx="990600" cy="42165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</a:rPr>
              <a:t>ɑi</a:t>
            </a:r>
            <a:endParaRPr lang="en-US" altLang="zh-CN" sz="5400" b="1">
              <a:solidFill>
                <a:srgbClr val="FF0000"/>
              </a:solidFill>
              <a:latin typeface="Arial Black" panose="020B0A04020102020204" pitchFamily="34" charset="0"/>
              <a:ea typeface="华文中宋" panose="02010600040101010101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Arial Black" panose="020B0A04020102020204" pitchFamily="34" charset="0"/>
                <a:ea typeface="华文中宋" panose="02010600040101010101" pitchFamily="2" charset="-122"/>
              </a:rPr>
              <a:t>eiui</a:t>
            </a:r>
            <a:r>
              <a:rPr lang="en-US" altLang="zh-CN" sz="5400" b="1">
                <a:solidFill>
                  <a:srgbClr val="FF0000"/>
                </a:solidFill>
              </a:rPr>
              <a:t>ɑ</a:t>
            </a:r>
            <a:r>
              <a:rPr lang="en-US" altLang="zh-CN" sz="4000">
                <a:solidFill>
                  <a:srgbClr val="FF0000"/>
                </a:solidFill>
                <a:latin typeface="Arial Black" panose="020B0A04020102020204" pitchFamily="34" charset="0"/>
                <a:ea typeface="华文中宋" panose="02010600040101010101" pitchFamily="2" charset="-122"/>
              </a:rPr>
              <a:t>oou          iu</a:t>
            </a:r>
            <a:endParaRPr lang="en-US" altLang="zh-CN" sz="4000">
              <a:solidFill>
                <a:srgbClr val="FF0000"/>
              </a:solidFill>
              <a:latin typeface="Arial Black" panose="020B0A040201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7667" name="Line 19"/>
          <p:cNvSpPr>
            <a:spLocks noChangeShapeType="1"/>
          </p:cNvSpPr>
          <p:nvPr/>
        </p:nvSpPr>
        <p:spPr bwMode="auto">
          <a:xfrm flipV="1">
            <a:off x="4572000" y="795338"/>
            <a:ext cx="2514600" cy="1771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68" name="Line 20"/>
          <p:cNvSpPr>
            <a:spLocks noChangeShapeType="1"/>
          </p:cNvSpPr>
          <p:nvPr/>
        </p:nvSpPr>
        <p:spPr bwMode="auto">
          <a:xfrm flipV="1">
            <a:off x="4572000" y="1252538"/>
            <a:ext cx="2514600" cy="1314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 flipV="1">
            <a:off x="4572000" y="1652588"/>
            <a:ext cx="25908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>
            <a:off x="4572000" y="1491854"/>
            <a:ext cx="2514600" cy="74295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71" name="Line 23"/>
          <p:cNvSpPr>
            <a:spLocks noChangeShapeType="1"/>
          </p:cNvSpPr>
          <p:nvPr/>
        </p:nvSpPr>
        <p:spPr bwMode="auto">
          <a:xfrm flipV="1">
            <a:off x="4572000" y="2787254"/>
            <a:ext cx="2514600" cy="628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72" name="Line 24"/>
          <p:cNvSpPr>
            <a:spLocks noChangeShapeType="1"/>
          </p:cNvSpPr>
          <p:nvPr/>
        </p:nvSpPr>
        <p:spPr bwMode="auto">
          <a:xfrm flipV="1">
            <a:off x="4500563" y="3274219"/>
            <a:ext cx="2590800" cy="17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 flipH="1">
            <a:off x="971550" y="3706417"/>
            <a:ext cx="7488882" cy="1015663"/>
          </a:xfrm>
          <a:prstGeom prst="rect">
            <a:avLst/>
          </a:prstGeom>
          <a:solidFill>
            <a:srgbClr val="92D050">
              <a:alpha val="61000"/>
            </a:srgb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5400" b="1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ɑi</a:t>
            </a:r>
            <a:r>
              <a:rPr lang="en-US" altLang="zh-CN" sz="5400" b="1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 </a:t>
            </a:r>
            <a:r>
              <a:rPr lang="en-US" altLang="zh-CN" sz="5400" b="1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ei</a:t>
            </a:r>
            <a:r>
              <a:rPr lang="en-US" altLang="zh-CN" sz="5400" b="1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 </a:t>
            </a:r>
            <a:r>
              <a:rPr lang="en-US" altLang="zh-CN" sz="5400" b="1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ui</a:t>
            </a:r>
            <a:r>
              <a:rPr lang="en-US" altLang="zh-CN" sz="5400" b="1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 </a:t>
            </a:r>
            <a:r>
              <a:rPr lang="en-US" altLang="zh-CN" sz="6000" b="1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ɑ</a:t>
            </a:r>
            <a:r>
              <a:rPr lang="en-US" altLang="zh-CN" sz="5400" b="1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o</a:t>
            </a:r>
            <a:r>
              <a:rPr lang="en-US" altLang="zh-CN" sz="5400" b="1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 </a:t>
            </a:r>
            <a:r>
              <a:rPr lang="en-US" altLang="zh-CN" sz="5400" b="1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ou</a:t>
            </a:r>
            <a:r>
              <a:rPr lang="en-US" altLang="zh-CN" sz="5400" b="1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 </a:t>
            </a:r>
            <a:r>
              <a:rPr lang="en-US" altLang="zh-CN" sz="5400" b="1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iu</a:t>
            </a:r>
            <a:endParaRPr lang="en-US" altLang="zh-CN" sz="5400" b="1" dirty="0">
              <a:solidFill>
                <a:schemeClr val="accent2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4" grpId="0" animBg="1"/>
      <p:bldP spid="27655" grpId="0" animBg="1"/>
      <p:bldP spid="27656" grpId="0" animBg="1"/>
      <p:bldP spid="27659" grpId="0" animBg="1"/>
      <p:bldP spid="27660" grpId="0" animBg="1"/>
      <p:bldP spid="27667" grpId="0" animBg="1"/>
      <p:bldP spid="27668" grpId="0" animBg="1"/>
      <p:bldP spid="27669" grpId="0" animBg="1"/>
      <p:bldP spid="27670" grpId="0" animBg="1"/>
      <p:bldP spid="27671" grpId="0" animBg="1"/>
      <p:bldP spid="27672" grpId="0" animBg="1"/>
      <p:bldP spid="2768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 descr="大耳朵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2988" y="1383506"/>
            <a:ext cx="4032250" cy="2830116"/>
          </a:xfrm>
          <a:prstGeom prst="rect">
            <a:avLst/>
          </a:prstGeom>
          <a:noFill/>
        </p:spPr>
      </p:pic>
      <p:pic>
        <p:nvPicPr>
          <p:cNvPr id="41990" name="Picture 6" descr="大耳朵"/>
          <p:cNvPicPr>
            <a:picLocks noChangeAspect="1" noChangeArrowheads="1"/>
          </p:cNvPicPr>
          <p:nvPr/>
        </p:nvPicPr>
        <p:blipFill>
          <a:blip r:embed="rId2" cstate="print"/>
          <a:srcRect t="72516"/>
          <a:stretch>
            <a:fillRect/>
          </a:stretch>
        </p:blipFill>
        <p:spPr bwMode="auto">
          <a:xfrm>
            <a:off x="900113" y="463154"/>
            <a:ext cx="4176712" cy="1028700"/>
          </a:xfrm>
          <a:prstGeom prst="rect">
            <a:avLst/>
          </a:prstGeom>
          <a:noFill/>
        </p:spPr>
      </p:pic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5508625" y="411957"/>
            <a:ext cx="3276859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ea typeface="方正楷体简体" pitchFamily="2" charset="-122"/>
              </a:rPr>
              <a:t>大耳朵</a:t>
            </a:r>
            <a:endParaRPr lang="zh-CN" altLang="en-US" sz="8000" b="1">
              <a:solidFill>
                <a:schemeClr val="accent2"/>
              </a:solidFill>
              <a:ea typeface="方正楷体简体" pitchFamily="2" charset="-122"/>
            </a:endParaRP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5940426" y="1268017"/>
            <a:ext cx="3960813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160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er</a:t>
            </a:r>
            <a:endParaRPr lang="en-US" altLang="zh-CN" sz="16000" b="1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5580063" y="3543300"/>
            <a:ext cx="3204723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7200" b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ěr  duo</a:t>
            </a:r>
            <a:endParaRPr lang="en-US" altLang="zh-CN" sz="7200" b="1">
              <a:solidFill>
                <a:schemeClr val="accent2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41992" grpId="0"/>
      <p:bldP spid="419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755650" y="1977629"/>
            <a:ext cx="2305050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16000" b="1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er</a:t>
            </a:r>
            <a:endParaRPr lang="en-US" altLang="zh-CN" sz="16000" b="1" dirty="0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3348039" y="411956"/>
            <a:ext cx="5795961" cy="3671962"/>
          </a:xfrm>
          <a:prstGeom prst="wedgeEllipseCallout">
            <a:avLst>
              <a:gd name="adj1" fmla="val -61708"/>
              <a:gd name="adj2" fmla="val 39644"/>
            </a:avLst>
          </a:prstGeom>
          <a:solidFill>
            <a:schemeClr val="accent1">
              <a:alpha val="46001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dirty="0"/>
              <a:t>           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我不是复韵母，我是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特殊韵母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。谢谢复韵母兄弟和我做朋友，我不再孤单了！和朋友在一起我真快乐</a:t>
            </a:r>
            <a:r>
              <a:rPr lang="en-US" altLang="zh-CN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!</a:t>
            </a:r>
            <a:endParaRPr lang="en-US" altLang="zh-CN" sz="3200" b="1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en-US" altLang="zh-CN" sz="3200" b="1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1" cstate="print"/>
          <a:srcRect l="26384" t="35278" r="44823" b="19749"/>
          <a:stretch>
            <a:fillRect/>
          </a:stretch>
        </p:blipFill>
        <p:spPr bwMode="auto">
          <a:xfrm>
            <a:off x="1547814" y="573882"/>
            <a:ext cx="5761037" cy="405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189038" y="0"/>
            <a:ext cx="10333038" cy="5282804"/>
          </a:xfrm>
          <a:prstGeom prst="rect">
            <a:avLst/>
          </a:prstGeom>
          <a:noFill/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116013" y="3021807"/>
            <a:ext cx="729398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0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ēr ér ěr èr</a:t>
            </a:r>
            <a:endParaRPr lang="en-US" altLang="zh-CN" sz="12000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915989" y="86916"/>
            <a:ext cx="2090637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0">
                <a:latin typeface="Dotum" panose="020B0600000101010101" pitchFamily="34" charset="-127"/>
                <a:ea typeface="Dotum" panose="020B0600000101010101" pitchFamily="34" charset="-127"/>
              </a:rPr>
              <a:t>ér </a:t>
            </a:r>
            <a:endParaRPr lang="en-US" altLang="zh-CN" sz="1200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900114" y="1600201"/>
            <a:ext cx="2090637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0">
                <a:latin typeface="Dotum" panose="020B0600000101010101" pitchFamily="34" charset="-127"/>
                <a:ea typeface="Dotum" panose="020B0600000101010101" pitchFamily="34" charset="-127"/>
              </a:rPr>
              <a:t>ěr </a:t>
            </a:r>
            <a:endParaRPr lang="en-US" altLang="zh-CN" sz="1200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916239" y="519113"/>
            <a:ext cx="6911975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儿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童 儿子 而且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971550" y="3075385"/>
            <a:ext cx="157607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0" dirty="0" err="1">
                <a:latin typeface="Dotum" panose="020B0600000101010101" pitchFamily="34" charset="-127"/>
                <a:ea typeface="Dotum" panose="020B0600000101010101" pitchFamily="34" charset="-127"/>
              </a:rPr>
              <a:t>èr</a:t>
            </a:r>
            <a:endParaRPr lang="en-US" altLang="zh-CN" sz="120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2916239" y="2031207"/>
            <a:ext cx="6911975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耳朵 耳机 鱼饵</a:t>
            </a:r>
            <a:r>
              <a:rPr lang="zh-CN" altLang="en-US" b="1">
                <a:solidFill>
                  <a:srgbClr val="FF0000"/>
                </a:solidFill>
              </a:rPr>
              <a:t> 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2916555" y="3574415"/>
            <a:ext cx="4169410" cy="8229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第二名  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3"/>
                  </p:tgtEl>
                </p:cond>
              </p:nextCondLst>
            </p:seq>
          </p:childTnLst>
        </p:cTn>
      </p:par>
    </p:tnLst>
    <p:bldLst>
      <p:bldP spid="50182" grpId="0" bldLvl="0" animBg="1"/>
      <p:bldP spid="50184" grpId="0"/>
      <p:bldP spid="5018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096010" y="-219075"/>
            <a:ext cx="3815080" cy="527621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6172200" y="617220"/>
            <a:ext cx="237172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5400" b="1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y</a:t>
            </a:r>
            <a:r>
              <a:rPr lang="en-US" altLang="zh-CN" sz="5400" b="1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è</a:t>
            </a:r>
            <a:r>
              <a:rPr lang="en-US" altLang="zh-CN" sz="5400" b="1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s</a:t>
            </a:r>
            <a:r>
              <a:rPr lang="en-US" altLang="zh-CN" sz="5400" b="1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è</a:t>
            </a:r>
            <a:endParaRPr lang="en-US" altLang="zh-CN" sz="5400" b="1" dirty="0" err="1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5040" y="2698115"/>
            <a:ext cx="2811145" cy="921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5400" b="1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xu</a:t>
            </a:r>
            <a:r>
              <a:rPr lang="en-US" altLang="zh-CN" sz="5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ě</a:t>
            </a:r>
            <a:r>
              <a:rPr lang="en-US" altLang="zh-CN" sz="5400" b="1" dirty="0" err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hu</a:t>
            </a:r>
            <a:r>
              <a:rPr lang="en-US" altLang="zh-CN" sz="5400" b="1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ā</a:t>
            </a:r>
            <a:endParaRPr lang="en-US" altLang="zh-CN" sz="5400" b="1" dirty="0" err="1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3640" y="1668780"/>
            <a:ext cx="194500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zh-CN" sz="5400" dirty="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夜 色</a:t>
            </a:r>
            <a:endParaRPr lang="zh-CN" altLang="zh-CN" sz="5400" dirty="0" err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3020" y="3703320"/>
            <a:ext cx="195008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5400" dirty="0" err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雪</a:t>
            </a:r>
            <a:r>
              <a:rPr lang="zh-CN" altLang="en-US" sz="5400" dirty="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花</a:t>
            </a:r>
            <a:endParaRPr lang="zh-CN" altLang="en-US" sz="5400" dirty="0" err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5841" t="733" r="7636" b="-549"/>
          <a:stretch>
            <a:fillRect/>
          </a:stretch>
        </p:blipFill>
        <p:spPr>
          <a:xfrm>
            <a:off x="1256030" y="6985"/>
            <a:ext cx="6704330" cy="51073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07" name="Line 31"/>
          <p:cNvSpPr>
            <a:spLocks noChangeShapeType="1"/>
          </p:cNvSpPr>
          <p:nvPr/>
        </p:nvSpPr>
        <p:spPr bwMode="auto">
          <a:xfrm>
            <a:off x="1151255" y="1635205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08" name="Line 32"/>
          <p:cNvSpPr>
            <a:spLocks noChangeShapeType="1"/>
          </p:cNvSpPr>
          <p:nvPr/>
        </p:nvSpPr>
        <p:spPr bwMode="auto">
          <a:xfrm>
            <a:off x="1150939" y="2748915"/>
            <a:ext cx="6624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09" name="Line 33"/>
          <p:cNvSpPr>
            <a:spLocks noChangeShapeType="1"/>
          </p:cNvSpPr>
          <p:nvPr/>
        </p:nvSpPr>
        <p:spPr bwMode="auto">
          <a:xfrm>
            <a:off x="1150303" y="2010410"/>
            <a:ext cx="6551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10" name="Line 34"/>
          <p:cNvSpPr>
            <a:spLocks noChangeShapeType="1"/>
          </p:cNvSpPr>
          <p:nvPr/>
        </p:nvSpPr>
        <p:spPr bwMode="auto">
          <a:xfrm>
            <a:off x="1150621" y="2386489"/>
            <a:ext cx="65516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813" name="Text Box 37"/>
          <p:cNvSpPr txBox="1">
            <a:spLocks noChangeArrowheads="1"/>
          </p:cNvSpPr>
          <p:nvPr/>
        </p:nvSpPr>
        <p:spPr bwMode="auto">
          <a:xfrm>
            <a:off x="350838" y="245825"/>
            <a:ext cx="1402080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/>
              <a:t>我会拼</a:t>
            </a:r>
            <a:endParaRPr lang="en-US" altLang="zh-CN" sz="3200"/>
          </a:p>
        </p:txBody>
      </p:sp>
      <p:sp>
        <p:nvSpPr>
          <p:cNvPr id="2" name="文本框 1"/>
          <p:cNvSpPr txBox="1"/>
          <p:nvPr/>
        </p:nvSpPr>
        <p:spPr>
          <a:xfrm>
            <a:off x="1450340" y="1734820"/>
            <a:ext cx="283146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5400" b="1" dirty="0" err="1">
                <a:solidFill>
                  <a:srgbClr val="C0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xi</a:t>
            </a:r>
            <a:r>
              <a:rPr lang="en-US" altLang="zh-CN" sz="5400" b="1">
                <a:solidFill>
                  <a:srgbClr val="C00000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ea"/>
              </a:rPr>
              <a:t>ě</a:t>
            </a:r>
            <a:r>
              <a:rPr lang="en-US" altLang="zh-CN" sz="5400" b="1" dirty="0" err="1">
                <a:solidFill>
                  <a:srgbClr val="C0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z</a:t>
            </a:r>
            <a:r>
              <a:rPr lang="en-US" altLang="zh-CN" sz="5400">
                <a:solidFill>
                  <a:srgbClr val="C00000"/>
                </a:solidFill>
                <a:latin typeface="Calibri" panose="020F0502020204030204" charset="0"/>
                <a:ea typeface="Calibri" panose="020F0502020204030204" charset="0"/>
                <a:cs typeface="Arial" panose="020B0604020202020204" pitchFamily="34" charset="0"/>
                <a:sym typeface="+mn-ea"/>
              </a:rPr>
              <a:t>ù</a:t>
            </a:r>
            <a:r>
              <a:rPr lang="en-US" altLang="zh-CN" sz="5400" b="1" dirty="0" err="1">
                <a:solidFill>
                  <a:srgbClr val="C0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o  </a:t>
            </a:r>
            <a:endParaRPr lang="en-US" altLang="zh-CN" sz="5400" b="1" dirty="0" err="1">
              <a:solidFill>
                <a:srgbClr val="C0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7700" y="1734820"/>
            <a:ext cx="96139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5400" dirty="0" err="1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</a:rPr>
              <a:t>y</a:t>
            </a:r>
            <a:r>
              <a:rPr lang="en-US" altLang="zh-CN" sz="540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+mn-ea"/>
              </a:rPr>
              <a:t>è</a:t>
            </a:r>
            <a:endParaRPr lang="en-US" altLang="zh-CN" sz="5400" dirty="0" err="1">
              <a:solidFill>
                <a:srgbClr val="C00000"/>
              </a:solidFill>
              <a:latin typeface="Arial" panose="020B0604020202020204" pitchFamily="34" charset="0"/>
              <a:ea typeface="Dotum" panose="020B0600000101010101" pitchFamily="34" charset="-127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198120"/>
            <a:ext cx="6757035" cy="48037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1331914" y="357504"/>
            <a:ext cx="3240087" cy="2105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>
            <a:off x="1116013" y="1762125"/>
            <a:ext cx="576262" cy="485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7" name="WordArt 3"/>
          <p:cNvSpPr>
            <a:spLocks noChangeArrowheads="1" noChangeShapeType="1" noTextEdit="1"/>
          </p:cNvSpPr>
          <p:nvPr/>
        </p:nvSpPr>
        <p:spPr bwMode="auto">
          <a:xfrm>
            <a:off x="4284664" y="1221582"/>
            <a:ext cx="2230437" cy="17549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Dotum" panose="020B0600000101010101" pitchFamily="34" charset="-127"/>
                <a:ea typeface="Dotum" panose="020B0600000101010101" pitchFamily="34" charset="-127"/>
              </a:rPr>
              <a:t>ie</a:t>
            </a:r>
            <a:endParaRPr lang="zh-CN" altLang="en-US" sz="9600" kern="10">
              <a:ln w="9525">
                <a:noFill/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pic>
        <p:nvPicPr>
          <p:cNvPr id="36868" name="Picture 4" descr="pic_22770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195262"/>
            <a:ext cx="3203575" cy="4948238"/>
          </a:xfrm>
          <a:prstGeom prst="rect">
            <a:avLst/>
          </a:prstGeom>
          <a:noFill/>
        </p:spPr>
      </p:pic>
      <p:grpSp>
        <p:nvGrpSpPr>
          <p:cNvPr id="2" name="Group 10"/>
          <p:cNvGrpSpPr/>
          <p:nvPr/>
        </p:nvGrpSpPr>
        <p:grpSpPr bwMode="auto">
          <a:xfrm>
            <a:off x="1042988" y="1707356"/>
            <a:ext cx="863600" cy="763191"/>
            <a:chOff x="657" y="1434"/>
            <a:chExt cx="544" cy="641"/>
          </a:xfrm>
        </p:grpSpPr>
        <p:sp>
          <p:nvSpPr>
            <p:cNvPr id="36870" name="Oval 6"/>
            <p:cNvSpPr>
              <a:spLocks noChangeArrowheads="1"/>
            </p:cNvSpPr>
            <p:nvPr/>
          </p:nvSpPr>
          <p:spPr bwMode="auto">
            <a:xfrm>
              <a:off x="657" y="1434"/>
              <a:ext cx="363" cy="5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71" name="Text Box 7"/>
            <p:cNvSpPr txBox="1">
              <a:spLocks noChangeArrowheads="1"/>
            </p:cNvSpPr>
            <p:nvPr/>
          </p:nvSpPr>
          <p:spPr bwMode="auto">
            <a:xfrm>
              <a:off x="657" y="1480"/>
              <a:ext cx="544" cy="59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en-US" altLang="zh-CN" sz="40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ie</a:t>
              </a:r>
              <a:endParaRPr kumimoji="0" lang="en-US" altLang="zh-CN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563938" y="303610"/>
            <a:ext cx="3583032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339933"/>
                </a:solidFill>
                <a:ea typeface="方正楷体简体" pitchFamily="2" charset="-122"/>
              </a:rPr>
              <a:t>一棵椰树</a:t>
            </a:r>
            <a:endParaRPr lang="zh-CN" altLang="en-US" sz="6600" b="1">
              <a:solidFill>
                <a:srgbClr val="339933"/>
              </a:solidFill>
              <a:ea typeface="方正楷体简体" pitchFamily="2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763713" y="3494485"/>
            <a:ext cx="6596678" cy="1323439"/>
          </a:xfrm>
          <a:prstGeom prst="rect">
            <a:avLst/>
          </a:prstGeom>
          <a:solidFill>
            <a:srgbClr val="92D050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8000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8000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iē</a:t>
            </a:r>
            <a:r>
              <a:rPr lang="en-US" altLang="zh-CN" sz="8000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</a:t>
            </a:r>
            <a:r>
              <a:rPr lang="en-US" altLang="zh-CN" sz="8000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ié</a:t>
            </a:r>
            <a:r>
              <a:rPr lang="en-US" altLang="zh-CN" sz="8000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</a:t>
            </a:r>
            <a:r>
              <a:rPr lang="en-US" altLang="zh-CN" sz="8000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iě</a:t>
            </a:r>
            <a:r>
              <a:rPr lang="en-US" altLang="zh-CN" sz="8000" dirty="0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</a:t>
            </a:r>
            <a:r>
              <a:rPr lang="en-US" altLang="zh-CN" sz="8000" dirty="0" err="1">
                <a:solidFill>
                  <a:schemeClr val="accent2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iè</a:t>
            </a:r>
            <a:endParaRPr lang="en-US" altLang="zh-CN" sz="8000" dirty="0">
              <a:solidFill>
                <a:schemeClr val="accent2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72" grpId="0"/>
      <p:bldP spid="368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39304"/>
            <a:ext cx="9144000" cy="5282804"/>
          </a:xfrm>
          <a:prstGeom prst="rect">
            <a:avLst/>
          </a:prstGeom>
          <a:noFill/>
        </p:spPr>
      </p:pic>
      <p:sp>
        <p:nvSpPr>
          <p:cNvPr id="37891" name="WordArt 3"/>
          <p:cNvSpPr>
            <a:spLocks noChangeArrowheads="1" noChangeShapeType="1" noTextEdit="1"/>
          </p:cNvSpPr>
          <p:nvPr/>
        </p:nvSpPr>
        <p:spPr bwMode="auto">
          <a:xfrm>
            <a:off x="2411413" y="2247900"/>
            <a:ext cx="2305050" cy="17823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姚体" panose="02010601030101010101" pitchFamily="2" charset="-122"/>
              </a:rPr>
              <a:t>ie</a:t>
            </a:r>
            <a:endParaRPr lang="zh-CN" altLang="en-US" sz="9600" b="1" kern="10">
              <a:ln w="9525">
                <a:noFill/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姚体" panose="02010601030101010101" pitchFamily="2" charset="-122"/>
            </a:endParaRPr>
          </a:p>
        </p:txBody>
      </p:sp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6156326" y="3003948"/>
            <a:ext cx="2087563" cy="16978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姚体" panose="02010601030101010101" pitchFamily="2" charset="-122"/>
              </a:rPr>
              <a:t>ei</a:t>
            </a:r>
            <a:endParaRPr lang="zh-CN" altLang="en-US" sz="9600" kern="10">
              <a:ln w="9525">
                <a:noFill/>
                <a:round/>
              </a:ln>
              <a:solidFill>
                <a:srgbClr val="0033CC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8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378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nimBg="1"/>
      <p:bldP spid="378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1" cstate="print"/>
          <a:srcRect l="24902" t="31500" r="44092" b="12195"/>
          <a:stretch>
            <a:fillRect/>
          </a:stretch>
        </p:blipFill>
        <p:spPr bwMode="auto">
          <a:xfrm>
            <a:off x="1476376" y="353616"/>
            <a:ext cx="6049963" cy="478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6670"/>
            <a:ext cx="9144000" cy="5143500"/>
          </a:xfrm>
          <a:prstGeom prst="rect">
            <a:avLst/>
          </a:prstGeom>
          <a:noFill/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250826" y="465535"/>
            <a:ext cx="2016125" cy="11287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拼一拼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132138" y="263366"/>
            <a:ext cx="155363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/>
              <a:t>d   </a:t>
            </a:r>
            <a:r>
              <a:rPr lang="en-US" altLang="zh-CN"/>
              <a:t>            </a:t>
            </a:r>
            <a:r>
              <a:rPr lang="en-US" altLang="zh-CN" u="sng"/>
              <a:t> </a:t>
            </a:r>
            <a:endParaRPr lang="en-US" altLang="zh-CN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7092951" y="357188"/>
            <a:ext cx="1009015" cy="767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4400"/>
              <a:t> di</a:t>
            </a:r>
            <a:r>
              <a:rPr lang="en-US" altLang="zh-CN" sz="440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ē</a:t>
            </a:r>
            <a:endParaRPr lang="en-US" altLang="zh-CN" sz="4400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V="1">
            <a:off x="5724526" y="681038"/>
            <a:ext cx="1438275" cy="9727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>
            <a:off x="3635376" y="789385"/>
            <a:ext cx="1584325" cy="8108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3203576" y="723980"/>
            <a:ext cx="476250" cy="767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/>
              <a:t>p</a:t>
            </a:r>
            <a:endParaRPr lang="en-US" altLang="zh-CN" sz="4400"/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203258" y="1372235"/>
            <a:ext cx="476250" cy="767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/>
              <a:t>b</a:t>
            </a:r>
            <a:endParaRPr lang="en-US" altLang="zh-CN" sz="4400"/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3210561" y="1945640"/>
            <a:ext cx="424815" cy="767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/>
              <a:t>x</a:t>
            </a:r>
            <a:endParaRPr lang="en-US" altLang="zh-CN" sz="4400"/>
          </a:p>
        </p:txBody>
      </p:sp>
      <p:sp>
        <p:nvSpPr>
          <p:cNvPr id="13329" name="Line 17"/>
          <p:cNvSpPr>
            <a:spLocks noChangeShapeType="1"/>
          </p:cNvSpPr>
          <p:nvPr/>
        </p:nvSpPr>
        <p:spPr bwMode="auto">
          <a:xfrm>
            <a:off x="5796280" y="1883410"/>
            <a:ext cx="1499870" cy="495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V="1">
            <a:off x="5796280" y="1329690"/>
            <a:ext cx="1438910" cy="3371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>
            <a:off x="5904230" y="1835785"/>
            <a:ext cx="1330960" cy="1104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32" name="Line 20"/>
          <p:cNvSpPr>
            <a:spLocks noChangeShapeType="1"/>
          </p:cNvSpPr>
          <p:nvPr/>
        </p:nvSpPr>
        <p:spPr bwMode="auto">
          <a:xfrm>
            <a:off x="3708401" y="1383507"/>
            <a:ext cx="1439863" cy="4321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33" name="Line 21"/>
          <p:cNvSpPr>
            <a:spLocks noChangeShapeType="1"/>
          </p:cNvSpPr>
          <p:nvPr/>
        </p:nvSpPr>
        <p:spPr bwMode="auto">
          <a:xfrm>
            <a:off x="3707765" y="1816100"/>
            <a:ext cx="1511935" cy="533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auto">
          <a:xfrm flipV="1">
            <a:off x="3563620" y="1883410"/>
            <a:ext cx="1656080" cy="5416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5140009" y="1139666"/>
            <a:ext cx="800219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6600"/>
              <a:t>ie</a:t>
            </a:r>
            <a:endParaRPr lang="en-US" altLang="zh-CN" sz="6600"/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7103428" y="886540"/>
            <a:ext cx="1009015" cy="1438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4400"/>
              <a:t> pi</a:t>
            </a:r>
            <a:r>
              <a:rPr lang="en-US" altLang="zh-CN" sz="440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ě</a:t>
            </a:r>
            <a:endParaRPr lang="zh-CN" altLang="en-US" sz="4400"/>
          </a:p>
          <a:p>
            <a:endParaRPr lang="en-US" altLang="zh-CN" sz="4400"/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7103746" y="1531461"/>
            <a:ext cx="1009015" cy="767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indent="0" algn="l"/>
            <a:r>
              <a:rPr lang="en-US" altLang="zh-CN" sz="4400"/>
              <a:t> bi</a:t>
            </a:r>
            <a:r>
              <a:rPr lang="en-US" altLang="zh-CN" sz="440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é</a:t>
            </a:r>
            <a:endParaRPr lang="en-US" altLang="zh-CN" sz="4400"/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7129463" y="1995805"/>
            <a:ext cx="957580" cy="767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4400"/>
              <a:t> xi</a:t>
            </a:r>
            <a:r>
              <a:rPr lang="en-US" altLang="zh-CN" sz="440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é</a:t>
            </a:r>
            <a:endParaRPr lang="en-US" altLang="zh-CN" sz="4400"/>
          </a:p>
        </p:txBody>
      </p:sp>
      <p:sp>
        <p:nvSpPr>
          <p:cNvPr id="2" name="文本框 1"/>
          <p:cNvSpPr txBox="1"/>
          <p:nvPr/>
        </p:nvSpPr>
        <p:spPr>
          <a:xfrm>
            <a:off x="3210560" y="2535555"/>
            <a:ext cx="28321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rPr>
              <a:t>q</a:t>
            </a: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7235" y="3175635"/>
            <a:ext cx="431165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4000" dirty="0" err="1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rPr>
              <a:t>j</a:t>
            </a:r>
            <a:endParaRPr lang="en-US" altLang="zh-CN" sz="4000" dirty="0" err="1">
              <a:solidFill>
                <a:schemeClr val="tx1"/>
              </a:solidFill>
              <a:latin typeface="Arial" panose="020B0604020202020204" pitchFamily="34" charset="0"/>
              <a:ea typeface="Dotum" panose="020B0600000101010101" pitchFamily="34" charset="-127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636010" y="1995805"/>
            <a:ext cx="1584325" cy="9359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3"/>
          </p:cNvCxnSpPr>
          <p:nvPr/>
        </p:nvCxnSpPr>
        <p:spPr>
          <a:xfrm flipV="1">
            <a:off x="3708400" y="2067560"/>
            <a:ext cx="1511935" cy="14585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829300" y="2013585"/>
            <a:ext cx="1407160" cy="774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235190" y="2535555"/>
            <a:ext cx="83121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en-US" altLang="zh-CN" sz="4000" dirty="0" err="1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rPr>
              <a:t>qi</a:t>
            </a:r>
            <a:r>
              <a:rPr lang="en-US" altLang="zh-CN" sz="400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é</a:t>
            </a:r>
            <a:endParaRPr lang="en-US" altLang="zh-CN" sz="4000" dirty="0" err="1">
              <a:solidFill>
                <a:schemeClr val="tx1"/>
              </a:solidFill>
              <a:latin typeface="Arial" panose="020B0604020202020204" pitchFamily="34" charset="0"/>
              <a:ea typeface="Dotum" panose="020B0600000101010101" pitchFamily="34" charset="-127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749290" y="2047875"/>
            <a:ext cx="1487170" cy="1315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296150" y="3175635"/>
            <a:ext cx="9906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4000" dirty="0" err="1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rPr>
              <a:t>ji</a:t>
            </a:r>
            <a:r>
              <a:rPr lang="en-US" altLang="zh-CN" sz="400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ě</a:t>
            </a:r>
            <a:endParaRPr lang="en-US" altLang="zh-CN" sz="4000" dirty="0" err="1">
              <a:solidFill>
                <a:schemeClr val="tx1"/>
              </a:solidFill>
              <a:latin typeface="Arial" panose="020B0604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2000" y="244538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1050" b="0" u="none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e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87220" y="247459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1050" b="0" u="none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e(</a:t>
            </a:r>
            <a:r>
              <a:rPr lang="en-US" altLang="zh-CN" sz="500" b="0" u="none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é</a:t>
            </a:r>
            <a:r>
              <a:rPr lang="en-US" altLang="zh-CN" sz="1050" b="0" u="none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100" y="0"/>
            <a:ext cx="9105900" cy="5143500"/>
          </a:xfrm>
          <a:prstGeom prst="rect">
            <a:avLst/>
          </a:prstGeom>
          <a:noFill/>
        </p:spPr>
      </p:pic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5435601" y="627460"/>
            <a:ext cx="403225" cy="22109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Dotum" panose="020B0600000101010101" pitchFamily="34" charset="-127"/>
                <a:ea typeface="Dotum" panose="020B0600000101010101" pitchFamily="34" charset="-127"/>
              </a:rPr>
              <a:t>i</a:t>
            </a:r>
            <a:endParaRPr lang="zh-CN" altLang="en-US" sz="9600" b="1" kern="10">
              <a:ln w="9525">
                <a:noFill/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6156326" y="1168004"/>
            <a:ext cx="1584325" cy="1674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</a:t>
            </a:r>
            <a:endParaRPr lang="zh-CN" altLang="en-US" sz="9600" b="1" kern="10">
              <a:ln w="9525">
                <a:noFill/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4500564" y="1168004"/>
            <a:ext cx="1800225" cy="21597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y</a:t>
            </a:r>
            <a:endParaRPr lang="zh-CN" altLang="en-US" sz="9600" kern="10">
              <a:ln w="9525">
                <a:noFill/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33799" name="WordArt 7"/>
          <p:cNvSpPr>
            <a:spLocks noChangeArrowheads="1" noChangeShapeType="1" noTextEdit="1"/>
          </p:cNvSpPr>
          <p:nvPr/>
        </p:nvSpPr>
        <p:spPr bwMode="auto">
          <a:xfrm>
            <a:off x="250826" y="465535"/>
            <a:ext cx="2016125" cy="11287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变一变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787900" y="4088607"/>
            <a:ext cx="326243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/>
              <a:t>整体认读音节</a:t>
            </a:r>
            <a:endParaRPr lang="zh-CN" altLang="en-US" sz="40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7" grpId="0" animBg="1"/>
      <p:bldP spid="3380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</a:ln>
      </a:spPr>
      <a:bodyPr>
        <a:spAutoFit/>
      </a:bodyPr>
      <a:lstStyle>
        <a:defPPr>
          <a:defRPr sz="5400" b="1" dirty="0" err="1">
            <a:solidFill>
              <a:schemeClr val="accent2"/>
            </a:solidFill>
            <a:latin typeface="Dotum" panose="020B0600000101010101" pitchFamily="34" charset="-127"/>
            <a:ea typeface="Dotum" panose="020B0600000101010101" pitchFamily="34" charset="-12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</Words>
  <Application>WPS 演示</Application>
  <PresentationFormat>全屏显示(16:9)</PresentationFormat>
  <Paragraphs>148</Paragraphs>
  <Slides>27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</vt:lpstr>
      <vt:lpstr>宋体</vt:lpstr>
      <vt:lpstr>Wingdings</vt:lpstr>
      <vt:lpstr>Dotum</vt:lpstr>
      <vt:lpstr>Arial Black</vt:lpstr>
      <vt:lpstr>华文中宋</vt:lpstr>
      <vt:lpstr>方正楷体简体</vt:lpstr>
      <vt:lpstr>方正姚体</vt:lpstr>
      <vt:lpstr>Calibri</vt:lpstr>
      <vt:lpstr>Comic Sans MS</vt:lpstr>
      <vt:lpstr>Comic Sans MS</vt:lpstr>
      <vt:lpstr>DotumChe</vt:lpstr>
      <vt:lpstr>楷体_GB2312</vt:lpstr>
      <vt:lpstr>Arial</vt:lpstr>
      <vt:lpstr>黑体</vt:lpstr>
      <vt:lpstr>微软雅黑</vt:lpstr>
      <vt:lpstr>新宋体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拼音王国</dc:title>
  <dc:creator>HL</dc:creator>
  <cp:lastModifiedBy>Administrator</cp:lastModifiedBy>
  <cp:revision>130</cp:revision>
  <dcterms:created xsi:type="dcterms:W3CDTF">2014-09-03T12:40:00Z</dcterms:created>
  <dcterms:modified xsi:type="dcterms:W3CDTF">2016-10-22T08:44:49Z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