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363" r:id="rId3"/>
    <p:sldId id="413" r:id="rId5"/>
    <p:sldId id="468" r:id="rId6"/>
    <p:sldId id="469" r:id="rId7"/>
    <p:sldId id="439" r:id="rId8"/>
    <p:sldId id="491" r:id="rId9"/>
    <p:sldId id="456" r:id="rId10"/>
    <p:sldId id="457" r:id="rId11"/>
    <p:sldId id="453" r:id="rId12"/>
    <p:sldId id="490" r:id="rId13"/>
    <p:sldId id="488" r:id="rId14"/>
    <p:sldId id="489" r:id="rId15"/>
    <p:sldId id="462" r:id="rId16"/>
    <p:sldId id="465" r:id="rId17"/>
    <p:sldId id="466" r:id="rId18"/>
    <p:sldId id="377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8CDE8"/>
    <a:srgbClr val="0066FF"/>
    <a:srgbClr val="0033CC"/>
    <a:srgbClr val="0066CC"/>
    <a:srgbClr val="3333FF"/>
    <a:srgbClr val="009900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73" d="100"/>
          <a:sy n="73" d="100"/>
        </p:scale>
        <p:origin x="357" y="24"/>
      </p:cViewPr>
      <p:guideLst>
        <p:guide orient="horz" pos="3966"/>
        <p:guide pos="4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notesViewPr>
    <p:cSldViewPr>
      <p:cViewPr varScale="1">
        <p:scale>
          <a:sx n="59" d="100"/>
          <a:sy n="59" d="100"/>
        </p:scale>
        <p:origin x="2328" y="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3" name="页眉占位符 2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pPr>
              <a:defRPr/>
            </a:pPr>
            <a:r>
              <a:rPr lang="zh-CN" altLang="en-US"/>
              <a:t>绿色圃中小学教育http://www.LSPJY.com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13.emf"/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3.emf"/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19.png"/><Relationship Id="rId4" Type="http://schemas.openxmlformats.org/officeDocument/2006/relationships/image" Target="../media/image13.emf"/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7.emf"/><Relationship Id="rId5" Type="http://schemas.openxmlformats.org/officeDocument/2006/relationships/image" Target="../media/image13.emf"/><Relationship Id="rId4" Type="http://schemas.openxmlformats.org/officeDocument/2006/relationships/image" Target="../media/image6.emf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3.emf"/><Relationship Id="rId4" Type="http://schemas.openxmlformats.org/officeDocument/2006/relationships/image" Target="../media/image6.emf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3.emf"/><Relationship Id="rId4" Type="http://schemas.openxmlformats.org/officeDocument/2006/relationships/image" Target="../media/image6.emf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3.emf"/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13.emf"/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3.emf"/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13.emf"/><Relationship Id="rId3" Type="http://schemas.openxmlformats.org/officeDocument/2006/relationships/image" Target="../media/image6.emf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卖火柴的小女孩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3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619885" y="3861435"/>
            <a:ext cx="521906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  <a:sym typeface="+mn-ea"/>
              </a:rPr>
              <a:t>部编版三年级上册第三单元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51130" y="92075"/>
            <a:ext cx="4618355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东兰县隘洞镇同乐小学  韦礼善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92275" y="62103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27530" y="786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  <p:pic>
        <p:nvPicPr>
          <p:cNvPr id="9" name="图片 8" descr="0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792480" y="723265"/>
            <a:ext cx="6536690" cy="3228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0605" y="262255"/>
            <a:ext cx="1365250" cy="1064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1476375" y="260985"/>
            <a:ext cx="1489075" cy="5168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仿写改句</a:t>
            </a:r>
            <a:endParaRPr lang="zh-CN" altLang="en-US" sz="20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99415" y="981075"/>
            <a:ext cx="8239125" cy="52247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 eaLnBrk="1" latinLnBrk="0" hangingPunct="1">
              <a:lnSpc>
                <a:spcPts val="2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1、冻得红青（  ）得（  ）（  ）得（  ）（  ）得（  ）2、哆哆嗦嗦 （      ） （    ）  （        ） 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3、又冷又饿 又（ ）又（ ）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又（ ）又（ ）又（ ）又（ ） 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4、明晃晃（      ） 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（      ）（      ）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（      ）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5、越飞越高 越（ ）越（ ） 越（ ）越（ ）越（）越（ ） 6、没有寒冷，没有饥饿，也没有痛苦的地方去了。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没有</a:t>
            </a:r>
            <a:r>
              <a:rPr lang="zh-CN" altLang="en-US" sz="2000" u="sng">
                <a:solidFill>
                  <a:srgbClr val="FF0000"/>
                </a:solidFill>
                <a:latin typeface="黑体" charset="0"/>
                <a:ea typeface="黑体" charset="0"/>
              </a:rPr>
              <a:t>            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，没有</a:t>
            </a:r>
            <a:r>
              <a:rPr lang="zh-CN" altLang="en-US" sz="2000" u="sng">
                <a:solidFill>
                  <a:srgbClr val="FF0000"/>
                </a:solidFill>
                <a:latin typeface="黑体" charset="0"/>
                <a:ea typeface="黑体" charset="0"/>
              </a:rPr>
              <a:t>          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，也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有</a:t>
            </a:r>
            <a:r>
              <a:rPr lang="zh-CN" altLang="en-US" sz="2000" u="sng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      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7、虽然最大的裂缝已经用草和破布堵住了，风还是可  以灌进来。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虽然</a:t>
            </a:r>
            <a:r>
              <a:rPr lang="zh-CN" altLang="en-US" sz="2000" u="sng">
                <a:solidFill>
                  <a:srgbClr val="FF0000"/>
                </a:solidFill>
                <a:latin typeface="黑体" charset="0"/>
                <a:ea typeface="黑体" charset="0"/>
              </a:rPr>
              <a:t>            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，  还是</a:t>
            </a:r>
            <a:r>
              <a:rPr lang="zh-CN" altLang="en-US" sz="2000" u="sng">
                <a:solidFill>
                  <a:srgbClr val="FF0000"/>
                </a:solidFill>
                <a:latin typeface="黑体" charset="0"/>
                <a:ea typeface="黑体" charset="0"/>
              </a:rPr>
              <a:t>                         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000"/>
              </a:lnSpc>
            </a:pP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8、奶奶出现在亮光里，是那么温和，那么慈爱。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 那么</a:t>
            </a:r>
            <a:r>
              <a:rPr lang="zh-CN" altLang="en-US" sz="2000" u="sng">
                <a:solidFill>
                  <a:srgbClr val="FF0000"/>
                </a:solidFill>
                <a:latin typeface="黑体" charset="0"/>
                <a:ea typeface="黑体" charset="0"/>
              </a:rPr>
              <a:t>             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 ，那么</a:t>
            </a:r>
            <a:r>
              <a:rPr lang="zh-CN" altLang="en-US" sz="2000" u="sng">
                <a:solidFill>
                  <a:srgbClr val="FF0000"/>
                </a:solidFill>
                <a:latin typeface="黑体" charset="0"/>
                <a:ea typeface="黑体" charset="0"/>
              </a:rPr>
              <a:t>                       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9、她看到过多么美丽的东西，她曾经多么幸福。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 多么</a:t>
            </a:r>
            <a:r>
              <a:rPr lang="zh-CN" altLang="en-US" sz="2000" u="sng">
                <a:solidFill>
                  <a:srgbClr val="FF0000"/>
                </a:solidFill>
                <a:latin typeface="黑体" charset="0"/>
                <a:ea typeface="黑体" charset="0"/>
              </a:rPr>
              <a:t>                  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， 多么</a:t>
            </a:r>
            <a:r>
              <a:rPr lang="zh-CN" altLang="en-US" sz="2000" u="sng">
                <a:solidFill>
                  <a:srgbClr val="FF0000"/>
                </a:solidFill>
                <a:latin typeface="黑体" charset="0"/>
                <a:ea typeface="黑体" charset="0"/>
              </a:rPr>
              <a:t>                        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。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10、她敢从成把的火柴里抽出一根，在墙上擦燃了，来暖和暖和自己的小手吗？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改为陈述句</a:t>
            </a:r>
            <a:r>
              <a:rPr lang="zh-CN" altLang="en-US" sz="2000" u="sng">
                <a:solidFill>
                  <a:srgbClr val="FF0000"/>
                </a:solidFill>
                <a:latin typeface="黑体" charset="0"/>
                <a:ea typeface="黑体" charset="0"/>
              </a:rPr>
              <a:t>：                                            </a:t>
            </a:r>
            <a:r>
              <a:rPr lang="zh-CN" altLang="en-US" u="sng"/>
              <a:t>                                                 </a:t>
            </a:r>
            <a:endParaRPr lang="zh-CN" altLang="en-US" u="sng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13" y="116894"/>
            <a:ext cx="1124647" cy="17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圆角矩形 1"/>
          <p:cNvSpPr/>
          <p:nvPr/>
        </p:nvSpPr>
        <p:spPr>
          <a:xfrm>
            <a:off x="1188085" y="478790"/>
            <a:ext cx="1245870" cy="5276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加标点</a:t>
            </a:r>
            <a:endParaRPr sz="20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40385" y="1268730"/>
            <a:ext cx="7488555" cy="20688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1、 奶奶   小女孩儿叫起来   啊  请把我带走吧  我知道  火柴一灭 您就会不见的  像那暖和的火炉  喷[pèn]香的烤鹅  美丽的圣诞树一样  就会不见的  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2、   她想给自己暖和一下      人们说 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84530" y="3502025"/>
            <a:ext cx="7345045" cy="6686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选出下列破折号的用法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83895" y="4293235"/>
            <a:ext cx="7345045" cy="19443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①表示转折 ②表示强调 ③表示解释说明 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1、这是一年的最后一天——大年夜。( ) 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2、那是一双很大的拖鞋——那么大， 一向是她妈妈穿的( )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3、因为这是大年夜——她可忘不了这个。( )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 ③②① 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1"/>
          <p:cNvSpPr/>
          <p:nvPr/>
        </p:nvSpPr>
        <p:spPr>
          <a:xfrm>
            <a:off x="1115695" y="189230"/>
            <a:ext cx="1388110" cy="660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indent="0"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语段练习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12140" y="908685"/>
            <a:ext cx="8136890" cy="51130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000" b="1">
                <a:solidFill>
                  <a:srgbClr val="FF0000"/>
                </a:solidFill>
                <a:latin typeface="黑体" charset="0"/>
                <a:ea typeface="黑体" charset="0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她的一双小手几乎冻僵了。啊，哪怕一根小小的火柴，对她也是好处的！她敢从成把的火柴里抽出一根，在墙上擦燃了，来暧和暧和（huo   hé）自己的小手吗？她终于抽出了一根。哧！火柴燃起来了，冒出火焰来了！她把小手拢在火焰上。多么温暖多么明亮的火焰啊！简直像一支小小的蜡烛。这是一道奇异的火光！小女孩觉得自己好像坐在一个大火炉前面，火炉装着闪亮的铜脚和铜把手，烧得旺旺的，暧烘烘的，多么舒服啊！哎，这是怎么回事呢？她有刚把脚伸出去，想让脚也暧和一下，火柴灭了，火炉不见了。她坐在那儿，手里只有一根烧过了的火柴梗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(gěng  gēng)。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   “她想给自己暖和一下……”人们说。谁也不知道她曾经看到过多么美丽的东西，她曾经多么幸福，跟着她奶奶一起走向新年的幸福中去。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7236739" y="4511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1"/>
          <p:cNvSpPr/>
          <p:nvPr/>
        </p:nvSpPr>
        <p:spPr>
          <a:xfrm>
            <a:off x="683260" y="333375"/>
            <a:ext cx="7848600" cy="59048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1、给文中加点的字选择注音。 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2、写出这个自然段的主要意思。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小女孩很寒冷，她第一次擦然火柴眼前出现暖和的火炉，不一会儿，火柴灭了。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3、分别找出一个表示很冷和很暖的词：“冻僵”、“暖烘烘”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4、句子“她敢从成把的火柴里抽出一根，在墙上擦燃了，来暖和暖和自己的小手吗？她终于抽出了一根。”这句话运用了反问的修辞手法。“终于”能不能去掉，为什么？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不能，因为终于写出了小女孩太寒冷了，但又不敢划燃火柴取暖的激烈的思想斗争。（如果去掉就没有这种表达效果了。） 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5、用 “———”画表示小女孩幻想的句子。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这段话里，小女孩的现实处境与幻象中的生活形成对比，更衬托了小女孩现实生活的悲惨，这里表达了作者对小女孩的深切同情。</a:t>
            </a:r>
            <a:r>
              <a:rPr lang="zh-CN" altLang="en-US"/>
              <a:t> 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7596149" y="-272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1"/>
          <p:cNvSpPr/>
          <p:nvPr/>
        </p:nvSpPr>
        <p:spPr>
          <a:xfrm>
            <a:off x="755650" y="764540"/>
            <a:ext cx="7920355" cy="50406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b="1">
                <a:solidFill>
                  <a:srgbClr val="FF0000"/>
                </a:solidFill>
                <a:latin typeface="黑体" charset="0"/>
                <a:ea typeface="黑体" charset="0"/>
              </a:rPr>
              <a:t>6、朗读下面句子应该读出哪种感情，选择合适词语在括号里写出来。 </a:t>
            </a:r>
            <a:endParaRPr lang="zh-CN" altLang="en-US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latin typeface="黑体" charset="0"/>
                <a:ea typeface="黑体" charset="0"/>
              </a:rPr>
              <a:t>（矛盾、渴望、失望、兴奋） </a:t>
            </a:r>
            <a:endParaRPr lang="zh-CN" altLang="en-US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latin typeface="黑体" charset="0"/>
                <a:ea typeface="黑体" charset="0"/>
              </a:rPr>
              <a:t> ①啊！哪怕一根小小的火柴，对她也是有好处的。（    ）   渴望</a:t>
            </a:r>
            <a:endParaRPr lang="zh-CN" altLang="en-US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latin typeface="黑体" charset="0"/>
                <a:ea typeface="黑体" charset="0"/>
              </a:rPr>
              <a:t> ②她敢从成把的火柴里抽出一根来，在墙上擦燃了，来暖和暖和自己的小手吗？她终于抽出了一根。（    ）    矛盾</a:t>
            </a:r>
            <a:endParaRPr lang="zh-CN" altLang="en-US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latin typeface="黑体" charset="0"/>
                <a:ea typeface="黑体" charset="0"/>
              </a:rPr>
              <a:t>③烧得旺旺的，暖烘烘的，多么舒服啊！（    ）  兴奋</a:t>
            </a:r>
            <a:endParaRPr lang="zh-CN" altLang="en-US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latin typeface="黑体" charset="0"/>
                <a:ea typeface="黑体" charset="0"/>
              </a:rPr>
              <a:t>④哎，这是怎么回事呢？（    ）   失望</a:t>
            </a:r>
            <a:endParaRPr lang="zh-CN" altLang="en-US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latin typeface="黑体" charset="0"/>
                <a:ea typeface="黑体" charset="0"/>
              </a:rPr>
              <a:t>7、“她曾经多么幸福，跟着她奶奶一起走向新年的幸福中去。”两个“幸福”的意思是： </a:t>
            </a:r>
            <a:endParaRPr lang="zh-CN" altLang="en-US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latin typeface="黑体" charset="0"/>
                <a:ea typeface="黑体" charset="0"/>
              </a:rPr>
              <a:t>前一个“幸福”的含义是                                             </a:t>
            </a:r>
            <a:endParaRPr lang="zh-CN" altLang="en-US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latin typeface="黑体" charset="0"/>
                <a:ea typeface="黑体" charset="0"/>
              </a:rPr>
              <a:t>小女孩临死前是在美好的幻象中度过的，是幸福的。 </a:t>
            </a:r>
            <a:endParaRPr lang="zh-CN" altLang="en-US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latin typeface="黑体" charset="0"/>
                <a:ea typeface="黑体" charset="0"/>
              </a:rPr>
              <a:t>后一个“幸福”，意思是                                 </a:t>
            </a:r>
            <a:endParaRPr lang="zh-CN" altLang="en-US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latin typeface="黑体" charset="0"/>
                <a:ea typeface="黑体" charset="0"/>
              </a:rPr>
              <a:t>小女孩死了就没有寒冷、饥饿和痛苦，就彻底幸福了。 </a:t>
            </a:r>
            <a:endParaRPr lang="zh-CN" altLang="en-US" b="1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7308494" y="3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1"/>
          <p:cNvSpPr/>
          <p:nvPr/>
        </p:nvSpPr>
        <p:spPr>
          <a:xfrm>
            <a:off x="1115695" y="908685"/>
            <a:ext cx="6612890" cy="800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假如卖火柴的小女孩来到我们中间,你会说些什么?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900430" y="2062480"/>
            <a:ext cx="7381875" cy="37204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000">
                <a:solidFill>
                  <a:srgbClr val="FF0000"/>
                </a:solidFill>
                <a:latin typeface="黑体" charset="0"/>
                <a:ea typeface="黑体" charset="0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假如我遇见了卖火柴的小女孩，我会和小朋友们把自己平常存起来的零用钱全部把她的火柴买下来。这样她爸爸就不会打她了。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　  假如我遇见了卖火柴的小女孩，我就会为她穿上新衣、新鞋、新袜子。为她挡风，挡雪。让她不再那么寒冷。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　　假如我遇见了卖火柴的小女孩，我就会为她准备出一份丰盛的饭菜。让她填饱肚子。让她不在那么饥饿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　　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3707765" y="4364990"/>
            <a:ext cx="4344035" cy="7600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>
                <a:solidFill>
                  <a:schemeClr val="tx1"/>
                </a:solidFill>
                <a:latin typeface="黑体" charset="0"/>
                <a:ea typeface="黑体" charset="0"/>
              </a:rPr>
              <a:t>东兰县隘洞镇同乐小学    韦礼善</a:t>
            </a:r>
            <a:endParaRPr lang="zh-CN" altLang="en-US" sz="2000">
              <a:solidFill>
                <a:schemeClr val="tx1"/>
              </a:solidFill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57788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88720" y="405130"/>
            <a:ext cx="4258945" cy="597535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作者简介</a:t>
            </a:r>
            <a:endParaRPr lang="zh-CN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603686" y="2585368"/>
            <a:ext cx="957975" cy="1565772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043" y="5345687"/>
            <a:ext cx="800148" cy="895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51130" y="92075"/>
            <a:ext cx="4618355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东兰县隘洞镇同乐小学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59840" y="17011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75740" y="162877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2230" y="1270000"/>
            <a:ext cx="5895340" cy="26028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 descr="02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278255" y="1281430"/>
            <a:ext cx="5984240" cy="257048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1259840" y="4004945"/>
            <a:ext cx="6024245" cy="1549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/>
              <a:t>        </a:t>
            </a:r>
            <a:r>
              <a:rPr lang="en-US" altLang="zh-CN">
                <a:solidFill>
                  <a:srgbClr val="FF0000"/>
                </a:solidFill>
                <a:latin typeface="黑体" charset="0"/>
                <a:ea typeface="黑体" charset="0"/>
              </a:rPr>
              <a:t> </a:t>
            </a:r>
            <a:r>
              <a:rPr lang="zh-CN" altLang="en-US">
                <a:solidFill>
                  <a:srgbClr val="FF0000"/>
                </a:solidFill>
                <a:latin typeface="黑体" charset="0"/>
                <a:ea typeface="黑体" charset="0"/>
              </a:rPr>
              <a:t>安徒生,是丹麦作家。童话作品集《</a:t>
            </a:r>
            <a:r>
              <a:rPr lang="zh-CN" altLang="en-US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安徒生童话</a:t>
            </a:r>
            <a:r>
              <a:rPr lang="zh-CN" altLang="en-US">
                <a:solidFill>
                  <a:srgbClr val="FF0000"/>
                </a:solidFill>
                <a:latin typeface="黑体" charset="0"/>
                <a:ea typeface="黑体" charset="0"/>
              </a:rPr>
              <a:t>》，被尊为现代童话之父,开启了创作童话的先河。著名的童话故事有《海的女儿》、《小锡兵》、《冰雪女王》、《拇指姑娘》、《卖火柴的小女孩》、《丑小鸭》和《红鞋》等。</a:t>
            </a:r>
            <a:endParaRPr lang="zh-CN" altLang="en-US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69" y="1029796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3000" y="167640"/>
            <a:ext cx="3488690" cy="597535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拼音写汉字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94690" y="1053465"/>
            <a:ext cx="7751445" cy="3394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000" b="1">
                <a:solidFill>
                  <a:schemeClr val="tx1"/>
                </a:solidFill>
                <a:latin typeface="黑体" charset="0"/>
                <a:ea typeface="黑体" charset="0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wēi xiào  huǒ yàn    báo shā    chú chuāng    kǎoē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chemeClr val="tx1"/>
                </a:solidFill>
                <a:latin typeface="黑体" charset="0"/>
                <a:ea typeface="黑体" charset="0"/>
              </a:rPr>
              <a:t> (      )  (      )  (      )    (        )   (      )</a:t>
            </a:r>
            <a:endParaRPr lang="zh-CN" altLang="en-US" sz="2000" b="1">
              <a:solidFill>
                <a:schemeClr val="tx1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ling hún    là zhú     pèn xiāng    quán suō   cí ài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chemeClr val="tx1"/>
                </a:solidFill>
                <a:latin typeface="黑体" charset="0"/>
                <a:ea typeface="黑体" charset="0"/>
              </a:rPr>
              <a:t>(      )  (      )     (      )     (      )  (     )</a:t>
            </a:r>
            <a:endParaRPr lang="zh-CN" altLang="en-US" sz="2000" b="1">
              <a:solidFill>
                <a:schemeClr val="tx1"/>
              </a:solidFill>
              <a:latin typeface="黑体" charset="0"/>
              <a:ea typeface="黑体" charset="0"/>
            </a:endParaRPr>
          </a:p>
          <a:p>
            <a:pPr algn="ctr"/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hōng gān   guāi qiǎo  duō suo   wéi qún   shèng dàn jié</a:t>
            </a:r>
            <a:r>
              <a:rPr lang="zh-CN" altLang="en-US" sz="2000" b="1">
                <a:solidFill>
                  <a:schemeClr val="tx1"/>
                </a:solidFill>
                <a:latin typeface="黑体" charset="0"/>
                <a:ea typeface="黑体" charset="0"/>
              </a:rPr>
              <a:t> </a:t>
            </a:r>
            <a:endParaRPr lang="zh-CN" altLang="en-US" sz="2000" b="1">
              <a:solidFill>
                <a:schemeClr val="tx1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 b="1">
                <a:solidFill>
                  <a:schemeClr val="tx1"/>
                </a:solidFill>
                <a:latin typeface="黑体" charset="0"/>
                <a:ea typeface="黑体" charset="0"/>
              </a:rPr>
              <a:t>(      )   (      )  (      )   (      )   (        )</a:t>
            </a:r>
            <a:endParaRPr lang="zh-CN" altLang="en-US" sz="2000" b="1">
              <a:solidFill>
                <a:schemeClr val="tx1"/>
              </a:solidFill>
              <a:latin typeface="黑体" charset="0"/>
              <a:ea typeface="黑体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828040" y="4509135"/>
            <a:ext cx="7488555" cy="13684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chemeClr val="tx1"/>
                </a:solidFill>
                <a:latin typeface="黑体" charset="0"/>
                <a:ea typeface="黑体" charset="0"/>
              </a:rPr>
              <a:t>微笑   火焰    薄纱    橱窗   烤鹅    灵魂    蜡烛    喷香 </a:t>
            </a:r>
            <a:endParaRPr lang="zh-CN" altLang="en-US" b="1">
              <a:solidFill>
                <a:schemeClr val="tx1"/>
              </a:solidFill>
              <a:latin typeface="黑体" charset="0"/>
              <a:ea typeface="黑体" charset="0"/>
            </a:endParaRPr>
          </a:p>
          <a:p>
            <a:pPr algn="ctr"/>
            <a:r>
              <a:rPr lang="zh-CN" altLang="en-US" b="1">
                <a:solidFill>
                  <a:schemeClr val="tx1"/>
                </a:solidFill>
                <a:latin typeface="黑体" charset="0"/>
                <a:ea typeface="黑体" charset="0"/>
              </a:rPr>
              <a:t>蜷缩    慈爱    烘干    乖巧    哆嗦    围裙   圣诞节</a:t>
            </a:r>
            <a:endParaRPr lang="zh-CN" altLang="en-US" b="1">
              <a:solidFill>
                <a:schemeClr val="tx1"/>
              </a:solidFill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438" y="188372"/>
            <a:ext cx="978663" cy="74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3635" y="168275"/>
            <a:ext cx="3783330" cy="597535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课文内容填空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668" y="5013379"/>
            <a:ext cx="1124647" cy="171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151130" y="92075"/>
            <a:ext cx="4618355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东兰县隘洞镇同乐小学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00530" y="659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27530" y="78676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</a:t>
            </a:r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42925" y="1054100"/>
            <a:ext cx="8079105" cy="23196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000" b="1">
                <a:solidFill>
                  <a:srgbClr val="FF0000"/>
                </a:solidFill>
                <a:latin typeface="黑体" charset="0"/>
                <a:ea typeface="黑体" charset="0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这课文是</a:t>
            </a:r>
            <a:r>
              <a:rPr lang="zh-CN" altLang="en-US" sz="2000" b="1" u="sng">
                <a:solidFill>
                  <a:srgbClr val="FF0000"/>
                </a:solidFill>
                <a:latin typeface="黑体" charset="0"/>
                <a:ea typeface="黑体" charset="0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作家</a:t>
            </a:r>
            <a:r>
              <a:rPr lang="zh-CN" altLang="en-US" sz="2000" b="1" u="sng">
                <a:solidFill>
                  <a:srgbClr val="FF0000"/>
                </a:solidFill>
                <a:latin typeface="黑体" charset="0"/>
                <a:ea typeface="黑体" charset="0"/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的一篇童话，写</a:t>
            </a:r>
            <a:r>
              <a:rPr lang="zh-CN" altLang="en-US" sz="2000" b="1" u="sng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和写</a:t>
            </a:r>
            <a:r>
              <a:rPr lang="zh-CN" altLang="en-US" sz="2000" b="1" u="sng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 交替进行，美丽的</a:t>
            </a:r>
            <a:r>
              <a:rPr lang="zh-CN" altLang="en-US" sz="2000" b="1" u="sng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和残酷的</a:t>
            </a:r>
            <a:r>
              <a:rPr lang="zh-CN" altLang="en-US" sz="2000" b="1" u="sng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交替出现，在鲜明的</a:t>
            </a:r>
            <a:r>
              <a:rPr lang="zh-CN" altLang="en-US" sz="2000" b="1" u="sng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。被称为“</a:t>
            </a:r>
            <a:r>
              <a:rPr lang="zh-CN" altLang="en-US" sz="2000" b="1" u="sng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”。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课文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讲述了一个</a:t>
            </a:r>
            <a:r>
              <a:rPr lang="zh-CN" altLang="en-US" sz="2000" b="1" u="sng">
                <a:solidFill>
                  <a:srgbClr val="FF0000"/>
                </a:solidFill>
                <a:latin typeface="黑体" charset="0"/>
                <a:ea typeface="黑体" charset="0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的小女孩</a:t>
            </a:r>
            <a:r>
              <a:rPr lang="zh-CN" altLang="en-US" sz="2000" b="1" u="sng">
                <a:solidFill>
                  <a:srgbClr val="FF0000"/>
                </a:solidFill>
                <a:latin typeface="黑体" charset="0"/>
                <a:ea typeface="黑体" charset="0"/>
              </a:rPr>
              <a:t> 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冻死在</a:t>
            </a:r>
            <a:r>
              <a:rPr lang="zh-CN" altLang="en-US" sz="2000" b="1" u="sng">
                <a:solidFill>
                  <a:srgbClr val="FF0000"/>
                </a:solidFill>
                <a:latin typeface="黑体" charset="0"/>
                <a:ea typeface="黑体" charset="0"/>
              </a:rPr>
              <a:t> 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的故事， 表现了作者对</a:t>
            </a:r>
            <a:r>
              <a:rPr lang="zh-CN" altLang="en-US" sz="2000" b="1" u="sng">
                <a:solidFill>
                  <a:srgbClr val="FF0000"/>
                </a:solidFill>
                <a:latin typeface="黑体" charset="0"/>
                <a:ea typeface="黑体" charset="0"/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的同情，揭露了</a:t>
            </a:r>
            <a:r>
              <a:rPr lang="zh-CN" altLang="en-US" sz="2000" b="1" u="sng">
                <a:solidFill>
                  <a:srgbClr val="FF0000"/>
                </a:solidFill>
                <a:latin typeface="黑体" charset="0"/>
                <a:ea typeface="黑体" charset="0"/>
              </a:rPr>
              <a:t>      </a:t>
            </a:r>
            <a:r>
              <a:rPr lang="zh-CN" altLang="en-US" sz="2000" b="1">
                <a:solidFill>
                  <a:srgbClr val="FF0000"/>
                </a:solidFill>
                <a:latin typeface="黑体" charset="0"/>
                <a:ea typeface="黑体" charset="0"/>
              </a:rPr>
              <a:t>的社会现实。</a:t>
            </a:r>
            <a:endParaRPr lang="zh-CN" altLang="en-US" sz="2000" b="1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84530" y="3502025"/>
            <a:ext cx="7929245" cy="15119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chemeClr val="tx1"/>
                </a:solidFill>
                <a:latin typeface="黑体" charset="0"/>
                <a:ea typeface="黑体" charset="0"/>
              </a:rPr>
              <a:t>丹麦  安徒生  实  虚   幻象   现实   对比   世界童话大王</a:t>
            </a:r>
            <a:endParaRPr lang="zh-CN" altLang="en-US" sz="2000" b="1">
              <a:solidFill>
                <a:schemeClr val="tx1"/>
              </a:solidFill>
              <a:latin typeface="黑体" charset="0"/>
              <a:ea typeface="黑体" charset="0"/>
            </a:endParaRPr>
          </a:p>
          <a:p>
            <a:pPr algn="ctr"/>
            <a:r>
              <a:rPr lang="zh-CN" altLang="en-US" sz="2000" b="1">
                <a:solidFill>
                  <a:schemeClr val="tx1"/>
                </a:solidFill>
                <a:latin typeface="黑体" charset="0"/>
                <a:ea typeface="黑体" charset="0"/>
              </a:rPr>
              <a:t>卖火柴   大年夜  街头  穷苦人民  贫富悬殊</a:t>
            </a:r>
            <a:endParaRPr lang="zh-CN" altLang="en-US" sz="2000" b="1">
              <a:solidFill>
                <a:schemeClr val="tx1"/>
              </a:solidFill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3000" y="168275"/>
            <a:ext cx="4578350" cy="597535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用横线连接词语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8996" y="188280"/>
            <a:ext cx="863507" cy="966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圆角矩形 31"/>
          <p:cNvSpPr/>
          <p:nvPr/>
        </p:nvSpPr>
        <p:spPr>
          <a:xfrm>
            <a:off x="1043940" y="1341120"/>
            <a:ext cx="7233920" cy="443992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 eaLnBrk="1" latinLnBrk="0" hangingPunct="1">
              <a:lnSpc>
                <a:spcPts val="38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>
                <a:solidFill>
                  <a:schemeClr val="tx1"/>
                </a:solidFill>
                <a:latin typeface="黑体" charset="0"/>
                <a:ea typeface="黑体" charset="0"/>
              </a:rPr>
              <a:t>     </a:t>
            </a:r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幻想             渴望            现实 </a:t>
            </a:r>
            <a:endParaRPr lang="zh-CN" altLang="en-US" sz="20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  <a:p>
            <a:pPr lvl="0" indent="0" eaLnBrk="1" latinLnBrk="0" hangingPunct="1">
              <a:lnSpc>
                <a:spcPts val="38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美丽的圣诞树        温暖            冻死 </a:t>
            </a:r>
            <a:endParaRPr lang="zh-CN" altLang="en-US" sz="20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  <a:p>
            <a:pPr lvl="0" indent="0" eaLnBrk="1" latinLnBrk="0" hangingPunct="1">
              <a:lnSpc>
                <a:spcPts val="38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慈爱的奶奶          幸福            痛苦 </a:t>
            </a:r>
            <a:endParaRPr lang="zh-CN" altLang="en-US" sz="20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  <a:p>
            <a:pPr lvl="0" indent="0" eaLnBrk="1" latinLnBrk="0" hangingPunct="1">
              <a:lnSpc>
                <a:spcPts val="38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喷香的烤鹅          食物            寒冷 </a:t>
            </a:r>
            <a:endParaRPr lang="zh-CN" altLang="en-US" sz="20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  <a:p>
            <a:pPr lvl="0" indent="0" eaLnBrk="1" latinLnBrk="0" hangingPunct="1">
              <a:lnSpc>
                <a:spcPts val="38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美好的地方          爱抚            孤独 </a:t>
            </a:r>
            <a:endParaRPr lang="zh-CN" altLang="en-US" sz="20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  <a:p>
            <a:pPr lvl="0" indent="0" eaLnBrk="1" latinLnBrk="0" hangingPunct="1">
              <a:lnSpc>
                <a:spcPts val="38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    温暖的大火炉        欢乐            饥饿 </a:t>
            </a:r>
            <a:endParaRPr lang="zh-CN" altLang="en-US" sz="20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1188720" y="332740"/>
            <a:ext cx="3319145" cy="5181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根据课文内容填表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8650" y="44842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24485" y="635"/>
            <a:ext cx="4373245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东兰县隘洞镇同乐小学</a:t>
            </a:r>
            <a:endParaRPr lang="zh-CN" altLang="en-US"/>
          </a:p>
          <a:p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115695" y="1196975"/>
            <a:ext cx="6624955" cy="46081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1043940" y="1124585"/>
            <a:ext cx="6663055" cy="5076825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indent="0" eaLnBrk="1" latinLnBrk="0" hangingPunct="1">
              <a:lnSpc>
                <a:spcPts val="38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dirty="0">
                <a:solidFill>
                  <a:schemeClr val="tx1"/>
                </a:solidFill>
                <a:latin typeface="黑体" charset="0"/>
                <a:ea typeface="黑体" charset="0"/>
              </a:rPr>
              <a:t>     </a:t>
            </a:r>
            <a:endParaRPr lang="zh-CN" altLang="en-US" sz="20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432560" y="1329690"/>
          <a:ext cx="5922645" cy="45072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74215"/>
                <a:gridCol w="2174875"/>
                <a:gridCol w="1773555"/>
              </a:tblGrid>
              <a:tr h="751205">
                <a:tc>
                  <a:txBody>
                    <a:bodyPr/>
                    <a:p>
                      <a:pPr marL="0" indent="0" algn="ctr">
                        <a:buNone/>
                      </a:pPr>
                      <a:endParaRPr lang="zh-CN" altLang="en-US" sz="2000" b="1" u="none">
                        <a:latin typeface="黑体" charset="0"/>
                        <a:ea typeface="黑体" charset="0"/>
                        <a:cs typeface="宋体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1" u="none">
                          <a:latin typeface="黑体" charset="0"/>
                          <a:ea typeface="黑体" charset="0"/>
                          <a:cs typeface="宋体" charset="0"/>
                        </a:rPr>
                        <a:t>擦燃火柴</a:t>
                      </a:r>
                      <a:endParaRPr lang="zh-CN" altLang="en-US" sz="2000" b="1" u="none"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endParaRPr lang="zh-CN" altLang="en-US" sz="2000" b="1" u="none">
                        <a:latin typeface="黑体" charset="0"/>
                        <a:ea typeface="黑体" charset="0"/>
                        <a:cs typeface="宋体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1" u="none">
                          <a:latin typeface="黑体" charset="0"/>
                          <a:ea typeface="黑体" charset="0"/>
                          <a:cs typeface="宋体" charset="0"/>
                        </a:rPr>
                        <a:t>看到的、想到的</a:t>
                      </a:r>
                      <a:endParaRPr lang="zh-CN" altLang="en-US" sz="2000" b="1" u="none"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endParaRPr lang="zh-CN" altLang="en-US" sz="2000" b="1" u="none">
                        <a:latin typeface="黑体" charset="0"/>
                        <a:ea typeface="黑体" charset="0"/>
                        <a:cs typeface="宋体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1" u="none">
                          <a:latin typeface="黑体" charset="0"/>
                          <a:ea typeface="黑体" charset="0"/>
                          <a:cs typeface="宋体" charset="0"/>
                        </a:rPr>
                        <a:t>现实</a:t>
                      </a:r>
                      <a:endParaRPr lang="zh-CN" altLang="en-US" sz="2000" b="1" u="none"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cap="flat">
                      <a:noFill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1205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cap="flat">
                      <a:noFill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1205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cap="flat">
                      <a:noFill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1205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cap="flat">
                      <a:noFill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1205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cap="flat">
                      <a:noFill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1205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1400" b="1" u="none"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US" altLang="zh-CN"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sz="1400" b="1" u="none"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1" vert="horz" anchor="t">
                    <a:lnL cap="flat">
                      <a:noFill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1"/>
          <p:cNvSpPr/>
          <p:nvPr/>
        </p:nvSpPr>
        <p:spPr>
          <a:xfrm>
            <a:off x="1043305" y="908685"/>
            <a:ext cx="7560945" cy="48329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indent="0" algn="ctr">
              <a:lnSpc>
                <a:spcPct val="120000"/>
              </a:lnSpc>
            </a:pPr>
            <a:endParaRPr lang="zh-CN" altLang="en-US" sz="4000" b="1" baseline="30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1515745" y="1630045"/>
          <a:ext cx="6778625" cy="3500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8695"/>
                <a:gridCol w="3211195"/>
                <a:gridCol w="1308735"/>
              </a:tblGrid>
              <a:tr h="793115">
                <a:tc>
                  <a:txBody>
                    <a:bodyPr/>
                    <a:p>
                      <a:pPr marL="0" indent="0" algn="ctr">
                        <a:lnSpc>
                          <a:spcPts val="3900"/>
                        </a:lnSpc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擦燃火柴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看到的、想到的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现实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cap="flat">
                      <a:noFill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04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第一次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大火炉一温暖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寒冷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cap="flat">
                      <a:noFill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31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第二次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烤鸭一一美食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饥饿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cap="flat">
                      <a:noFill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第三次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圣诞树一快乐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痛苦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cap="flat">
                      <a:noFill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第四次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奶奶一一关爱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可怜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cap="flat">
                      <a:noFill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692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第五次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想让奶奶带地走一一幸福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000" b="0" u="none">
                          <a:solidFill>
                            <a:srgbClr val="FF0000"/>
                          </a:solidFill>
                          <a:latin typeface="黑体" charset="0"/>
                          <a:ea typeface="黑体" charset="0"/>
                          <a:cs typeface="宋体" charset="0"/>
                        </a:rPr>
                        <a:t>悲惨</a:t>
                      </a:r>
                      <a:endParaRPr lang="zh-CN" altLang="en-US" sz="2000" b="0" u="none">
                        <a:solidFill>
                          <a:srgbClr val="FF0000"/>
                        </a:solidFill>
                        <a:latin typeface="黑体" charset="0"/>
                        <a:ea typeface="黑体" charset="0"/>
                        <a:cs typeface="宋体" charset="0"/>
                      </a:endParaRPr>
                    </a:p>
                  </a:txBody>
                  <a:tcPr marL="0" marR="0" marT="0" marB="1" vert="horz" anchor="t">
                    <a:lnL cap="flat">
                      <a:noFill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1"/>
          <p:cNvSpPr/>
          <p:nvPr/>
        </p:nvSpPr>
        <p:spPr>
          <a:xfrm>
            <a:off x="759460" y="1294765"/>
            <a:ext cx="7488555" cy="250825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一（ ）小女孩   一（ ）拖鞋    一（ ）男孩   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一（ ）小脚     一（ ）火柴    一（ ）硬币  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一（ ）香味    一（ ）房子   一（ ）小手   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一（ ）蜡烛    一（ ）火光     一（ ）火炉  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一（ ）墙      一（ ）红光     一（ ）星星   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/>
            <a:r>
              <a:rPr lang="zh-CN" altLang="en-US" sz="2000">
                <a:solidFill>
                  <a:srgbClr val="FF0000"/>
                </a:solidFill>
                <a:latin typeface="黑体" charset="0"/>
                <a:ea typeface="黑体" charset="0"/>
              </a:rPr>
              <a:t>一（ ）灵魂    一（ ）圣诞树</a:t>
            </a:r>
            <a:endParaRPr lang="zh-CN" altLang="en-US" sz="2000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43305" y="188595"/>
            <a:ext cx="2238375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rgbClr val="FF0000"/>
                </a:solidFill>
                <a:latin typeface="黑体" charset="0"/>
                <a:ea typeface="黑体" charset="0"/>
              </a:rPr>
              <a:t>填写量词</a:t>
            </a:r>
            <a:endParaRPr lang="zh-CN" altLang="en-US" sz="2400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1043940" y="4004945"/>
            <a:ext cx="7233920" cy="181102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  <a:effectLst>
            <a:outerShdw blurRad="50800" dist="50800" dir="5400000" algn="ctr" rotWithShape="0">
              <a:srgbClr val="000000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indent="0" algn="ctr" eaLnBrk="1" latinLnBrk="0" hangingPunct="1">
              <a:lnSpc>
                <a:spcPts val="38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黑体" charset="0"/>
                <a:ea typeface="黑体" charset="0"/>
              </a:rPr>
              <a:t>个  双  个  双  把 个  股  座  双 </a:t>
            </a:r>
            <a:endParaRPr lang="zh-CN" altLang="en-US" sz="2000" dirty="0">
              <a:solidFill>
                <a:schemeClr val="tx1"/>
              </a:solidFill>
              <a:latin typeface="黑体" charset="0"/>
              <a:ea typeface="黑体" charset="0"/>
            </a:endParaRPr>
          </a:p>
          <a:p>
            <a:pPr lvl="0" indent="0" algn="ctr" eaLnBrk="1" latinLnBrk="0" hangingPunct="1">
              <a:lnSpc>
                <a:spcPts val="38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黑体" charset="0"/>
                <a:ea typeface="黑体" charset="0"/>
              </a:rPr>
              <a:t>支  道  个  堵  道  红 颗  个  棵 </a:t>
            </a:r>
            <a:endParaRPr lang="zh-CN" altLang="en-US" sz="20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20560" y="117475"/>
            <a:ext cx="1365250" cy="1059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1332230" y="118110"/>
            <a:ext cx="1314450" cy="6597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indent="0">
              <a:lnSpc>
                <a:spcPct val="120000"/>
              </a:lnSpc>
            </a:pPr>
            <a:r>
              <a:rPr sz="2000" b="1" dirty="0">
                <a:solidFill>
                  <a:srgbClr val="FF0000"/>
                </a:solidFill>
                <a:latin typeface="黑体" charset="0"/>
                <a:ea typeface="黑体" charset="0"/>
                <a:sym typeface="+mn-ea"/>
              </a:rPr>
              <a:t>词语搭配</a:t>
            </a:r>
            <a:endParaRPr sz="2000" b="1" dirty="0">
              <a:solidFill>
                <a:srgbClr val="FF0000"/>
              </a:solidFill>
              <a:latin typeface="黑体" charset="0"/>
              <a:ea typeface="黑体" charset="0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55650" y="836930"/>
            <a:ext cx="7512050" cy="28174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 eaLnBrk="1" latinLnBrk="0" hangingPunct="1">
              <a:lnSpc>
                <a:spcPts val="2300"/>
              </a:lnSpc>
            </a:pPr>
            <a:r>
              <a:rPr lang="zh-CN" altLang="en-US">
                <a:solidFill>
                  <a:srgbClr val="FF0000"/>
                </a:solidFill>
                <a:latin typeface="黑体" charset="0"/>
                <a:ea typeface="黑体" charset="0"/>
              </a:rPr>
              <a:t>(       )的晚上      (       )的小女孩    (       )的火焰 (       )的火光      (       )的铜脚      (       )的薄纱      (       )的台布      (       )的盘碗      (       )的墙    (       )的圣诞树    (       )的蜡烛      (       )的彩画 </a:t>
            </a:r>
            <a:endParaRPr lang="zh-CN" altLang="en-US">
              <a:solidFill>
                <a:srgbClr val="FF0000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300"/>
              </a:lnSpc>
            </a:pPr>
            <a:r>
              <a:rPr lang="zh-CN" altLang="en-US">
                <a:solidFill>
                  <a:srgbClr val="FF0000"/>
                </a:solidFill>
                <a:latin typeface="黑体" charset="0"/>
                <a:ea typeface="黑体" charset="0"/>
              </a:rPr>
              <a:t>(       )的星星      (       )的红光      (       )的火炉   (       )的烤鹅      (       )的光        (       )的地方      (       )的东西      (       )地走        (       )地走着  (       )得跑掉      (       )得旺旺      (       )得红青</a:t>
            </a:r>
            <a:endParaRPr lang="zh-CN" altLang="en-US">
              <a:solidFill>
                <a:srgbClr val="FF0000"/>
              </a:solidFill>
              <a:latin typeface="黑体" charset="0"/>
              <a:ea typeface="黑体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973455" y="3881120"/>
            <a:ext cx="7488555" cy="2357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1" latinLnBrk="0" hangingPunct="1">
              <a:lnSpc>
                <a:spcPts val="2300"/>
              </a:lnSpc>
            </a:pPr>
            <a:r>
              <a:rPr lang="zh-CN" altLang="en-US" sz="2000">
                <a:solidFill>
                  <a:schemeClr val="tx1"/>
                </a:solidFill>
                <a:latin typeface="黑体" charset="0"/>
                <a:ea typeface="黑体" charset="0"/>
              </a:rPr>
              <a:t>又冷又黑的晚上  乖巧的小女孩  明亮的火焰   奇异的火光</a:t>
            </a:r>
            <a:endParaRPr lang="zh-CN" altLang="en-US" sz="2000">
              <a:solidFill>
                <a:schemeClr val="tx1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300"/>
              </a:lnSpc>
            </a:pPr>
            <a:r>
              <a:rPr lang="zh-CN" altLang="en-US" sz="2000">
                <a:solidFill>
                  <a:schemeClr val="tx1"/>
                </a:solidFill>
                <a:latin typeface="黑体" charset="0"/>
                <a:ea typeface="黑体" charset="0"/>
              </a:rPr>
              <a:t> 闪亮的铜脚      透明的薄纱    雪白的台布   精致的盘碗  </a:t>
            </a:r>
            <a:endParaRPr lang="zh-CN" altLang="en-US" sz="2000">
              <a:solidFill>
                <a:schemeClr val="tx1"/>
              </a:solidFill>
              <a:latin typeface="黑体" charset="0"/>
              <a:ea typeface="黑体" charset="0"/>
            </a:endParaRPr>
          </a:p>
          <a:p>
            <a:pPr algn="ctr" eaLnBrk="1" latinLnBrk="0" hangingPunct="1">
              <a:lnSpc>
                <a:spcPts val="2300"/>
              </a:lnSpc>
            </a:pPr>
            <a:r>
              <a:rPr lang="zh-CN" altLang="en-US" sz="2000">
                <a:solidFill>
                  <a:schemeClr val="tx1"/>
                </a:solidFill>
                <a:latin typeface="黑体" charset="0"/>
                <a:ea typeface="黑体" charset="0"/>
              </a:rPr>
              <a:t>又厚又冷的墙    美丽的圣诞树  明晃晃的蜡烛   美丽的彩画 </a:t>
            </a:r>
            <a:endParaRPr lang="zh-CN" altLang="en-US" sz="2000">
              <a:solidFill>
                <a:schemeClr val="tx1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300"/>
              </a:lnSpc>
            </a:pPr>
            <a:r>
              <a:rPr lang="zh-CN" altLang="en-US" sz="2000">
                <a:solidFill>
                  <a:schemeClr val="tx1"/>
                </a:solidFill>
                <a:latin typeface="黑体" charset="0"/>
                <a:ea typeface="黑体" charset="0"/>
              </a:rPr>
              <a:t> 闪烁的星星  细长的红光  暖和的火炉 喷香的烤鹅  </a:t>
            </a:r>
            <a:endParaRPr lang="zh-CN" altLang="en-US" sz="2000">
              <a:solidFill>
                <a:schemeClr val="tx1"/>
              </a:solidFill>
              <a:latin typeface="黑体" charset="0"/>
              <a:ea typeface="黑体" charset="0"/>
            </a:endParaRPr>
          </a:p>
          <a:p>
            <a:pPr algn="l" eaLnBrk="1" latinLnBrk="0" hangingPunct="1">
              <a:lnSpc>
                <a:spcPts val="2300"/>
              </a:lnSpc>
            </a:pPr>
            <a:r>
              <a:rPr lang="zh-CN" altLang="en-US" sz="2000">
                <a:solidFill>
                  <a:schemeClr val="tx1"/>
                </a:solidFill>
                <a:latin typeface="黑体" charset="0"/>
                <a:ea typeface="黑体" charset="0"/>
              </a:rPr>
              <a:t> 强烈的光   痛苦的地方   美丽的东西    哆哆嗦嗦地走       摇摇摆摆地走着   吓得跑掉  烧得旺旺冻得红青</a:t>
            </a:r>
            <a:endParaRPr lang="zh-CN" altLang="en-US" sz="2000">
              <a:solidFill>
                <a:schemeClr val="tx1"/>
              </a:solidFill>
              <a:latin typeface="黑体" charset="0"/>
              <a:ea typeface="黑体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4189</Words>
  <Application>Kingsoft Office WPP</Application>
  <PresentationFormat>全屏显示(4:3)</PresentationFormat>
  <Paragraphs>222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绿色圃中小学教育http://www.LSPJY.com</Company>
  <LinksUpToDate>false</LinksUpToDate>
  <SharedDoc>false</SharedDoc>
  <HyperlinksChanged>false</HyperlinksChanged>
  <AppVersion>12.0000</AppVersion>
  <Manager>绿色圃中小学教育http://www.LSPJY.com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绿色圃中小学教育http://www.LSPJY.com</dc:title>
  <dc:creator>绿色圃中小学教育http://www.LSPJY.com</dc:creator>
  <cp:keywords>绿色圃中小学教育http:/www.LSPJY.com</cp:keywords>
  <dc:description>绿色圃中小学教育http://www.LSPJY.com</dc:description>
  <dc:subject>绿色圃中小学教育http://www.LSPJY.com</dc:subject>
  <cp:category>绿色圃中小学教育http://www.LSPJY.com</cp:category>
  <cp:lastModifiedBy>Administrator</cp:lastModifiedBy>
  <cp:revision>112</cp:revision>
  <dcterms:created xsi:type="dcterms:W3CDTF">2017-05-17T10:13:00Z</dcterms:created>
  <dcterms:modified xsi:type="dcterms:W3CDTF">2020-01-07T06:37:41Z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