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44" r:id="rId4"/>
    <p:sldId id="293" r:id="rId5"/>
    <p:sldId id="290" r:id="rId6"/>
    <p:sldId id="294" r:id="rId7"/>
    <p:sldId id="295" r:id="rId8"/>
    <p:sldId id="358" r:id="rId9"/>
    <p:sldId id="359" r:id="rId10"/>
    <p:sldId id="345" r:id="rId11"/>
    <p:sldId id="329" r:id="rId12"/>
    <p:sldId id="368" r:id="rId13"/>
    <p:sldId id="346" r:id="rId14"/>
    <p:sldId id="364" r:id="rId15"/>
    <p:sldId id="360" r:id="rId16"/>
    <p:sldId id="361" r:id="rId17"/>
    <p:sldId id="302" r:id="rId18"/>
    <p:sldId id="362" r:id="rId19"/>
    <p:sldId id="363" r:id="rId20"/>
    <p:sldId id="369" r:id="rId21"/>
    <p:sldId id="348" r:id="rId22"/>
    <p:sldId id="366" r:id="rId23"/>
    <p:sldId id="370" r:id="rId24"/>
    <p:sldId id="371" r:id="rId25"/>
    <p:sldId id="365" r:id="rId26"/>
    <p:sldId id="373" r:id="rId27"/>
    <p:sldId id="350" r:id="rId28"/>
    <p:sldId id="372" r:id="rId29"/>
    <p:sldId id="374" r:id="rId30"/>
    <p:sldId id="367" r:id="rId31"/>
    <p:sldId id="266" r:id="rId32"/>
    <p:sldId id="265" r:id="rId33"/>
    <p:sldId id="279" r:id="rId34"/>
    <p:sldId id="282" r:id="rId35"/>
    <p:sldId id="354" r:id="rId36"/>
    <p:sldId id="355" r:id="rId37"/>
    <p:sldId id="357" r:id="rId38"/>
    <p:sldId id="327" r:id="rId39"/>
    <p:sldId id="304" r:id="rId4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99"/>
    <a:srgbClr val="CC0000"/>
    <a:srgbClr val="FF6600"/>
    <a:srgbClr val="FFFF00"/>
    <a:srgbClr val="FF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1086" y="-90"/>
      </p:cViewPr>
      <p:guideLst>
        <p:guide orient="horz" pos="225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52400" y="152400"/>
            <a:ext cx="8763000" cy="6557963"/>
          </a:xfrm>
          <a:prstGeom prst="rect">
            <a:avLst/>
          </a:prstGeom>
          <a:solidFill>
            <a:schemeClr val="bg1">
              <a:alpha val="27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eduwg.com/" TargetMode="Externa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eduwg.com/" TargetMode="Externa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file:///H:\&#31532;&#20108;&#21333;&#20803;%20&#26126;&#26376;\&#36208;&#26376;&#20142;\&#28330;&#27700;&#28538;&#28538;&#22768;.mp3" TargetMode="External"/><Relationship Id="rId2" Type="http://schemas.openxmlformats.org/officeDocument/2006/relationships/audio" Target="file:///H:\&#31532;&#20108;&#21333;&#20803;%20&#26126;&#26376;\&#36208;&#26376;&#20142;\&#28330;&#27700;&#28538;&#28538;&#22768;.mp3" TargetMode="Externa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microsoft.com/office/2007/relationships/media" Target="file:///H:\&#31532;&#20108;&#21333;&#20803;%20&#26126;&#26376;\&#36208;&#26376;&#20142;\&#28330;&#27700;&#28538;&#28538;&#22768;.mp3" TargetMode="External"/><Relationship Id="rId2" Type="http://schemas.openxmlformats.org/officeDocument/2006/relationships/audio" Target="file:///H:\&#31532;&#20108;&#21333;&#20803;%20&#26126;&#26376;\&#36208;&#26376;&#20142;\&#28330;&#27700;&#28538;&#28538;&#22768;.mp3" TargetMode="External"/><Relationship Id="rId1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microsoft.com/office/2007/relationships/media" Target="file:///H:\&#31532;&#20108;&#21333;&#20803;%20&#26126;&#26376;\&#36208;&#26376;&#20142;\&#26376;&#20809;&#26354;.mp3" TargetMode="External"/><Relationship Id="rId2" Type="http://schemas.openxmlformats.org/officeDocument/2006/relationships/audio" Target="file:///H:\&#31532;&#20108;&#21333;&#20803;%20&#26126;&#26376;\&#36208;&#26376;&#20142;\&#26376;&#20809;&#26354;.mp3" TargetMode="External"/><Relationship Id="rId1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GIF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652463"/>
          </a:xfrm>
          <a:noFill/>
          <a:ln>
            <a:noFill/>
          </a:ln>
        </p:spPr>
        <p:txBody>
          <a:bodyPr/>
          <a:p>
            <a:pPr eaLnBrk="1" hangingPunct="1"/>
            <a:br>
              <a:rPr lang="zh-CN" altLang="en-US" sz="4000" dirty="0"/>
            </a:br>
            <a:br>
              <a:rPr lang="zh-CN" altLang="en-US" sz="4000" dirty="0"/>
            </a:br>
            <a:r>
              <a:rPr lang="zh-CN" altLang="en-US" sz="6000" b="1" dirty="0">
                <a:solidFill>
                  <a:srgbClr val="CC3300"/>
                </a:solidFill>
              </a:rPr>
              <a:t>走 月 亮</a:t>
            </a:r>
            <a:br>
              <a:rPr lang="zh-CN" altLang="en-US" sz="6000" b="1" dirty="0">
                <a:solidFill>
                  <a:srgbClr val="CC3300"/>
                </a:solidFill>
              </a:rPr>
            </a:br>
            <a:r>
              <a:rPr lang="zh-CN" altLang="en-US" sz="4000" dirty="0"/>
              <a:t>                         </a:t>
            </a:r>
            <a:r>
              <a:rPr lang="zh-CN" altLang="en-US" sz="4000" dirty="0">
                <a:solidFill>
                  <a:srgbClr val="CC3300"/>
                </a:solidFill>
              </a:rPr>
              <a:t>吴然</a:t>
            </a:r>
            <a:endParaRPr lang="zh-CN" altLang="en-US" sz="4000" dirty="0">
              <a:solidFill>
                <a:srgbClr val="CC3300"/>
              </a:solidFill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611188" y="549275"/>
            <a:ext cx="43211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第一课时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pPr eaLnBrk="1" hangingPunct="1"/>
            <a:endParaRPr lang="zh-CN" altLang="en-US" dirty="0"/>
          </a:p>
        </p:txBody>
      </p:sp>
      <p:sp>
        <p:nvSpPr>
          <p:cNvPr id="12291" name="TextBox 2"/>
          <p:cNvSpPr txBox="1"/>
          <p:nvPr/>
        </p:nvSpPr>
        <p:spPr>
          <a:xfrm>
            <a:off x="468313" y="1628775"/>
            <a:ext cx="8801100" cy="3786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孩子们，通过上一节课的学习，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我们知道在月光的照射下的乡村景色美丽极了，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真是令人陶醉。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我和妈妈伴着虫鸣、鸟飞以及果园那边飘来的果香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在明亮的月光下散步，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我和妈妈都去了哪些地方</a:t>
            </a:r>
            <a:r>
              <a:rPr lang="en-US" altLang="zh-CN" dirty="0">
                <a:latin typeface="Times New Roman" panose="02020603050405020304" pitchFamily="18" charset="0"/>
              </a:rPr>
              <a:t>?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小作者发现的这些美丽的景色，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我们大家是否曾经留意过。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现在我们一定要用心来读课文，</a:t>
            </a:r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体会作者是用了多么美丽的语言写出了我们也许曾经有过的感受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5"/>
          <p:cNvSpPr txBox="1"/>
          <p:nvPr/>
        </p:nvSpPr>
        <p:spPr>
          <a:xfrm>
            <a:off x="827088" y="1484313"/>
            <a:ext cx="7416800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一、预习自学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请同学们用自己喜欢的方式再读课文，把给你印象最深的句子或段落画下来，和你的小伙伴体会着读一读，并试一试谈谈自己的感受。（自读</a:t>
            </a:r>
            <a:r>
              <a:rPr lang="en-US" altLang="zh-CN" sz="3200" b="1" dirty="0">
                <a:latin typeface="Times New Roman" panose="02020603050405020304" pitchFamily="18" charset="0"/>
              </a:rPr>
              <a:t>-</a:t>
            </a:r>
            <a:r>
              <a:rPr lang="zh-CN" altLang="en-US" sz="3200" b="1" dirty="0">
                <a:latin typeface="Times New Roman" panose="02020603050405020304" pitchFamily="18" charset="0"/>
              </a:rPr>
              <a:t>小组）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755650" y="1125538"/>
            <a:ext cx="7570788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月亮都照亮了哪些地方呢？</a:t>
            </a:r>
            <a:endParaRPr lang="zh-CN" altLang="en-US" sz="480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4339" name="TextBox 2"/>
          <p:cNvSpPr txBox="1"/>
          <p:nvPr/>
        </p:nvSpPr>
        <p:spPr>
          <a:xfrm>
            <a:off x="827088" y="2349500"/>
            <a:ext cx="6481762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月亮还可能照到哪些地方？</a:t>
            </a:r>
            <a:endParaRPr lang="zh-CN" altLang="en-US" sz="480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3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6"/>
          <p:cNvSpPr>
            <a:spLocks noGrp="1" noRot="1"/>
          </p:cNvSpPr>
          <p:nvPr>
            <p:ph idx="1"/>
          </p:nvPr>
        </p:nvSpPr>
        <p:spPr>
          <a:xfrm>
            <a:off x="533400" y="1447800"/>
            <a:ext cx="7772400" cy="4114800"/>
          </a:xfrm>
          <a:noFill/>
          <a:ln>
            <a:noFill/>
          </a:ln>
        </p:spPr>
        <p:txBody>
          <a:bodyPr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0000FF"/>
                </a:solidFill>
              </a:rPr>
              <a:t>          </a:t>
            </a:r>
            <a:r>
              <a:rPr lang="zh-CN" altLang="en-US" sz="5400" b="1" dirty="0">
                <a:solidFill>
                  <a:srgbClr val="FFFF00"/>
                </a:solidFill>
                <a:ea typeface="隶书" pitchFamily="49" charset="-122"/>
              </a:rPr>
              <a:t>秋天的夜晚，月亮升起来了，从洱海那边升起来了。</a:t>
            </a:r>
            <a:br>
              <a:rPr lang="zh-CN" altLang="en-US" sz="5400" b="1" dirty="0">
                <a:solidFill>
                  <a:srgbClr val="FFFF00"/>
                </a:solidFill>
                <a:ea typeface="隶书" pitchFamily="49" charset="-122"/>
              </a:rPr>
            </a:br>
            <a:endParaRPr lang="zh-CN" altLang="en-US" sz="5400" b="1" dirty="0">
              <a:solidFill>
                <a:srgbClr val="FFFF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advClick="0" advTm="8000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8"/>
          <p:cNvSpPr txBox="1"/>
          <p:nvPr/>
        </p:nvSpPr>
        <p:spPr>
          <a:xfrm>
            <a:off x="838200" y="1219200"/>
            <a:ext cx="7315200" cy="4849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44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          </a:t>
            </a:r>
            <a:r>
              <a:rPr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月儿是那样明亮，月光是那样柔和，照亮了高高的点苍山，照亮了村头的大青树，也照亮了村间的大道和小路</a:t>
            </a:r>
            <a:r>
              <a:rPr lang="zh-CN" altLang="en-US" sz="4800" b="1" dirty="0">
                <a:solidFill>
                  <a:srgbClr val="FFFF00"/>
                </a:solidFill>
                <a:latin typeface="宋体" panose="02010600030101010101" pitchFamily="2" charset="-122"/>
              </a:rPr>
              <a:t>……</a:t>
            </a:r>
            <a:endParaRPr lang="zh-CN" altLang="en-US" sz="4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8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advClick="0" advTm="2200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蓝色系列13"/>
          <p:cNvPicPr>
            <a:picLocks noChangeAspect="1"/>
          </p:cNvPicPr>
          <p:nvPr/>
        </p:nvPicPr>
        <p:blipFill>
          <a:blip r:embed="rId1"/>
          <a:srcRect l="153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 txBox="1"/>
          <p:nvPr/>
        </p:nvSpPr>
        <p:spPr>
          <a:xfrm>
            <a:off x="684213" y="1484313"/>
            <a:ext cx="8135937" cy="137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月亮照亮了高高的点苍山，照亮了村头的大青树，也照亮了，照亮了村间的大道和小路</a:t>
            </a:r>
            <a:r>
              <a:rPr lang="en-US" altLang="zh-CN" sz="2800" b="1" dirty="0">
                <a:latin typeface="Arial" panose="020B0604020202020204" pitchFamily="34" charset="0"/>
              </a:rPr>
              <a:t>……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684213" y="3068638"/>
            <a:ext cx="76327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排比句的作用：不仅使描写细腻，形象生动，更增强了韵律感，使语言富有气势。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Line 5"/>
          <p:cNvSpPr/>
          <p:nvPr/>
        </p:nvSpPr>
        <p:spPr>
          <a:xfrm>
            <a:off x="827088" y="2205038"/>
            <a:ext cx="75612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2" name="Line 6"/>
          <p:cNvSpPr/>
          <p:nvPr/>
        </p:nvSpPr>
        <p:spPr>
          <a:xfrm>
            <a:off x="827088" y="2852738"/>
            <a:ext cx="64087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3" name="Text Box 7"/>
          <p:cNvSpPr txBox="1"/>
          <p:nvPr/>
        </p:nvSpPr>
        <p:spPr>
          <a:xfrm>
            <a:off x="7235825" y="2276475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排比句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)</a:t>
            </a:r>
            <a:endParaRPr lang="en-US" altLang="zh-CN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900113" y="4365625"/>
            <a:ext cx="7488237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月亮照亮了高高的点苍山，照亮了村头的大青树，照亮了村间的大道和小路，也照亮了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       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，照亮了</a:t>
            </a:r>
            <a:r>
              <a:rPr lang="zh-CN" altLang="en-US" b="1" u="sng" dirty="0">
                <a:latin typeface="Times New Roman" panose="02020603050405020304" pitchFamily="18" charset="0"/>
              </a:rPr>
              <a:t>                            </a:t>
            </a:r>
            <a:r>
              <a:rPr lang="zh-CN" altLang="en-US" dirty="0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1763713" y="5370513"/>
            <a:ext cx="2376487" cy="6540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42900" indent="-34290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可爱的小水塘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Rectangle 10"/>
          <p:cNvSpPr/>
          <p:nvPr/>
        </p:nvSpPr>
        <p:spPr>
          <a:xfrm>
            <a:off x="5292725" y="5373688"/>
            <a:ext cx="2376488" cy="6477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42900" indent="-342900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飘香的果园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3" grpId="0"/>
      <p:bldP spid="14344" grpId="0"/>
      <p:bldP spid="14345" grpId="0"/>
      <p:bldP spid="143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 descr="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0"/>
            <a:ext cx="9048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4"/>
          <p:cNvSpPr>
            <a:spLocks noGrp="1" noRot="1"/>
          </p:cNvSpPr>
          <p:nvPr>
            <p:ph type="title"/>
          </p:nvPr>
        </p:nvSpPr>
        <p:spPr>
          <a:xfrm>
            <a:off x="685800" y="838200"/>
            <a:ext cx="8062913" cy="36576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dirty="0">
                <a:solidFill>
                  <a:srgbClr val="FFFF00"/>
                </a:solidFill>
                <a:ea typeface="隶书" pitchFamily="49" charset="-122"/>
              </a:rPr>
              <a:t>         这时候，阿妈喜欢领着我，在洒满月光的小路上漫步。走哇走，啊，我和阿妈走月亮！</a:t>
            </a:r>
            <a:br>
              <a:rPr lang="zh-CN" altLang="en-US" dirty="0"/>
            </a:b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  <p:transition advClick="0" advTm="15000">
    <p:comb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6" descr="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066800"/>
            <a:ext cx="9448800" cy="792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3"/>
          <p:cNvSpPr>
            <a:spLocks noGrp="1" noRot="1"/>
          </p:cNvSpPr>
          <p:nvPr>
            <p:ph idx="1"/>
          </p:nvPr>
        </p:nvSpPr>
        <p:spPr>
          <a:xfrm>
            <a:off x="304800" y="914400"/>
            <a:ext cx="83820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800" dirty="0">
                <a:solidFill>
                  <a:srgbClr val="00FF00"/>
                </a:solidFill>
              </a:rPr>
              <a:t>            </a:t>
            </a:r>
            <a:r>
              <a:rPr lang="zh-CN" altLang="en-US" sz="4000" dirty="0">
                <a:solidFill>
                  <a:srgbClr val="FFFF00"/>
                </a:solidFill>
                <a:ea typeface="隶书" pitchFamily="49" charset="-122"/>
              </a:rPr>
              <a:t>细细的溪水，流着山草和野花的香味，流着月光。灰白色的鹅卵石布满河床。卵石间有多少可爱的小水塘啊，每个小水塘，都抱着一个月亮！阿妈，白天你在溪里洗衣裳，我用树叶作小船，运载许多新鲜的花瓣。阿妈，我们到溪边去吧，我们去看看小水塘，看看水塘里的月亮，看看我采过野花的地方。</a:t>
            </a:r>
            <a:endParaRPr lang="zh-CN" altLang="en-US" sz="4000" dirty="0">
              <a:solidFill>
                <a:srgbClr val="FFFF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advClick="0" advTm="50000">
    <p:comb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6"/>
          <p:cNvSpPr/>
          <p:nvPr/>
        </p:nvSpPr>
        <p:spPr>
          <a:xfrm>
            <a:off x="0" y="2420938"/>
            <a:ext cx="85153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5400" b="1" dirty="0">
                <a:solidFill>
                  <a:srgbClr val="FF00FF"/>
                </a:solidFill>
                <a:latin typeface="Times New Roman" panose="02020603050405020304" pitchFamily="18" charset="0"/>
                <a:ea typeface="隶书" pitchFamily="49" charset="-122"/>
              </a:rPr>
              <a:t>    </a:t>
            </a:r>
            <a:r>
              <a:rPr lang="zh-CN" altLang="en-US" sz="6000" b="1" dirty="0">
                <a:solidFill>
                  <a:srgbClr val="FF00FF"/>
                </a:solidFill>
                <a:latin typeface="Times New Roman" panose="02020603050405020304" pitchFamily="18" charset="0"/>
                <a:ea typeface="隶书" pitchFamily="49" charset="-122"/>
              </a:rPr>
              <a:t>啊，我和阿妈走月亮！</a:t>
            </a:r>
            <a:endParaRPr lang="zh-CN" altLang="en-US" sz="6000" b="1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Line 4"/>
          <p:cNvSpPr/>
          <p:nvPr/>
        </p:nvSpPr>
        <p:spPr>
          <a:xfrm>
            <a:off x="827088" y="2205038"/>
            <a:ext cx="70580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61" name="Line 5"/>
          <p:cNvSpPr/>
          <p:nvPr/>
        </p:nvSpPr>
        <p:spPr>
          <a:xfrm>
            <a:off x="827088" y="2852738"/>
            <a:ext cx="259238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69" name="Line 13"/>
          <p:cNvSpPr/>
          <p:nvPr/>
        </p:nvSpPr>
        <p:spPr>
          <a:xfrm>
            <a:off x="900113" y="4005263"/>
            <a:ext cx="70580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70" name="Line 14"/>
          <p:cNvSpPr/>
          <p:nvPr/>
        </p:nvSpPr>
        <p:spPr>
          <a:xfrm>
            <a:off x="900113" y="4652963"/>
            <a:ext cx="1295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10" name="Picture 2" descr="蓝色系列13"/>
          <p:cNvPicPr>
            <a:picLocks noChangeAspect="1"/>
          </p:cNvPicPr>
          <p:nvPr/>
        </p:nvPicPr>
        <p:blipFill>
          <a:blip r:embed="rId1"/>
          <a:srcRect l="153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TextBox 17"/>
          <p:cNvSpPr txBox="1"/>
          <p:nvPr/>
        </p:nvSpPr>
        <p:spPr>
          <a:xfrm>
            <a:off x="611188" y="620713"/>
            <a:ext cx="8064500" cy="4646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①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“细细的溪水，流着山草和野花的香味．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流着月光。灰白色的鹅卵石布满河床。卵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石问有多少可爱的小水塘啊，每个小水塘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都抱着一个月亮</a:t>
            </a:r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!”</a:t>
            </a:r>
            <a:endParaRPr lang="en-US" altLang="zh-CN" sz="3200" b="1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　</a:t>
            </a:r>
            <a:endParaRPr lang="en-US" altLang="zh-CN" dirty="0">
              <a:latin typeface="Times New Roman" panose="02020603050405020304" pitchFamily="18" charset="0"/>
            </a:endParaRPr>
          </a:p>
          <a:p>
            <a:endParaRPr lang="en-US" altLang="zh-CN" dirty="0">
              <a:latin typeface="Times New Roman" panose="02020603050405020304" pitchFamily="18" charset="0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“流着”一词两次使用，朗读时要强调。</a:t>
            </a:r>
            <a:endParaRPr lang="zh-CN" altLang="en-US" sz="36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dirty="0">
                <a:latin typeface="Times New Roman" panose="02020603050405020304" pitchFamily="18" charset="0"/>
              </a:rPr>
              <a:t>　　</a:t>
            </a:r>
            <a:r>
              <a:rPr lang="zh-CN" altLang="en-US" sz="2800" dirty="0">
                <a:latin typeface="Times New Roman" panose="02020603050405020304" pitchFamily="18" charset="0"/>
              </a:rPr>
              <a:t>香味在流，月光在流，怎么可能</a:t>
            </a:r>
            <a:r>
              <a:rPr lang="en-US" altLang="zh-CN" sz="2800" dirty="0">
                <a:latin typeface="Times New Roman" panose="02020603050405020304" pitchFamily="18" charset="0"/>
              </a:rPr>
              <a:t>?</a:t>
            </a:r>
            <a:r>
              <a:rPr lang="zh-CN" altLang="en-US" sz="2800" dirty="0">
                <a:latin typeface="Times New Roman" panose="02020603050405020304" pitchFamily="18" charset="0"/>
              </a:rPr>
              <a:t>但正是这种语言，才将本无感情的自然之物附上甜美、欢快、幸福的情绪，如流水绵绵不绝。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蓝色系列17"/>
          <p:cNvPicPr>
            <a:picLocks noChangeAspect="1"/>
          </p:cNvPicPr>
          <p:nvPr/>
        </p:nvPicPr>
        <p:blipFill>
          <a:blip r:embed="rId1"/>
          <a:srcRect r="10532"/>
          <a:stretch>
            <a:fillRect/>
          </a:stretch>
        </p:blipFill>
        <p:spPr>
          <a:xfrm>
            <a:off x="0" y="0"/>
            <a:ext cx="9144000" cy="682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3"/>
          <p:cNvSpPr/>
          <p:nvPr/>
        </p:nvSpPr>
        <p:spPr>
          <a:xfrm>
            <a:off x="395288" y="1700213"/>
            <a:ext cx="4176712" cy="4248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走月亮</a:t>
            </a: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  <a:t>，作者：吴然。这本书分为“大理石的歌”、“闹春牛”、“小巷深处”、“月光的香味”四小辑。以神奇、美丽、富饶的云南的山和水、人和景为主要描述对象，从孩子的心灵感受出发，勾画出一幅幅活跃、灵动、充满纯真气息的美丽动人的乡土的篇章。</a:t>
            </a:r>
            <a:b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</a:rPr>
            </a:br>
            <a:r>
              <a:rPr lang="zh-CN" altLang="en-US" sz="1800" dirty="0">
                <a:solidFill>
                  <a:schemeClr val="tx2"/>
                </a:solidFill>
                <a:latin typeface="Times New Roman" panose="02020603050405020304" pitchFamily="18" charset="0"/>
              </a:rPr>
              <a:t> </a:t>
            </a:r>
            <a:endParaRPr lang="zh-CN" altLang="en-US" sz="18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0" name="Picture 4" descr="走月亮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838" y="0"/>
            <a:ext cx="46021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蓝色系列13"/>
          <p:cNvPicPr>
            <a:picLocks noChangeAspect="1"/>
          </p:cNvPicPr>
          <p:nvPr/>
        </p:nvPicPr>
        <p:blipFill>
          <a:blip r:embed="rId1"/>
          <a:srcRect l="153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11"/>
          <p:cNvSpPr>
            <a:spLocks noChangeArrowheads="1"/>
          </p:cNvSpPr>
          <p:nvPr/>
        </p:nvSpPr>
        <p:spPr bwMode="auto">
          <a:xfrm>
            <a:off x="642938" y="1785938"/>
            <a:ext cx="7777163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“多少可爱”引导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hlinkClick r:id="rId2"/>
              </a:rPr>
              <a:t>学生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读出喜悦的心情。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　“每个小水塘，都抱着一个月亮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!”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一个“抱”字：形象地写出了小水塘的形状以及倒影在水中的月景，同时运用了拟人的手法，使得月亮、水塘和我们都显得那么和谐，那么美好。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 descr="3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3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algn="just"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            </a:t>
            </a:r>
            <a:r>
              <a:rPr lang="zh-CN" altLang="en-US" sz="5400" b="1" dirty="0">
                <a:solidFill>
                  <a:srgbClr val="FFFF00"/>
                </a:solidFill>
                <a:ea typeface="隶书" pitchFamily="49" charset="-122"/>
              </a:rPr>
              <a:t>秋虫唱着，夜鸟拍打着翅膀，从果园那边飘来了果子的甜香。</a:t>
            </a:r>
            <a:endParaRPr lang="zh-CN" altLang="en-US" sz="5400" b="1" dirty="0">
              <a:solidFill>
                <a:srgbClr val="FFFF00"/>
              </a:solidFill>
              <a:ea typeface="隶书" pitchFamily="49" charset="-122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zh-CN" altLang="en-US" sz="5400" b="1" dirty="0">
              <a:solidFill>
                <a:srgbClr val="FFFF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advClick="0" advTm="10000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18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4572000"/>
            <a:ext cx="1979612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4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Picture 5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6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7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286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8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Picture 9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5" name="Picture 10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6" name="Picture 11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7" name="Picture 12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86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8" name="Picture 13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2286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9" name="Picture 14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0" name="Picture 15" descr="20056291648694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572000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1" name="Text Box 16"/>
          <p:cNvSpPr txBox="1"/>
          <p:nvPr/>
        </p:nvSpPr>
        <p:spPr>
          <a:xfrm>
            <a:off x="2057400" y="1447800"/>
            <a:ext cx="510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4592" name="Text Box 17"/>
          <p:cNvSpPr txBox="1"/>
          <p:nvPr/>
        </p:nvSpPr>
        <p:spPr>
          <a:xfrm>
            <a:off x="539750" y="974725"/>
            <a:ext cx="8229600" cy="588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200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    </a:t>
            </a: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阿妈温暖的手拉着我，我闻得见阿妈身上的气息。我们走过月光闪闪的溪岸，走过石拱桥；走过月影团团的果园，走过庄稼地和菜地……在我仰起脸看阿妈的时候，我突然看见美丽的月亮牵着那些闪闪烁烁的小星星，好像也在天上走着，走着……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advClick="0" advTm="35000"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5" descr="20081030199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21875" cy="736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12"/>
          <p:cNvSpPr/>
          <p:nvPr/>
        </p:nvSpPr>
        <p:spPr>
          <a:xfrm>
            <a:off x="1285875" y="785813"/>
            <a:ext cx="68580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pitchFamily="18" charset="0"/>
              </a:rPr>
              <a:t>②“我们走过月光闪闪的溪岸，走过石拱桥；走过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月影团团的果园；走过庄稼地和菜地</a:t>
            </a:r>
            <a:r>
              <a:rPr lang="en-US" altLang="zh-CN" dirty="0">
                <a:solidFill>
                  <a:srgbClr val="FFFF00"/>
                </a:solidFill>
                <a:latin typeface="Times New Roman" panose="02020603050405020304" pitchFamily="18" charset="0"/>
              </a:rPr>
              <a:t>……”</a:t>
            </a:r>
            <a:endParaRPr lang="en-US" altLang="zh-CN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　　月光照在水面上，随波荡漾，月光闪闪；而照在果园里，果树上结满了果子，月影就成了一团团的了。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　　小作者和妈妈伴着月光走过许多的地方，除了从重叠用“走过”这个词感受到，还可以从文中的“</a:t>
            </a:r>
            <a:r>
              <a:rPr lang="en-US" altLang="zh-CN" dirty="0">
                <a:solidFill>
                  <a:srgbClr val="FFFF00"/>
                </a:solidFill>
                <a:latin typeface="Times New Roman" panose="02020603050405020304" pitchFamily="18" charset="0"/>
              </a:rPr>
              <a:t>……”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</a:rPr>
              <a:t>看出来。 “我”和妈妈还去了那些地方。月光照在那儿又是什么样</a:t>
            </a:r>
            <a:r>
              <a:rPr lang="en-US" altLang="zh-CN" dirty="0">
                <a:solidFill>
                  <a:srgbClr val="FFFF00"/>
                </a:solidFill>
                <a:latin typeface="Times New Roman" panose="02020603050405020304" pitchFamily="18" charset="0"/>
              </a:rPr>
              <a:t>?</a:t>
            </a:r>
            <a:endParaRPr lang="en-US" altLang="zh-CN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26628" name="Picture 5" descr="20081030199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21875" cy="736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6"/>
          <p:cNvSpPr txBox="1"/>
          <p:nvPr/>
        </p:nvSpPr>
        <p:spPr>
          <a:xfrm>
            <a:off x="971550" y="3860800"/>
            <a:ext cx="7993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66"/>
                </a:solidFill>
                <a:latin typeface="Times New Roman" panose="02020603050405020304" pitchFamily="18" charset="0"/>
              </a:rPr>
              <a:t>美丽的月亮牵着那些闪闪烁烁的小星星</a:t>
            </a:r>
            <a:endParaRPr lang="zh-CN" altLang="en-US" sz="36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3733" name="Text Box 5"/>
          <p:cNvSpPr txBox="1"/>
          <p:nvPr/>
        </p:nvSpPr>
        <p:spPr>
          <a:xfrm>
            <a:off x="468313" y="333375"/>
            <a:ext cx="8424862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“我”突然看见美丽的月亮牵着那些闪闪烁烁的小星星，好像也在天上走着，走着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……”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539750" y="3357563"/>
            <a:ext cx="8208963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解析：月儿牵着闪烁的小星星走哇走，不就是在和阿妈与“我”比赛吗？不，阿妈就是那美丽的月亮，“我”就是那闪烁的小星星，我们已经融入到大自然的怀抱。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  <p:bldP spid="737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Rectangle 6"/>
          <p:cNvSpPr/>
          <p:nvPr/>
        </p:nvSpPr>
        <p:spPr>
          <a:xfrm>
            <a:off x="228600" y="5486400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itchFamily="49" charset="-122"/>
              </a:rPr>
              <a:t>  多美的夜晚啊，我和阿妈走月亮！</a:t>
            </a:r>
            <a:endParaRPr lang="zh-CN" altLang="en-US" sz="4400" b="1" dirty="0">
              <a:solidFill>
                <a:srgbClr val="FFFF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endParaRPr lang="zh-CN" altLang="zh-CN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pic>
        <p:nvPicPr>
          <p:cNvPr id="29700" name="Picture 5" descr="79517_1836737_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620713"/>
            <a:ext cx="7848600" cy="554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Text Box 6"/>
          <p:cNvSpPr txBox="1"/>
          <p:nvPr/>
        </p:nvSpPr>
        <p:spPr>
          <a:xfrm>
            <a:off x="3635375" y="620713"/>
            <a:ext cx="2952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</a:rPr>
              <a:t>走月亮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1" name="Text Box 7"/>
          <p:cNvSpPr txBox="1"/>
          <p:nvPr/>
        </p:nvSpPr>
        <p:spPr>
          <a:xfrm>
            <a:off x="1835150" y="2565400"/>
            <a:ext cx="17287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</a:rPr>
              <a:t>景美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2" name="Text Box 8"/>
          <p:cNvSpPr txBox="1"/>
          <p:nvPr/>
        </p:nvSpPr>
        <p:spPr>
          <a:xfrm>
            <a:off x="6156325" y="2492375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</a:rPr>
              <a:t>情浓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3" name="Text Box 9"/>
          <p:cNvSpPr txBox="1"/>
          <p:nvPr/>
        </p:nvSpPr>
        <p:spPr>
          <a:xfrm>
            <a:off x="1547813" y="4868863"/>
            <a:ext cx="68421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FF00"/>
                </a:solidFill>
                <a:latin typeface="Times New Roman" panose="02020603050405020304" pitchFamily="18" charset="0"/>
              </a:rPr>
              <a:t>有爱就有温暖，有爱就有和谐</a:t>
            </a:r>
            <a:endParaRPr lang="zh-CN" altLang="en-US" sz="40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36871" grpId="0"/>
      <p:bldP spid="36872" grpId="0"/>
      <p:bldP spid="368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1600" dirty="0"/>
              <a:t>(</a:t>
            </a:r>
            <a:r>
              <a:rPr lang="zh-CN" altLang="en-US" sz="1600" dirty="0"/>
              <a:t>孩子会有很多奇异和美丽的想象。这样的交流也是一种美的陶醉。</a:t>
            </a:r>
            <a:r>
              <a:rPr lang="en-US" altLang="zh-CN" sz="1600" dirty="0"/>
              <a:t>)</a:t>
            </a:r>
            <a:endParaRPr lang="en-US" altLang="zh-CN" sz="1600" dirty="0"/>
          </a:p>
          <a:p>
            <a:pPr eaLnBrk="1" hangingPunct="1"/>
            <a:r>
              <a:rPr lang="zh-CN" altLang="en-US" sz="1600" dirty="0"/>
              <a:t>　　③学习反复句</a:t>
            </a:r>
            <a:endParaRPr lang="zh-CN" altLang="en-US" sz="1600" dirty="0"/>
          </a:p>
          <a:p>
            <a:pPr eaLnBrk="1" hangingPunct="1"/>
            <a:r>
              <a:rPr lang="zh-CN" altLang="en-US" sz="1600" dirty="0"/>
              <a:t>　　“我和阿妈走月亮</a:t>
            </a:r>
            <a:r>
              <a:rPr lang="en-US" altLang="zh-CN" sz="1600" dirty="0"/>
              <a:t>!”</a:t>
            </a:r>
            <a:r>
              <a:rPr lang="zh-CN" altLang="en-US" sz="1600" dirty="0"/>
              <a:t>在文中出现三次。看似重复，实则妙笔之句，充分表达了小作者和阿妈走月亮时无比幸福和喜悦之情。细细咀嚼这种情致，意趣，虽是秋夜，却让人心中涌起融融的暖意。</a:t>
            </a:r>
            <a:endParaRPr lang="zh-CN" altLang="en-US" sz="1600" dirty="0"/>
          </a:p>
          <a:p>
            <a:pPr eaLnBrk="1" hangingPunct="1"/>
            <a:r>
              <a:rPr lang="zh-CN" altLang="en-US" sz="1600" dirty="0"/>
              <a:t>　　</a:t>
            </a:r>
            <a:r>
              <a:rPr lang="en-US" altLang="zh-CN" sz="1600" dirty="0"/>
              <a:t>3</a:t>
            </a:r>
            <a:r>
              <a:rPr lang="zh-CN" altLang="en-US" sz="1600" dirty="0"/>
              <a:t>．拓展延伸．说月夜。</a:t>
            </a:r>
            <a:endParaRPr lang="zh-CN" altLang="en-US" sz="1600" dirty="0"/>
          </a:p>
          <a:p>
            <a:pPr eaLnBrk="1" hangingPunct="1"/>
            <a:r>
              <a:rPr lang="zh-CN" altLang="en-US" sz="1600" dirty="0"/>
              <a:t>　　语文</a:t>
            </a:r>
            <a:r>
              <a:rPr lang="zh-CN" altLang="en-US" sz="1600" dirty="0">
                <a:hlinkClick r:id="rId1"/>
              </a:rPr>
              <a:t>教学</a:t>
            </a:r>
            <a:r>
              <a:rPr lang="zh-CN" altLang="en-US" sz="1600" dirty="0"/>
              <a:t>重在体悟，</a:t>
            </a:r>
            <a:r>
              <a:rPr lang="zh-CN" altLang="en-US" sz="1600" dirty="0">
                <a:hlinkClick r:id="rId1"/>
              </a:rPr>
              <a:t>学生</a:t>
            </a:r>
            <a:r>
              <a:rPr lang="zh-CN" altLang="en-US" sz="1600" dirty="0"/>
              <a:t>的感受可以是多种多样的，但美的欣赏是不能缺少的。我们教给了</a:t>
            </a:r>
            <a:r>
              <a:rPr lang="zh-CN" altLang="en-US" sz="1600" dirty="0">
                <a:hlinkClick r:id="rId1"/>
              </a:rPr>
              <a:t>学生</a:t>
            </a:r>
            <a:r>
              <a:rPr lang="zh-CN" altLang="en-US" sz="1600" dirty="0"/>
              <a:t>学习知识的方法，更要引导学会他们感悟。感悟文美、景美、情美、人更美。</a:t>
            </a:r>
            <a:endParaRPr lang="zh-CN" altLang="en-US" sz="1600" dirty="0"/>
          </a:p>
          <a:p>
            <a:pPr eaLnBrk="1" hangingPunct="1"/>
            <a:r>
              <a:rPr lang="zh-CN" altLang="en-US" sz="1600" dirty="0"/>
              <a:t>　　作者情不自禁的赞叹也同样会感染我们，让</a:t>
            </a:r>
            <a:r>
              <a:rPr lang="zh-CN" altLang="en-US" sz="1600" dirty="0">
                <a:hlinkClick r:id="rId1"/>
              </a:rPr>
              <a:t>学生</a:t>
            </a:r>
            <a:r>
              <a:rPr lang="zh-CN" altLang="en-US" sz="1600" dirty="0"/>
              <a:t>深情地读：“多美的夜晚啊！”</a:t>
            </a:r>
            <a:endParaRPr lang="zh-CN" altLang="en-US" sz="1600" dirty="0"/>
          </a:p>
          <a:p>
            <a:pPr eaLnBrk="1" hangingPunct="1"/>
            <a:r>
              <a:rPr lang="zh-CN" altLang="en-US" sz="1600" dirty="0"/>
              <a:t>　　</a:t>
            </a:r>
            <a:r>
              <a:rPr lang="en-US" altLang="zh-CN" sz="1600" dirty="0"/>
              <a:t>(2)</a:t>
            </a:r>
            <a:r>
              <a:rPr lang="zh-CN" altLang="en-US" sz="1600" dirty="0"/>
              <a:t>读了课文，孩子们更进一步体会到乡村月夜的美丽</a:t>
            </a:r>
            <a:r>
              <a:rPr lang="en-US" altLang="zh-CN" sz="1600" dirty="0"/>
              <a:t>,</a:t>
            </a:r>
            <a:r>
              <a:rPr lang="zh-CN" altLang="en-US" sz="1600" dirty="0"/>
              <a:t>乡村月夜这是一种自然，宁静的美丽。孩子们写几句广告语向朋友介绍乡村的月夜，有时间去欣赏月景。</a:t>
            </a:r>
            <a:endParaRPr lang="zh-CN" altLang="en-US" sz="1600" dirty="0"/>
          </a:p>
          <a:p>
            <a:pPr eaLnBrk="1" hangingPunct="1"/>
            <a:endParaRPr lang="zh-CN" altLang="en-US" sz="1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31748" name="Picture 4" descr="2007090101045938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9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溪水潺潺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96188" y="155733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Text Box 6"/>
          <p:cNvSpPr txBox="1"/>
          <p:nvPr/>
        </p:nvSpPr>
        <p:spPr>
          <a:xfrm>
            <a:off x="827088" y="1196975"/>
            <a:ext cx="48244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3995738" y="692150"/>
            <a:ext cx="3671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i="1" dirty="0">
                <a:solidFill>
                  <a:schemeClr val="bg1"/>
                </a:solidFill>
                <a:latin typeface="Times New Roman" panose="02020603050405020304" pitchFamily="18" charset="0"/>
              </a:rPr>
              <a:t>四、拓展延伸</a:t>
            </a:r>
            <a:endParaRPr lang="zh-CN" altLang="en-US" sz="4000" i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04" fill="hold"/>
                                        <p:tgtEl>
                                          <p:spTgt spid="17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090811_5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"/>
          <p:cNvSpPr/>
          <p:nvPr/>
        </p:nvSpPr>
        <p:spPr>
          <a:xfrm>
            <a:off x="1511300" y="188913"/>
            <a:ext cx="76327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5400" dirty="0">
                <a:latin typeface="Times New Roman" panose="02020603050405020304" pitchFamily="18" charset="0"/>
                <a:ea typeface="黑体" panose="02010600030101010101" pitchFamily="49" charset="-122"/>
              </a:rPr>
              <a:t>云南第二大湖泊：洱海</a:t>
            </a:r>
            <a:endParaRPr lang="zh-CN" altLang="en-US" sz="54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pic>
        <p:nvPicPr>
          <p:cNvPr id="32771" name="Picture 3" descr="2007090101044838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溪水潺潺声.mp3">
            <a:hlinkClick r:id="" action="ppaction://media"/>
          </p:cNvPr>
          <p:cNvPicPr>
            <a:picLocks noRot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8839200" y="4797425"/>
            <a:ext cx="304800" cy="3048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04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33796" name="Picture 4" descr="b5604f01e15e97f2267fb5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 Box 5"/>
          <p:cNvSpPr txBox="1"/>
          <p:nvPr/>
        </p:nvSpPr>
        <p:spPr>
          <a:xfrm>
            <a:off x="179388" y="1557338"/>
            <a:ext cx="6300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</a:rPr>
              <a:t>阿妈，我们到田埂上去吧！</a:t>
            </a:r>
            <a:endParaRPr lang="zh-CN" altLang="en-US" sz="40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34820" name="Picture 4" descr="20081052335154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Text Box 5"/>
          <p:cNvSpPr txBox="1"/>
          <p:nvPr/>
        </p:nvSpPr>
        <p:spPr>
          <a:xfrm>
            <a:off x="539750" y="260350"/>
            <a:ext cx="4032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3333FF"/>
                </a:solidFill>
                <a:latin typeface="Times New Roman" panose="02020603050405020304" pitchFamily="18" charset="0"/>
              </a:rPr>
              <a:t>稻穗低垂着头</a:t>
            </a:r>
            <a:endParaRPr lang="zh-CN" altLang="en-US" sz="40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蓝色系列13"/>
          <p:cNvPicPr>
            <a:picLocks noChangeAspect="1"/>
          </p:cNvPicPr>
          <p:nvPr/>
        </p:nvPicPr>
        <p:blipFill>
          <a:blip r:embed="rId1"/>
          <a:srcRect l="1534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3"/>
          <p:cNvSpPr txBox="1"/>
          <p:nvPr/>
        </p:nvSpPr>
        <p:spPr>
          <a:xfrm>
            <a:off x="755650" y="1557338"/>
            <a:ext cx="763270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、课文为什么反复写“啊，我和阿妈走月亮”？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7828" name="Text Box 4"/>
          <p:cNvSpPr txBox="1"/>
          <p:nvPr/>
        </p:nvSpPr>
        <p:spPr>
          <a:xfrm>
            <a:off x="755650" y="2276475"/>
            <a:ext cx="76327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答：这样反复地写，充分表达了“我”和阿妈走月亮时的幸福和喜悦之情。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5845" name="WordArt 15"/>
          <p:cNvSpPr>
            <a:spLocks noTextEdit="1"/>
          </p:cNvSpPr>
          <p:nvPr/>
        </p:nvSpPr>
        <p:spPr>
          <a:xfrm>
            <a:off x="3203575" y="476250"/>
            <a:ext cx="29527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CC0099">
                        <a:alpha val="50000"/>
                      </a:srgbClr>
                    </a:gs>
                    <a:gs pos="100000">
                      <a:srgbClr val="5E0047"/>
                    </a:gs>
                  </a:gsLst>
                  <a:lin ang="5400000" scaled="1"/>
                  <a:tileRect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共同探究</a:t>
            </a:r>
            <a:endParaRPr lang="zh-CN" altLang="en-US" sz="3600" b="1">
              <a:ln w="12700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CC0099">
                      <a:alpha val="50000"/>
                    </a:srgbClr>
                  </a:gs>
                  <a:gs pos="100000">
                    <a:srgbClr val="5E0047"/>
                  </a:gs>
                </a:gsLst>
                <a:lin ang="5400000" scaled="1"/>
                <a:tileRect/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7830" name="Text Box 6"/>
          <p:cNvSpPr txBox="1"/>
          <p:nvPr/>
        </p:nvSpPr>
        <p:spPr>
          <a:xfrm>
            <a:off x="827088" y="3502025"/>
            <a:ext cx="76327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、为什么说这是一个“多美的夜晚”？选择喜欢的段落背诵。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77831" name="月光曲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350" y="56610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2" name="Text Box 8"/>
          <p:cNvSpPr txBox="1"/>
          <p:nvPr/>
        </p:nvSpPr>
        <p:spPr>
          <a:xfrm>
            <a:off x="828675" y="4725988"/>
            <a:ext cx="76327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sym typeface="Arial" panose="020B0604020202020204" pitchFamily="34" charset="0"/>
              </a:rPr>
              <a:t>3、如果你和爸爸或妈妈走月亮，你想去哪里走月亮，动动你的五官，说说你在走月亮时看到什么？听到什么？闻到什么？想到什么？</a:t>
            </a:r>
            <a:endParaRPr lang="zh-CN" altLang="en-US" sz="2800" b="1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78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31598" fill="hold"/>
                                        <p:tgtEl>
                                          <p:spTgt spid="778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31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31"/>
                </p:tgtEl>
              </p:cMediaNode>
            </p:audio>
          </p:childTnLst>
        </p:cTn>
      </p:par>
    </p:tnLst>
    <p:bldLst>
      <p:bldP spid="77830" grpId="0"/>
      <p:bldP spid="778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/>
          <p:nvPr/>
        </p:nvSpPr>
        <p:spPr>
          <a:xfrm>
            <a:off x="611188" y="1341438"/>
            <a:ext cx="81375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</a:rPr>
              <a:t>三、调动学生的生活实际，谈感受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r>
              <a:rPr lang="en-US" altLang="zh-CN" sz="4000" dirty="0">
                <a:latin typeface="Times New Roman" panose="02020603050405020304" pitchFamily="18" charset="0"/>
              </a:rPr>
              <a:t>1</a:t>
            </a:r>
            <a:r>
              <a:rPr lang="zh-CN" altLang="en-US" sz="4000" dirty="0">
                <a:latin typeface="Times New Roman" panose="02020603050405020304" pitchFamily="18" charset="0"/>
              </a:rPr>
              <a:t>．你有没有和妈妈在一起感到幸福的时刻？把你的感受在小组里讲一讲，然后全班交流。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4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p>
            <a:pPr eaLnBrk="1" hangingPunct="1"/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7"/>
          <p:cNvPicPr>
            <a:picLocks noChangeAspect="1"/>
          </p:cNvPicPr>
          <p:nvPr>
            <p:ph type="body"/>
          </p:nvPr>
        </p:nvPicPr>
        <p:blipFill>
          <a:blip r:embed="rId1"/>
          <a:srcRect b="2062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8915" name="WordArt 3"/>
          <p:cNvSpPr/>
          <p:nvPr/>
        </p:nvSpPr>
        <p:spPr>
          <a:xfrm>
            <a:off x="2339975" y="3860800"/>
            <a:ext cx="3816350" cy="1322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208"/>
              </a:avLst>
            </a:prstTxWarp>
            <a:normAutofit/>
          </a:bodyPr>
          <a:p>
            <a:pPr algn="ctr"/>
            <a:r>
              <a:rPr lang="zh-CN" altLang="en-US" sz="4000">
                <a:gradFill rotWithShape="1">
                  <a:gsLst>
                    <a:gs pos="0">
                      <a:srgbClr val="FFFF99"/>
                    </a:gs>
                    <a:gs pos="50000">
                      <a:schemeClr val="folHlink"/>
                    </a:gs>
                    <a:gs pos="100000">
                      <a:srgbClr val="FFFF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>
              <a:gradFill rotWithShape="1">
                <a:gsLst>
                  <a:gs pos="0">
                    <a:srgbClr val="FFFF99"/>
                  </a:gs>
                  <a:gs pos="50000">
                    <a:schemeClr val="folHlink"/>
                  </a:gs>
                  <a:gs pos="100000">
                    <a:srgbClr val="FFFF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Rectangle 4"/>
          <p:cNvSpPr/>
          <p:nvPr/>
        </p:nvSpPr>
        <p:spPr>
          <a:xfrm>
            <a:off x="611188" y="908050"/>
            <a:ext cx="6769100" cy="28813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  <a:t>1、完成课文《走月亮》课堂摘录本，摘录好词好句。</a:t>
            </a:r>
            <a:b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b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  <a:t>2、复习课文《走月亮》课堂笔记，背诵4、6、8自然段。</a:t>
            </a:r>
            <a:b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endParaRPr lang="zh-CN" altLang="en-US" sz="27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7"/>
          <p:cNvPicPr>
            <a:picLocks noChangeAspect="1"/>
          </p:cNvPicPr>
          <p:nvPr>
            <p:ph type="body"/>
          </p:nvPr>
        </p:nvPicPr>
        <p:blipFill>
          <a:blip r:embed="rId1"/>
          <a:srcRect b="20622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39939" name="WordArt 3"/>
          <p:cNvSpPr/>
          <p:nvPr/>
        </p:nvSpPr>
        <p:spPr>
          <a:xfrm>
            <a:off x="2339975" y="3860800"/>
            <a:ext cx="3816350" cy="1322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2208"/>
              </a:avLst>
            </a:prstTxWarp>
            <a:normAutofit/>
          </a:bodyPr>
          <a:p>
            <a:pPr algn="ctr"/>
            <a:r>
              <a:rPr lang="zh-CN" altLang="en-US" sz="4000">
                <a:gradFill rotWithShape="1">
                  <a:gsLst>
                    <a:gs pos="0">
                      <a:srgbClr val="FFFF99"/>
                    </a:gs>
                    <a:gs pos="50000">
                      <a:schemeClr val="folHlink"/>
                    </a:gs>
                    <a:gs pos="100000">
                      <a:srgbClr val="FFFF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4000">
              <a:gradFill rotWithShape="1">
                <a:gsLst>
                  <a:gs pos="0">
                    <a:srgbClr val="FFFF99"/>
                  </a:gs>
                  <a:gs pos="50000">
                    <a:schemeClr val="folHlink"/>
                  </a:gs>
                  <a:gs pos="100000">
                    <a:srgbClr val="FFFF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611188" y="476250"/>
            <a:ext cx="6769100" cy="33845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  <a:t>说到亲情，我们眼前会浮现出这样的画面：小路上妈妈伸展双臂迎接蹒跚学步的幼儿，风雨中爸爸手持雨伞呵护着放学归来的孩子，月夜下奶奶教孙子数天上的星星</a:t>
            </a:r>
            <a:r>
              <a:rPr lang="en-US" altLang="zh-CN" sz="2700" dirty="0">
                <a:solidFill>
                  <a:schemeClr val="bg1"/>
                </a:solidFill>
                <a:latin typeface="Times New Roman" panose="02020603050405020304" pitchFamily="18" charset="0"/>
              </a:rPr>
              <a:t>……</a:t>
            </a:r>
            <a:br>
              <a:rPr lang="en-US" altLang="zh-CN" sz="2700" dirty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zh-CN" altLang="en-US" sz="2700" dirty="0">
                <a:solidFill>
                  <a:schemeClr val="bg1"/>
                </a:solidFill>
                <a:latin typeface="Times New Roman" panose="02020603050405020304" pitchFamily="18" charset="0"/>
              </a:rPr>
              <a:t>在浓浓的亲情中，我们学会了独立行走，我们一步步长大成人。这伴随生命每一刻的亲情，你感受到了吗？同学们，想一想，说说，然后写在你的日记本上吧。</a:t>
            </a:r>
            <a:endParaRPr lang="zh-CN" altLang="en-US" sz="27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1565043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3"/>
          <p:cNvSpPr/>
          <p:nvPr/>
        </p:nvSpPr>
        <p:spPr>
          <a:xfrm>
            <a:off x="5003800" y="188913"/>
            <a:ext cx="3889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5400" dirty="0">
                <a:latin typeface="Times New Roman" panose="02020603050405020304" pitchFamily="18" charset="0"/>
                <a:ea typeface="黑体" panose="02010600030101010101" pitchFamily="49" charset="-122"/>
              </a:rPr>
              <a:t>云南点苍山</a:t>
            </a:r>
            <a:endParaRPr lang="zh-CN" altLang="en-US" sz="54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2007818167279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Rectangle 3"/>
          <p:cNvSpPr/>
          <p:nvPr/>
        </p:nvSpPr>
        <p:spPr>
          <a:xfrm>
            <a:off x="5003800" y="188913"/>
            <a:ext cx="38893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5400" dirty="0">
                <a:latin typeface="Times New Roman" panose="02020603050405020304" pitchFamily="18" charset="0"/>
                <a:ea typeface="黑体" panose="02010600030101010101" pitchFamily="49" charset="-122"/>
              </a:rPr>
              <a:t>云南点苍山</a:t>
            </a:r>
            <a:endParaRPr lang="zh-CN" altLang="en-US" sz="5400" dirty="0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02bkuang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85800" y="-533400"/>
            <a:ext cx="10439400" cy="782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 noRot="1"/>
          </p:cNvSpPr>
          <p:nvPr>
            <p:ph idx="1"/>
          </p:nvPr>
        </p:nvSpPr>
        <p:spPr>
          <a:xfrm>
            <a:off x="609600" y="914400"/>
            <a:ext cx="7772400" cy="4876800"/>
          </a:xfrm>
          <a:ln/>
        </p:spPr>
        <p:txBody>
          <a:bodyPr vert="horz" wrap="square" lIns="91440" tIns="45720" rIns="91440" bIns="45720" anchor="t"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你认识我们吗？</a:t>
            </a:r>
            <a:endParaRPr lang="zh-CN" altLang="en-US" sz="3600" b="1" dirty="0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zh-CN" altLang="en-US" sz="6600" b="1" dirty="0">
              <a:solidFill>
                <a:srgbClr val="0000FF"/>
              </a:solidFill>
            </a:endParaRPr>
          </a:p>
        </p:txBody>
      </p:sp>
      <p:sp>
        <p:nvSpPr>
          <p:cNvPr id="265224" name="Text Box 8"/>
          <p:cNvSpPr txBox="1"/>
          <p:nvPr/>
        </p:nvSpPr>
        <p:spPr>
          <a:xfrm>
            <a:off x="1219200" y="1676400"/>
            <a:ext cx="2743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照亮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26" name="Text Box 10"/>
          <p:cNvSpPr txBox="1"/>
          <p:nvPr/>
        </p:nvSpPr>
        <p:spPr>
          <a:xfrm>
            <a:off x="1219200" y="2743200"/>
            <a:ext cx="1981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阿妈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27" name="Text Box 11"/>
          <p:cNvSpPr txBox="1"/>
          <p:nvPr/>
        </p:nvSpPr>
        <p:spPr>
          <a:xfrm>
            <a:off x="1219200" y="3886200"/>
            <a:ext cx="2209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洒满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28" name="Text Box 12"/>
          <p:cNvSpPr txBox="1"/>
          <p:nvPr/>
        </p:nvSpPr>
        <p:spPr>
          <a:xfrm>
            <a:off x="1219200" y="5029200"/>
            <a:ext cx="1752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香味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29" name="Text Box 13"/>
          <p:cNvSpPr txBox="1"/>
          <p:nvPr/>
        </p:nvSpPr>
        <p:spPr>
          <a:xfrm>
            <a:off x="3733800" y="1676400"/>
            <a:ext cx="2819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灰白色</a:t>
            </a:r>
            <a:endParaRPr lang="zh-CN" altLang="en-US" sz="5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31" name="Text Box 15"/>
          <p:cNvSpPr txBox="1"/>
          <p:nvPr/>
        </p:nvSpPr>
        <p:spPr>
          <a:xfrm>
            <a:off x="3810000" y="2743200"/>
            <a:ext cx="2057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抱着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32" name="Text Box 16"/>
          <p:cNvSpPr txBox="1"/>
          <p:nvPr/>
        </p:nvSpPr>
        <p:spPr>
          <a:xfrm>
            <a:off x="3810000" y="3886200"/>
            <a:ext cx="1981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运载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33" name="Text Box 17"/>
          <p:cNvSpPr txBox="1"/>
          <p:nvPr/>
        </p:nvSpPr>
        <p:spPr>
          <a:xfrm>
            <a:off x="3886200" y="5029200"/>
            <a:ext cx="2209800" cy="1379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</a:rPr>
              <a:t>温暖</a:t>
            </a:r>
            <a:endParaRPr lang="zh-CN" altLang="en-US" sz="6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5234" name="Text Box 18"/>
          <p:cNvSpPr txBox="1"/>
          <p:nvPr/>
        </p:nvSpPr>
        <p:spPr>
          <a:xfrm>
            <a:off x="6172200" y="2819400"/>
            <a:ext cx="2022475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石拱桥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5235" name="Text Box 19"/>
          <p:cNvSpPr txBox="1"/>
          <p:nvPr/>
        </p:nvSpPr>
        <p:spPr>
          <a:xfrm>
            <a:off x="6629400" y="1752600"/>
            <a:ext cx="1981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闪烁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8206" name="Picture 21" descr="{E4E00687-97EB-4E52-B264-37266E289DD4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38200"/>
            <a:ext cx="9144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5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5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5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5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5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5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5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5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5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5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4" grpId="0"/>
      <p:bldP spid="265226" grpId="0"/>
      <p:bldP spid="265227" grpId="0"/>
      <p:bldP spid="265228" grpId="0"/>
      <p:bldP spid="265229" grpId="0"/>
      <p:bldP spid="265231" grpId="0"/>
      <p:bldP spid="265232" grpId="0"/>
      <p:bldP spid="265233" grpId="0"/>
      <p:bldP spid="265234" grpId="0"/>
      <p:bldP spid="2652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02bkuang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14400" y="-533400"/>
            <a:ext cx="10820400" cy="811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2"/>
          <p:cNvSpPr>
            <a:spLocks noGrp="1" noRot="1"/>
          </p:cNvSpPr>
          <p:nvPr>
            <p:ph type="title"/>
          </p:nvPr>
        </p:nvSpPr>
        <p:spPr>
          <a:xfrm>
            <a:off x="914400" y="1143000"/>
            <a:ext cx="35052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FF00FF"/>
                </a:solidFill>
              </a:rPr>
              <a:t>生字朋友：</a:t>
            </a:r>
            <a:endParaRPr lang="zh-CN" altLang="en-US" sz="3600" b="1" dirty="0">
              <a:solidFill>
                <a:srgbClr val="FF00FF"/>
              </a:solidFill>
            </a:endParaRPr>
          </a:p>
        </p:txBody>
      </p:sp>
      <p:sp>
        <p:nvSpPr>
          <p:cNvPr id="266243" name="Rectangle 3"/>
          <p:cNvSpPr>
            <a:spLocks noGrp="1" noRot="1"/>
          </p:cNvSpPr>
          <p:nvPr>
            <p:ph idx="1"/>
          </p:nvPr>
        </p:nvSpPr>
        <p:spPr>
          <a:xfrm>
            <a:off x="609600" y="2362200"/>
            <a:ext cx="7772400" cy="4114800"/>
          </a:xfrm>
          <a:ln/>
        </p:spPr>
        <p:txBody>
          <a:bodyPr vert="horz" wrap="square" lIns="91440" tIns="45720" rIns="91440" bIns="45720" anchor="t"/>
          <a:p>
            <a:pPr algn="just" eaLnBrk="1" hangingPunct="1">
              <a:buFont typeface="Wingdings" panose="05000000000000000000" pitchFamily="2" charset="2"/>
              <a:buNone/>
            </a:pPr>
            <a:r>
              <a:rPr lang="zh-CN" altLang="en-US" dirty="0">
                <a:latin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照、阿、满、味、灰、抱、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 运、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载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、温、暖、拱、烁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9221" name="Picture 7" descr="gif0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55725"/>
            <a:ext cx="60960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4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43">
                                            <p:txEl>
                                              <p:charRg st="15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539750" y="1196975"/>
            <a:ext cx="8353425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三、初读课文，整体感知。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．通过读课文，谁能说说“走月亮”是什么意思？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．本文讲了一件什么事？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．读完这篇文章后，你有怎样的感受？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652463"/>
          </a:xfrm>
          <a:noFill/>
          <a:ln>
            <a:noFill/>
          </a:ln>
        </p:spPr>
        <p:txBody>
          <a:bodyPr/>
          <a:p>
            <a:pPr eaLnBrk="1" hangingPunct="1"/>
            <a:br>
              <a:rPr lang="zh-CN" altLang="en-US" sz="4000" dirty="0"/>
            </a:br>
            <a:br>
              <a:rPr lang="zh-CN" altLang="en-US" sz="4000" dirty="0"/>
            </a:br>
            <a:r>
              <a:rPr lang="zh-CN" altLang="en-US" sz="6000" b="1" dirty="0">
                <a:solidFill>
                  <a:srgbClr val="CC3300"/>
                </a:solidFill>
              </a:rPr>
              <a:t>走 月 亮</a:t>
            </a:r>
            <a:br>
              <a:rPr lang="zh-CN" altLang="en-US" sz="6000" b="1" dirty="0">
                <a:solidFill>
                  <a:srgbClr val="CC3300"/>
                </a:solidFill>
              </a:rPr>
            </a:br>
            <a:r>
              <a:rPr lang="zh-CN" altLang="en-US" sz="4000" dirty="0"/>
              <a:t>                         </a:t>
            </a:r>
            <a:r>
              <a:rPr lang="zh-CN" altLang="en-US" sz="4000" dirty="0">
                <a:solidFill>
                  <a:srgbClr val="CC3300"/>
                </a:solidFill>
              </a:rPr>
              <a:t>吴然</a:t>
            </a:r>
            <a:endParaRPr lang="zh-CN" altLang="en-US" sz="4000" dirty="0">
              <a:solidFill>
                <a:srgbClr val="CC3300"/>
              </a:solidFill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611188" y="549275"/>
            <a:ext cx="43211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第二课时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2585</Words>
  <Application>WPS 演示</Application>
  <PresentationFormat>全屏显示(4:3)</PresentationFormat>
  <Paragraphs>172</Paragraphs>
  <Slides>37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Calibri</vt:lpstr>
      <vt:lpstr>黑体</vt:lpstr>
      <vt:lpstr>华文彩云</vt:lpstr>
      <vt:lpstr>隶书</vt:lpstr>
      <vt:lpstr>华文新魏</vt:lpstr>
      <vt:lpstr>华文琥珀</vt:lpstr>
      <vt:lpstr>微软雅黑</vt:lpstr>
      <vt:lpstr>Arial Unicode MS</vt:lpstr>
      <vt:lpstr>Lucida Sans Unicode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 * 三峡之秋</dc:title>
  <dc:creator>cy</dc:creator>
  <cp:lastModifiedBy>Administrator</cp:lastModifiedBy>
  <cp:revision>97</cp:revision>
  <dcterms:created xsi:type="dcterms:W3CDTF">2005-11-03T11:37:27Z</dcterms:created>
  <dcterms:modified xsi:type="dcterms:W3CDTF">2018-09-05T12:30:12Z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