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ms-office.activeX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401" r:id="rId2"/>
    <p:sldId id="325" r:id="rId3"/>
    <p:sldId id="430" r:id="rId4"/>
    <p:sldId id="431" r:id="rId5"/>
    <p:sldId id="432" r:id="rId6"/>
    <p:sldId id="433" r:id="rId7"/>
    <p:sldId id="434" r:id="rId8"/>
    <p:sldId id="435" r:id="rId9"/>
    <p:sldId id="437" r:id="rId10"/>
    <p:sldId id="353" r:id="rId11"/>
    <p:sldId id="354" r:id="rId12"/>
    <p:sldId id="355" r:id="rId13"/>
    <p:sldId id="356" r:id="rId14"/>
    <p:sldId id="371" r:id="rId15"/>
    <p:sldId id="352" r:id="rId16"/>
    <p:sldId id="438" r:id="rId17"/>
    <p:sldId id="372" r:id="rId18"/>
    <p:sldId id="373" r:id="rId19"/>
    <p:sldId id="454" r:id="rId20"/>
    <p:sldId id="474" r:id="rId21"/>
    <p:sldId id="475" r:id="rId22"/>
    <p:sldId id="476" r:id="rId23"/>
    <p:sldId id="477" r:id="rId24"/>
    <p:sldId id="359" r:id="rId25"/>
    <p:sldId id="478" r:id="rId26"/>
    <p:sldId id="455" r:id="rId27"/>
    <p:sldId id="278" r:id="rId28"/>
    <p:sldId id="461" r:id="rId29"/>
    <p:sldId id="462" r:id="rId30"/>
    <p:sldId id="349" r:id="rId31"/>
    <p:sldId id="350" r:id="rId32"/>
    <p:sldId id="456" r:id="rId33"/>
    <p:sldId id="457" r:id="rId34"/>
    <p:sldId id="458" r:id="rId35"/>
    <p:sldId id="459" r:id="rId36"/>
    <p:sldId id="391" r:id="rId37"/>
    <p:sldId id="460" r:id="rId3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微软雅黑 Light" charset="0"/>
        <a:ea typeface="微软雅黑 Light" charset="0"/>
        <a:cs typeface="微软雅黑 Light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微软雅黑 Light" charset="0"/>
        <a:ea typeface="微软雅黑 Light" charset="0"/>
        <a:cs typeface="微软雅黑 Light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微软雅黑 Light" charset="0"/>
        <a:ea typeface="微软雅黑 Light" charset="0"/>
        <a:cs typeface="微软雅黑 Light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微软雅黑 Light" charset="0"/>
        <a:ea typeface="微软雅黑 Light" charset="0"/>
        <a:cs typeface="微软雅黑 Light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微软雅黑 Light" charset="0"/>
        <a:ea typeface="微软雅黑 Light" charset="0"/>
        <a:cs typeface="微软雅黑 Light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微软雅黑 Light" charset="0"/>
        <a:ea typeface="微软雅黑 Light" charset="0"/>
        <a:cs typeface="微软雅黑 Light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微软雅黑 Light" charset="0"/>
        <a:ea typeface="微软雅黑 Light" charset="0"/>
        <a:cs typeface="微软雅黑 Light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微软雅黑 Light" charset="0"/>
        <a:ea typeface="微软雅黑 Light" charset="0"/>
        <a:cs typeface="微软雅黑 Light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微软雅黑 Light" charset="0"/>
        <a:ea typeface="微软雅黑 Light" charset="0"/>
        <a:cs typeface="微软雅黑 Light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DDC99A"/>
    <a:srgbClr val="D9BECE"/>
    <a:srgbClr val="FFEAE7"/>
    <a:srgbClr val="F6EDE3"/>
    <a:srgbClr val="E2F3E0"/>
    <a:srgbClr val="F5F1E5"/>
    <a:srgbClr val="B4CDE0"/>
    <a:srgbClr val="EAC8E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6" autoAdjust="0"/>
    <p:restoredTop sz="94567" autoAdjust="0"/>
  </p:normalViewPr>
  <p:slideViewPr>
    <p:cSldViewPr snapToGrid="0">
      <p:cViewPr>
        <p:scale>
          <a:sx n="33" d="100"/>
          <a:sy n="33" d="100"/>
        </p:scale>
        <p:origin x="-2052" y="-810"/>
      </p:cViewPr>
      <p:guideLst>
        <p:guide orient="horz" pos="2274"/>
        <p:guide pos="37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 showFormatting="0">
    <p:cViewPr>
      <p:scale>
        <a:sx n="91" d="100"/>
        <a:sy n="91" d="100"/>
      </p:scale>
      <p:origin x="0" y="0"/>
    </p:cViewPr>
  </p:sorter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23BC35BC-789C-414C-AEAE-CD97BB69A51C}" type="datetime1">
              <a:rPr lang="zh-CN" altLang="en-US"/>
              <a:pPr/>
              <a:t>2018/8/9 Thursday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AFF0C446-DA0B-412B-8631-983C1695B3F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B36AB7C-F7DC-4B07-9AF9-4A25E5A7A9B9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0" name="文本占位符 2"/>
          <p:cNvSpPr>
            <a:spLocks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27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533E531-4D84-434B-B03D-40E02AE9A8BD}" type="slidenum">
              <a:rPr lang="zh-CN" altLang="en-US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49" r:id="rId3"/>
  </p:sldLayoutIdLst>
  <p:transition spd="slow" advTm="0">
    <p:push dir="u"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MYuppy-KR-Bold-DDC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charset="0"/>
          <a:ea typeface="MYuppy-KR-Bold-DDC" charset="0"/>
          <a:cs typeface="MYuppy-KR-Bold-DDC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charset="0"/>
          <a:ea typeface="MYuppy-KR-Bold-DDC" charset="0"/>
          <a:cs typeface="MYuppy-KR-Bold-DDC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charset="0"/>
          <a:ea typeface="MYuppy-KR-Bold-DDC" charset="0"/>
          <a:cs typeface="MYuppy-KR-Bold-DDC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charset="0"/>
          <a:ea typeface="MYuppy-KR-Bold-DDC" charset="0"/>
          <a:cs typeface="MYuppy-KR-Bold-DDC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charset="0"/>
          <a:ea typeface="MYuppy-KR-Bold-DDC" charset="0"/>
          <a:cs typeface="MYuppy-KR-Bold-DDC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charset="0"/>
          <a:ea typeface="MYuppy-KR-Bold-DDC" charset="0"/>
          <a:cs typeface="MYuppy-KR-Bold-DDC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charset="0"/>
          <a:ea typeface="MYuppy-KR-Bold-DDC" charset="0"/>
          <a:cs typeface="MYuppy-KR-Bold-DDC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charset="0"/>
          <a:ea typeface="MYuppy-KR-Bold-DDC" charset="0"/>
          <a:cs typeface="MYuppy-KR-Bold-DDC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微软雅黑 Light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微软雅黑 Light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微软雅黑 Light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微软雅黑 Light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微软雅黑 Ligh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0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0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68612"/>
          <p:cNvSpPr>
            <a:spLocks noGrp="1" noChangeArrowheads="1"/>
          </p:cNvSpPr>
          <p:nvPr/>
        </p:nvSpPr>
        <p:spPr bwMode="auto">
          <a:xfrm>
            <a:off x="1004888" y="1371600"/>
            <a:ext cx="5595937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40000"/>
              </a:lnSpc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身体好像毛栗子，</a:t>
            </a:r>
          </a:p>
          <a:p>
            <a:pPr>
              <a:lnSpc>
                <a:spcPct val="140000"/>
              </a:lnSpc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背着长针偷果子。</a:t>
            </a:r>
          </a:p>
          <a:p>
            <a:pPr>
              <a:lnSpc>
                <a:spcPct val="140000"/>
              </a:lnSpc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无论天晴下雨时，</a:t>
            </a:r>
          </a:p>
          <a:p>
            <a:pPr>
              <a:lnSpc>
                <a:spcPct val="140000"/>
              </a:lnSpc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穿着蓑衣过日子。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758238" y="5673725"/>
            <a:ext cx="14065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刺猬</a:t>
            </a:r>
          </a:p>
        </p:txBody>
      </p:sp>
      <p:grpSp>
        <p:nvGrpSpPr>
          <p:cNvPr id="3076" name="组合 1"/>
          <p:cNvGrpSpPr>
            <a:grpSpLocks/>
          </p:cNvGrpSpPr>
          <p:nvPr/>
        </p:nvGrpSpPr>
        <p:grpSpPr bwMode="auto">
          <a:xfrm>
            <a:off x="292100" y="280988"/>
            <a:ext cx="3213100" cy="714375"/>
            <a:chOff x="1328" y="1578"/>
            <a:chExt cx="5060" cy="1124"/>
          </a:xfrm>
        </p:grpSpPr>
        <p:pic>
          <p:nvPicPr>
            <p:cNvPr id="3077" name="图片 9" descr="PPT图标紫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 bwMode="auto">
            <a:xfrm>
              <a:off x="1328" y="1578"/>
              <a:ext cx="5060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8" name="TextBox 76"/>
            <p:cNvSpPr txBox="1">
              <a:spLocks noChangeArrowheads="1"/>
            </p:cNvSpPr>
            <p:nvPr/>
          </p:nvSpPr>
          <p:spPr bwMode="auto">
            <a:xfrm>
              <a:off x="1328" y="1578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ea typeface="宋体" pitchFamily="2" charset="-122"/>
                  <a:sym typeface="微软雅黑 Light" charset="0"/>
                </a:rPr>
                <a:t>新课导入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rcRect l="2777" r="13297"/>
          <a:stretch>
            <a:fillRect/>
          </a:stretch>
        </p:blipFill>
        <p:spPr>
          <a:xfrm>
            <a:off x="7078980" y="1298575"/>
            <a:ext cx="4764405" cy="4260215"/>
          </a:xfrm>
          <a:prstGeom prst="ellipse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 idx="4294967295"/>
          </p:nvPr>
        </p:nvSpPr>
        <p:spPr>
          <a:xfrm>
            <a:off x="10458450" y="274638"/>
            <a:ext cx="1123950" cy="868362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2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0" descr="图片1"/>
          <p:cNvPicPr>
            <a:picLocks noChangeAspect="1" noChangeArrowheads="1"/>
          </p:cNvPicPr>
          <p:nvPr/>
        </p:nvPicPr>
        <p:blipFill>
          <a:blip r:embed="rId2" cstate="print"/>
          <a:srcRect r="2609"/>
          <a:stretch>
            <a:fillRect/>
          </a:stretch>
        </p:blipFill>
        <p:spPr bwMode="auto">
          <a:xfrm>
            <a:off x="-14288" y="0"/>
            <a:ext cx="12212638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动作按钮: 自定义 6758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2100" y="5775325"/>
            <a:ext cx="1219200" cy="747713"/>
          </a:xfrm>
          <a:prstGeom prst="actionButtonBlank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zh-CN" altLang="en-US" sz="4400" b="1">
                <a:latin typeface="Arial" pitchFamily="34" charset="0"/>
                <a:ea typeface="楷体_GB2312" pitchFamily="49" charset="-122"/>
              </a:rPr>
              <a:t>爬</a:t>
            </a:r>
          </a:p>
        </p:txBody>
      </p:sp>
      <p:sp>
        <p:nvSpPr>
          <p:cNvPr id="13315" name="动作按钮: 自定义 6759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943475" y="5775325"/>
            <a:ext cx="1216025" cy="750888"/>
          </a:xfrm>
          <a:prstGeom prst="actionButtonBlank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zh-CN" altLang="en-US" sz="4400" b="1">
                <a:latin typeface="Arial" pitchFamily="34" charset="0"/>
                <a:ea typeface="楷体_GB2312" pitchFamily="49" charset="-122"/>
              </a:rPr>
              <a:t>摇</a:t>
            </a:r>
          </a:p>
        </p:txBody>
      </p:sp>
      <p:sp>
        <p:nvSpPr>
          <p:cNvPr id="13316" name="动作按钮: 自定义 6759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051675" y="5775325"/>
            <a:ext cx="1217613" cy="749300"/>
          </a:xfrm>
          <a:prstGeom prst="actionButtonBlank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zh-CN" altLang="en-US" sz="4400" b="1">
                <a:latin typeface="Arial" pitchFamily="34" charset="0"/>
                <a:ea typeface="楷体_GB2312" pitchFamily="49" charset="-122"/>
              </a:rPr>
              <a:t>掉</a:t>
            </a:r>
          </a:p>
        </p:txBody>
      </p:sp>
      <p:sp>
        <p:nvSpPr>
          <p:cNvPr id="13317" name="动作按钮: 自定义 6759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161463" y="5775325"/>
            <a:ext cx="1106487" cy="749300"/>
          </a:xfrm>
          <a:prstGeom prst="actionButtonBlank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zh-CN" altLang="en-US" sz="4400" b="1">
                <a:latin typeface="Arial" pitchFamily="34" charset="0"/>
                <a:ea typeface="楷体_GB2312" pitchFamily="49" charset="-122"/>
              </a:rPr>
              <a:t>归</a:t>
            </a:r>
          </a:p>
        </p:txBody>
      </p:sp>
    </p:spTree>
  </p:cSld>
  <p:clrMapOvr>
    <a:masterClrMapping/>
  </p:clrMapOvr>
  <p:transition spd="slow" advTm="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4102" descr="z_01"/>
          <p:cNvPicPr>
            <a:picLocks noChangeAspect="1" noChangeArrowheads="1"/>
          </p:cNvPicPr>
          <p:nvPr/>
        </p:nvPicPr>
        <p:blipFill>
          <a:blip r:embed="rId3" cstate="print">
            <a:lum bright="-30000" contrast="-36000"/>
          </a:blip>
          <a:srcRect/>
          <a:stretch>
            <a:fillRect/>
          </a:stretch>
        </p:blipFill>
        <p:spPr bwMode="auto">
          <a:xfrm>
            <a:off x="10171113" y="3517900"/>
            <a:ext cx="203835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4104" descr="z_01"/>
          <p:cNvPicPr>
            <a:picLocks noChangeAspect="1" noChangeArrowheads="1"/>
          </p:cNvPicPr>
          <p:nvPr/>
        </p:nvPicPr>
        <p:blipFill>
          <a:blip r:embed="rId4" cstate="print">
            <a:lum bright="-36000" contrast="-72000"/>
          </a:blip>
          <a:srcRect/>
          <a:stretch>
            <a:fillRect/>
          </a:stretch>
        </p:blipFill>
        <p:spPr bwMode="auto">
          <a:xfrm>
            <a:off x="766763" y="4365625"/>
            <a:ext cx="3744912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文本占位符 4098"/>
          <p:cNvSpPr>
            <a:spLocks noGrp="1"/>
          </p:cNvSpPr>
          <p:nvPr>
            <p:ph type="body" idx="4294967295"/>
          </p:nvPr>
        </p:nvSpPr>
        <p:spPr>
          <a:xfrm>
            <a:off x="515938" y="1905000"/>
            <a:ext cx="10780712" cy="3441700"/>
          </a:xfrm>
        </p:spPr>
        <p:txBody>
          <a:bodyPr/>
          <a:lstStyle/>
          <a:p>
            <a:pPr fontAlgn="auto">
              <a:lnSpc>
                <a:spcPct val="145000"/>
              </a:lnSpc>
              <a:buFont typeface="Arial" pitchFamily="34" charset="0"/>
              <a:buNone/>
            </a:pPr>
            <a:r>
              <a:rPr lang="en-US" altLang="zh-CN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那个东西，一定没有发现我在监视它，仍旧</a:t>
            </a:r>
            <a:r>
              <a:rPr lang="zh-CN" altLang="en-US" sz="40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诡秘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地</a:t>
            </a:r>
            <a:r>
              <a:rPr lang="zh-CN" altLang="en-US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爬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向老树杈，又</a:t>
            </a:r>
            <a:r>
              <a:rPr lang="zh-CN" altLang="en-US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爬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向伸出的枝丫</a:t>
            </a:r>
            <a:r>
              <a:rPr lang="en-US" altLang="zh-CN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</a:p>
          <a:p>
            <a:pPr fontAlgn="auto">
              <a:lnSpc>
                <a:spcPct val="145000"/>
              </a:lnSpc>
              <a:buFont typeface="Arial" pitchFamily="34" charset="0"/>
              <a:buNone/>
            </a:pPr>
            <a:r>
              <a:rPr lang="en-US" altLang="zh-CN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挂满红枣的枝杈慢慢弯下来。</a:t>
            </a:r>
          </a:p>
        </p:txBody>
      </p:sp>
      <p:sp>
        <p:nvSpPr>
          <p:cNvPr id="14341" name="动作按钮: 后退或前一项 410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1175" y="5997575"/>
            <a:ext cx="1038225" cy="687388"/>
          </a:xfrm>
          <a:prstGeom prst="actionButtonBackPrevious">
            <a:avLst/>
          </a:prstGeom>
          <a:solidFill>
            <a:srgbClr val="00B0F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动作按钮: 后退或前一项 410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1175" y="5997575"/>
            <a:ext cx="1038225" cy="687388"/>
          </a:xfrm>
          <a:prstGeom prst="actionButtonBackPrevious">
            <a:avLst/>
          </a:prstGeom>
          <a:solidFill>
            <a:srgbClr val="00B0F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4294967295"/>
          </p:nvPr>
        </p:nvSpPr>
        <p:spPr>
          <a:xfrm>
            <a:off x="2279650" y="1708150"/>
            <a:ext cx="8294688" cy="3441700"/>
          </a:xfrm>
        </p:spPr>
        <p:txBody>
          <a:bodyPr/>
          <a:lstStyle/>
          <a:p>
            <a:pPr fontAlgn="auto">
              <a:lnSpc>
                <a:spcPct val="145000"/>
              </a:lnSpc>
              <a:buFont typeface="Arial" pitchFamily="34" charset="0"/>
              <a:buNone/>
            </a:pPr>
            <a:r>
              <a:rPr lang="en-US" altLang="zh-CN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后来，那个东西停住了脚，</a:t>
            </a:r>
            <a:r>
              <a:rPr lang="zh-CN" altLang="en-US" sz="40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兴许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是在用力</a:t>
            </a:r>
            <a:r>
              <a:rPr lang="zh-CN" altLang="en-US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摇晃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吧，树枝</a:t>
            </a:r>
            <a:r>
              <a:rPr lang="zh-CN" altLang="en-US" sz="4000" b="1" noProof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哗哗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作响，红枣</a:t>
            </a:r>
            <a:r>
              <a:rPr lang="zh-CN" altLang="en-US" sz="4000" b="1" noProof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噼里啪啦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地落了一地。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5124" descr="刺猬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/>
          <a:stretch>
            <a:fillRect/>
          </a:stretch>
        </p:blipFill>
        <p:spPr bwMode="auto">
          <a:xfrm rot="-1601708">
            <a:off x="2063750" y="5516563"/>
            <a:ext cx="7191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动作按钮: 后退或前一项 410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1175" y="5997575"/>
            <a:ext cx="1038225" cy="687388"/>
          </a:xfrm>
          <a:prstGeom prst="actionButtonBackPrevious">
            <a:avLst/>
          </a:prstGeom>
          <a:solidFill>
            <a:srgbClr val="00B0F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4294967295"/>
          </p:nvPr>
        </p:nvSpPr>
        <p:spPr>
          <a:xfrm>
            <a:off x="515938" y="1905000"/>
            <a:ext cx="10780712" cy="3441700"/>
          </a:xfrm>
        </p:spPr>
        <p:txBody>
          <a:bodyPr/>
          <a:lstStyle/>
          <a:p>
            <a:pPr fontAlgn="auto">
              <a:lnSpc>
                <a:spcPct val="145000"/>
              </a:lnSpc>
              <a:buFont typeface="Arial" pitchFamily="34" charset="0"/>
              <a:buNone/>
            </a:pPr>
            <a:r>
              <a:rPr lang="en-US" altLang="zh-CN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我还没弄清楚是怎么回事，树上那个家伙就</a:t>
            </a:r>
            <a:r>
              <a:rPr lang="zh-CN" altLang="en-US" sz="40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噗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的一声</a:t>
            </a:r>
            <a:r>
              <a:rPr lang="zh-CN" altLang="en-US" sz="40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掉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了下来。听出，摔得还挺重呢！</a:t>
            </a:r>
          </a:p>
          <a:p>
            <a:pPr fontAlgn="auto">
              <a:lnSpc>
                <a:spcPct val="145000"/>
              </a:lnSpc>
              <a:buFont typeface="Arial" pitchFamily="34" charset="0"/>
              <a:buNone/>
            </a:pP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 我</a:t>
            </a:r>
            <a:r>
              <a:rPr lang="zh-CN" altLang="en-US" sz="40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恍然大悟</a:t>
            </a:r>
            <a:r>
              <a:rPr lang="zh-CN" altLang="en-US" sz="40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：这不是刺猬吗？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5124" descr="刺猬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/>
          <a:stretch>
            <a:fillRect/>
          </a:stretch>
        </p:blipFill>
        <p:spPr bwMode="auto">
          <a:xfrm rot="-1601708">
            <a:off x="2063750" y="5516563"/>
            <a:ext cx="7191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动作按钮: 后退或前一项 410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71175" y="5997575"/>
            <a:ext cx="1038225" cy="687388"/>
          </a:xfrm>
          <a:prstGeom prst="actionButtonBackPrevious">
            <a:avLst/>
          </a:prstGeom>
          <a:solidFill>
            <a:srgbClr val="00B0F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4294967295"/>
          </p:nvPr>
        </p:nvSpPr>
        <p:spPr>
          <a:xfrm>
            <a:off x="893763" y="793750"/>
            <a:ext cx="10406062" cy="3440113"/>
          </a:xfrm>
        </p:spPr>
        <p:txBody>
          <a:bodyPr/>
          <a:lstStyle/>
          <a:p>
            <a:pPr fontAlgn="auto">
              <a:lnSpc>
                <a:spcPct val="155000"/>
              </a:lnSpc>
              <a:buFont typeface="Arial" pitchFamily="34" charset="0"/>
              <a:buNone/>
            </a:pPr>
            <a:r>
              <a:rPr lang="en-US" altLang="zh-CN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很快，它又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慢慢地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活动起来了，看样子，劲头比上树的时候足多了。它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匆匆地</a:t>
            </a:r>
            <a:r>
              <a:rPr lang="zh-CN" altLang="en-US" sz="32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爬来爬去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，把散落的红枣逐个</a:t>
            </a:r>
            <a:r>
              <a:rPr lang="zh-CN" altLang="en-US" sz="32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归拢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到一起，然后就地</a:t>
            </a:r>
            <a:r>
              <a:rPr lang="zh-CN" altLang="en-US" sz="32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打了一个滚儿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。你猜怎么着，归拢的那堆红枣，全都</a:t>
            </a:r>
            <a:r>
              <a:rPr lang="zh-CN" altLang="en-US" sz="32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扎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在它的背上了。立刻，他的身子</a:t>
            </a:r>
            <a:r>
              <a:rPr lang="en-US" altLang="zh-CN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  <a:r>
              <a:rPr lang="en-US" altLang="zh-CN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大了一圈。也许是怕被人发现吧，它</a:t>
            </a:r>
            <a:r>
              <a:rPr lang="zh-CN" altLang="en-US" sz="32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驮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着满背的红枣，向着墙角的水沟眼儿，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急火火地</a:t>
            </a:r>
            <a:r>
              <a:rPr lang="zh-CN" altLang="en-US" sz="32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跑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去了……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23813"/>
            <a:ext cx="12211050" cy="6905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1913" y="3978275"/>
            <a:ext cx="9401175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spcBef>
                <a:spcPct val="50000"/>
              </a:spcBef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秋天，枣树上挂满了一颗颗红枣，风儿一吹，轻轻摆动，</a:t>
            </a:r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如同无数颗飘香的玛瑙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晃来晃去，看着就让人眼馋。</a:t>
            </a:r>
          </a:p>
        </p:txBody>
      </p:sp>
      <p:pic>
        <p:nvPicPr>
          <p:cNvPr id="63517" name="图片 63516" descr="img352078_m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7913" y="1076325"/>
            <a:ext cx="5078412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8" name="图片 63517" descr="untitl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788" y="1060450"/>
            <a:ext cx="5164137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9554845" y="4265930"/>
            <a:ext cx="2447290" cy="20110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softEdge rad="76200"/>
          </a:effectLst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3200" b="1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用比喻形象地描绘出红枣的诱人</a:t>
            </a:r>
            <a:endParaRPr lang="zh-CN" altLang="en-US" sz="3200" b="1" noProof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9462" name="组合 1"/>
          <p:cNvGrpSpPr>
            <a:grpSpLocks/>
          </p:cNvGrpSpPr>
          <p:nvPr/>
        </p:nvGrpSpPr>
        <p:grpSpPr bwMode="auto">
          <a:xfrm>
            <a:off x="292100" y="280988"/>
            <a:ext cx="3213100" cy="714375"/>
            <a:chOff x="1328" y="1578"/>
            <a:chExt cx="5060" cy="1125"/>
          </a:xfrm>
        </p:grpSpPr>
        <p:pic>
          <p:nvPicPr>
            <p:cNvPr id="19463" name="图片 9" descr="PPT图标紫色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 bwMode="auto">
            <a:xfrm>
              <a:off x="1328" y="1578"/>
              <a:ext cx="5060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4" name="TextBox 76"/>
            <p:cNvSpPr txBox="1">
              <a:spLocks noChangeArrowheads="1"/>
            </p:cNvSpPr>
            <p:nvPr/>
          </p:nvSpPr>
          <p:spPr bwMode="auto">
            <a:xfrm>
              <a:off x="1328" y="1578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ea typeface="宋体" pitchFamily="2" charset="-122"/>
                  <a:sym typeface="微软雅黑 Light" charset="0"/>
                </a:rPr>
                <a:t>课文解读</a:t>
              </a: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"/>
          <p:cNvPicPr>
            <a:picLocks noChangeAspect="1" noChangeArrowheads="1"/>
          </p:cNvPicPr>
          <p:nvPr/>
        </p:nvPicPr>
        <p:blipFill>
          <a:blip r:embed="rId2" cstate="print"/>
          <a:srcRect l="15730" t="29735" r="16031" b="17607"/>
          <a:stretch>
            <a:fillRect/>
          </a:stretch>
        </p:blipFill>
        <p:spPr bwMode="auto">
          <a:xfrm>
            <a:off x="1377950" y="1720850"/>
            <a:ext cx="9436100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957388" y="2087563"/>
            <a:ext cx="8275637" cy="341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>
                <a:latin typeface="黑体" pitchFamily="49" charset="-122"/>
                <a:ea typeface="黑体" pitchFamily="49" charset="-122"/>
                <a:sym typeface="微软雅黑 Light" charset="0"/>
              </a:rPr>
              <a:t>    </a:t>
            </a:r>
            <a:r>
              <a:rPr lang="zh-CN" altLang="en-US" sz="4800" b="1">
                <a:latin typeface="黑体" pitchFamily="49" charset="-122"/>
                <a:ea typeface="黑体" pitchFamily="49" charset="-122"/>
                <a:sym typeface="微软雅黑 Light" charset="0"/>
              </a:rPr>
              <a:t>读一读课文第</a:t>
            </a:r>
            <a:r>
              <a:rPr lang="en-US" altLang="zh-CN" sz="4800" b="1">
                <a:latin typeface="黑体" pitchFamily="49" charset="-122"/>
                <a:ea typeface="黑体" pitchFamily="49" charset="-122"/>
                <a:sym typeface="微软雅黑 Light" charset="0"/>
              </a:rPr>
              <a:t>2-4</a:t>
            </a:r>
            <a:r>
              <a:rPr lang="zh-CN" altLang="en-US" sz="4800" b="1">
                <a:latin typeface="黑体" pitchFamily="49" charset="-122"/>
                <a:ea typeface="黑体" pitchFamily="49" charset="-122"/>
                <a:sym typeface="微软雅黑 Light" charset="0"/>
              </a:rPr>
              <a:t>自然段，想一想小刺猬是什么时候在哪里偷枣的。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文本占位符 4098"/>
          <p:cNvSpPr>
            <a:spLocks noGrp="1"/>
          </p:cNvSpPr>
          <p:nvPr>
            <p:ph type="body" idx="4294967295"/>
          </p:nvPr>
        </p:nvSpPr>
        <p:spPr>
          <a:xfrm>
            <a:off x="706438" y="1350963"/>
            <a:ext cx="10779125" cy="3441700"/>
          </a:xfrm>
        </p:spPr>
        <p:txBody>
          <a:bodyPr/>
          <a:lstStyle/>
          <a:p>
            <a:pPr fontAlgn="auto">
              <a:lnSpc>
                <a:spcPct val="145000"/>
              </a:lnSpc>
              <a:buFont typeface="Arial" pitchFamily="34" charset="0"/>
              <a:buNone/>
            </a:pPr>
            <a:r>
              <a:rPr lang="en-US" altLang="zh-CN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一天晚上，新月斜挂，朦胧的月光透过树枝，</a:t>
            </a:r>
            <a:r>
              <a:rPr lang="zh-CN" altLang="en-US" sz="3200" b="1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斑斑驳驳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地洒在地上。我刚走到后院的枣树旁边，忽然看见一个圆乎乎的东西，正缓慢地往树上爬……</a:t>
            </a:r>
          </a:p>
          <a:p>
            <a:pPr fontAlgn="auto">
              <a:lnSpc>
                <a:spcPct val="145000"/>
              </a:lnSpc>
              <a:buFont typeface="Arial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 我非常惊讶，赶忙贴到墙根，注视着它的一举一动。</a:t>
            </a:r>
          </a:p>
          <a:p>
            <a:pPr fontAlgn="auto">
              <a:lnSpc>
                <a:spcPct val="145000"/>
              </a:lnSpc>
              <a:buFont typeface="Arial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en-US" altLang="zh-CN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是猫，还是别的什么？</a:t>
            </a:r>
            <a:r>
              <a:rPr lang="en-US" altLang="zh-CN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我暗暗地猜测着。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153150" y="581025"/>
            <a:ext cx="2474913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发现刺猬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771640" y="5348605"/>
            <a:ext cx="3963670" cy="13709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softEdge rad="76200"/>
          </a:effectLst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3200" b="1" noProof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刺猬在一个月夜到后院偷枣树上的红枣</a:t>
            </a:r>
            <a:endParaRPr lang="zh-CN" altLang="en-US" sz="3200" b="1" noProof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1" build="p"/>
      <p:bldP spid="2" grpId="0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/>
          <p:cNvPicPr>
            <a:picLocks noChangeAspect="1" noChangeArrowheads="1"/>
          </p:cNvPicPr>
          <p:nvPr/>
        </p:nvPicPr>
        <p:blipFill>
          <a:blip r:embed="rId2" cstate="print"/>
          <a:srcRect b="4462"/>
          <a:stretch>
            <a:fillRect/>
          </a:stretch>
        </p:blipFill>
        <p:spPr bwMode="auto">
          <a:xfrm>
            <a:off x="3175" y="4763"/>
            <a:ext cx="12199938" cy="685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806825" y="5178425"/>
            <a:ext cx="4959350" cy="1106488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斑斑驳驳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"/>
          <p:cNvPicPr>
            <a:picLocks noChangeAspect="1" noChangeArrowheads="1"/>
          </p:cNvPicPr>
          <p:nvPr/>
        </p:nvPicPr>
        <p:blipFill>
          <a:blip r:embed="rId2" cstate="print"/>
          <a:srcRect l="15730" t="29735" r="16031" b="17607"/>
          <a:stretch>
            <a:fillRect/>
          </a:stretch>
        </p:blipFill>
        <p:spPr bwMode="auto">
          <a:xfrm>
            <a:off x="1377950" y="1198563"/>
            <a:ext cx="9436100" cy="503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781175" y="1593850"/>
            <a:ext cx="8628063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b="1">
                <a:latin typeface="黑体" pitchFamily="49" charset="-122"/>
                <a:ea typeface="黑体" pitchFamily="49" charset="-122"/>
                <a:sym typeface="微软雅黑 Light" charset="0"/>
              </a:rPr>
              <a:t>    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sym typeface="微软雅黑 Light" charset="0"/>
              </a:rPr>
              <a:t>读一读课文第</a:t>
            </a:r>
            <a:r>
              <a:rPr lang="en-US" altLang="zh-CN" sz="6000" b="1">
                <a:latin typeface="黑体" pitchFamily="49" charset="-122"/>
                <a:ea typeface="黑体" pitchFamily="49" charset="-122"/>
                <a:sym typeface="微软雅黑 Light" charset="0"/>
              </a:rPr>
              <a:t>5-10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sym typeface="微软雅黑 Light" charset="0"/>
              </a:rPr>
              <a:t>自然段，想一想小刺猬是怎样偷枣的。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5725" y="155575"/>
            <a:ext cx="44005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文本框 65"/>
          <p:cNvSpPr txBox="1">
            <a:spLocks noChangeArrowheads="1"/>
          </p:cNvSpPr>
          <p:nvPr/>
        </p:nvSpPr>
        <p:spPr bwMode="auto">
          <a:xfrm>
            <a:off x="2657475" y="4813300"/>
            <a:ext cx="622141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rgbClr val="404040"/>
                </a:solidFill>
                <a:latin typeface="楷体" pitchFamily="49" charset="-122"/>
                <a:ea typeface="楷体" pitchFamily="49" charset="-122"/>
              </a:rPr>
              <a:t>23 </a:t>
            </a:r>
            <a:r>
              <a:rPr lang="zh-CN" altLang="en-US" sz="7200" b="1">
                <a:solidFill>
                  <a:srgbClr val="404040"/>
                </a:solidFill>
                <a:latin typeface="楷体" pitchFamily="49" charset="-122"/>
                <a:ea typeface="楷体" pitchFamily="49" charset="-122"/>
              </a:rPr>
              <a:t>带刺的朋友</a:t>
            </a:r>
          </a:p>
        </p:txBody>
      </p:sp>
    </p:spTree>
  </p:cSld>
  <p:clrMapOvr>
    <a:masterClrMapping/>
  </p:clrMapOvr>
  <p:transition advTm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16003" t="29735" r="16170" b="17607"/>
          <a:stretch>
            <a:fillRect/>
          </a:stretch>
        </p:blipFill>
        <p:spPr>
          <a:xfrm>
            <a:off x="278130" y="173355"/>
            <a:ext cx="9489440" cy="1674495"/>
          </a:xfrm>
          <a:prstGeom prst="roundRect">
            <a:avLst>
              <a:gd name="adj" fmla="val 9816"/>
            </a:avLst>
          </a:prstGeom>
        </p:spPr>
      </p:pic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277813" y="244475"/>
            <a:ext cx="9490075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那个东西一定没有发现我在监视它，仍旧诡秘地爬向老树杈，又爬向伸出的枝条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……</a:t>
            </a:r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598488" y="2182813"/>
            <a:ext cx="10044112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这句话中有哪些刺猬偷枣的动作？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刺猬是怎样爬的？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说明了什么？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55763" y="1100138"/>
            <a:ext cx="641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爬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6225" y="1096963"/>
            <a:ext cx="11017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诡秘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906963" y="4090988"/>
            <a:ext cx="615156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说明刺猬偷枣非常小心谨慎。</a:t>
            </a:r>
          </a:p>
        </p:txBody>
      </p:sp>
      <p:sp>
        <p:nvSpPr>
          <p:cNvPr id="8" name="Text Box 6"/>
          <p:cNvSpPr txBox="1"/>
          <p:nvPr/>
        </p:nvSpPr>
        <p:spPr>
          <a:xfrm>
            <a:off x="812800" y="5578475"/>
            <a:ext cx="5889625" cy="7064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zh-CN" altLang="en-US" sz="4000" b="1" noProof="1">
                <a:latin typeface="黑体" panose="02010600030101010101" charset="-122"/>
                <a:ea typeface="黑体" panose="02010600030101010101" charset="-122"/>
                <a:cs typeface="+mn-cs"/>
              </a:rPr>
              <a:t>小刺猬爬上树干嘛呢？</a:t>
            </a:r>
            <a:endParaRPr lang="zh-CN" altLang="en-US" sz="4000" b="1" noProof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/>
      <p:bldP spid="108550" grpId="0"/>
      <p:bldP spid="5" grpId="0"/>
      <p:bldP spid="6" grpId="0"/>
      <p:bldP spid="7" grpId="0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16003" t="29735" r="16170" b="17607"/>
          <a:stretch>
            <a:fillRect/>
          </a:stretch>
        </p:blipFill>
        <p:spPr>
          <a:xfrm>
            <a:off x="729615" y="556260"/>
            <a:ext cx="10732135" cy="2410460"/>
          </a:xfrm>
          <a:prstGeom prst="roundRect">
            <a:avLst>
              <a:gd name="adj" fmla="val 9816"/>
            </a:avLst>
          </a:prstGeom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12838" y="608013"/>
            <a:ext cx="10094912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后来，那个东西停住了脚，兴许是在用力摇晃吧，树枝哗哗作响，红枣噼里啪啦地落了一地。</a:t>
            </a:r>
            <a:endParaRPr lang="zh-CN" altLang="en-US" sz="4000" b="1">
              <a:latin typeface="楷体" pitchFamily="49" charset="-122"/>
              <a:ea typeface="楷体" pitchFamily="49" charset="-122"/>
              <a:sym typeface="微软雅黑 Light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25600" y="1452563"/>
            <a:ext cx="693738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摇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002088" y="3708400"/>
            <a:ext cx="4316412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刺猬爬树摇枣</a:t>
            </a:r>
          </a:p>
        </p:txBody>
      </p:sp>
      <p:sp>
        <p:nvSpPr>
          <p:cNvPr id="8" name="Text Box 6"/>
          <p:cNvSpPr txBox="1"/>
          <p:nvPr/>
        </p:nvSpPr>
        <p:spPr>
          <a:xfrm>
            <a:off x="812800" y="5578475"/>
            <a:ext cx="5889625" cy="7064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zh-CN" altLang="en-US" sz="4000" b="1" noProof="1">
                <a:latin typeface="黑体" panose="02010600030101010101" charset="-122"/>
                <a:ea typeface="黑体" panose="02010600030101010101" charset="-122"/>
                <a:cs typeface="+mn-cs"/>
              </a:rPr>
              <a:t>小刺猬爬上树干嘛呢？</a:t>
            </a:r>
            <a:endParaRPr lang="zh-CN" altLang="en-US" sz="4000" b="1" noProof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16003" t="29735" r="16170" b="17607"/>
          <a:stretch>
            <a:fillRect/>
          </a:stretch>
        </p:blipFill>
        <p:spPr>
          <a:xfrm>
            <a:off x="729615" y="1379220"/>
            <a:ext cx="10732135" cy="2410460"/>
          </a:xfrm>
          <a:prstGeom prst="roundRect">
            <a:avLst>
              <a:gd name="adj" fmla="val 9816"/>
            </a:avLst>
          </a:prstGeom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12838" y="1431925"/>
            <a:ext cx="10094912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我还没弄清楚怎么回事，树上那个家伙就噗的一声掉了下来。听得出，摔得还挺重呢！</a:t>
            </a:r>
            <a:endParaRPr lang="zh-CN" altLang="en-US" sz="4000" b="1">
              <a:latin typeface="楷体" pitchFamily="49" charset="-122"/>
              <a:ea typeface="楷体" pitchFamily="49" charset="-122"/>
              <a:sym typeface="微软雅黑 Light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667125" y="2274888"/>
            <a:ext cx="693738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掉</a:t>
            </a:r>
          </a:p>
        </p:txBody>
      </p:sp>
      <p:sp>
        <p:nvSpPr>
          <p:cNvPr id="3" name="Text Box 6"/>
          <p:cNvSpPr txBox="1"/>
          <p:nvPr/>
        </p:nvSpPr>
        <p:spPr>
          <a:xfrm>
            <a:off x="1652588" y="5210175"/>
            <a:ext cx="9017000" cy="9223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zh-CN" altLang="en-US" sz="5400" b="1" noProof="1">
                <a:latin typeface="黑体" panose="02010600030101010101" charset="-122"/>
                <a:ea typeface="黑体" panose="02010600030101010101" charset="-122"/>
                <a:cs typeface="+mn-cs"/>
              </a:rPr>
              <a:t>小刺猬从树上掉下来干什么？</a:t>
            </a:r>
            <a:endParaRPr lang="zh-CN" altLang="en-US" sz="5400" b="1" noProof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16003" t="29735" r="16170" b="17607"/>
          <a:stretch>
            <a:fillRect/>
          </a:stretch>
        </p:blipFill>
        <p:spPr>
          <a:xfrm>
            <a:off x="193040" y="170815"/>
            <a:ext cx="11866245" cy="3668395"/>
          </a:xfrm>
          <a:prstGeom prst="roundRect">
            <a:avLst>
              <a:gd name="adj" fmla="val 9816"/>
            </a:avLst>
          </a:prstGeom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88975" y="298450"/>
            <a:ext cx="10875963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它匆匆地爬来爬去，把散落的红枣逐个归拢到一起，然后就地打了一个滚儿。你猜怎么着，归拢的那堆红枣，全都扎在它的背上了。立刻，他的身子“长”大了一圈。也许是怕被人发现吧，它驮着满背的红枣，向着墙角的水沟眼儿，急火火地跑去了……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420225" y="409575"/>
            <a:ext cx="641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归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278438" y="1065213"/>
            <a:ext cx="641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滚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443288" y="1720850"/>
            <a:ext cx="642937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扎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8039100" y="2390775"/>
            <a:ext cx="641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驮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28650" y="4213225"/>
            <a:ext cx="109347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对于散落一地的红枣，小刺猬可不是束手无策，它就这样匆匆偷走了，这小家伙偷枣可真高明。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动作按钮: 后退或前一项 410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71175" y="5997575"/>
            <a:ext cx="1038225" cy="687388"/>
          </a:xfrm>
          <a:prstGeom prst="actionButtonBackPrevious">
            <a:avLst/>
          </a:prstGeom>
          <a:solidFill>
            <a:srgbClr val="00B0F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07313" y="1714500"/>
            <a:ext cx="4300537" cy="31369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pPr algn="l" fontAlgn="auto">
              <a:lnSpc>
                <a:spcPct val="150000"/>
              </a:lnSpc>
              <a:buFont typeface="+mj-lt"/>
              <a:buNone/>
            </a:pPr>
            <a:r>
              <a:rPr lang="en-US" altLang="zh-CN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看图，试着讲讲刺猬是怎样偷枣的？</a:t>
            </a:r>
            <a:endParaRPr lang="zh-CN" altLang="en-US" sz="4400" kern="800" spc="0" noProof="1" smtClean="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  <p:controls>
      <p:control spid="28675" r:id="rId2" imgW="7343640" imgH="5616720"/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5"/>
          <p:cNvPicPr>
            <a:picLocks noChangeAspect="1" noChangeArrowheads="1"/>
          </p:cNvPicPr>
          <p:nvPr/>
        </p:nvPicPr>
        <p:blipFill>
          <a:blip r:embed="rId2" cstate="print"/>
          <a:srcRect l="1317" t="5241" r="1308" b="5867"/>
          <a:stretch>
            <a:fillRect/>
          </a:stretch>
        </p:blipFill>
        <p:spPr bwMode="auto">
          <a:xfrm>
            <a:off x="1588" y="-4763"/>
            <a:ext cx="12190412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本框 19"/>
          <p:cNvSpPr txBox="1"/>
          <p:nvPr/>
        </p:nvSpPr>
        <p:spPr>
          <a:xfrm>
            <a:off x="2141538" y="811213"/>
            <a:ext cx="7908925" cy="52371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pPr algn="l" fontAlgn="auto">
              <a:lnSpc>
                <a:spcPct val="190000"/>
              </a:lnSpc>
              <a:buFont typeface="+mj-lt"/>
              <a:buNone/>
            </a:pPr>
            <a:r>
              <a:rPr lang="en-US" altLang="zh-CN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这只小刺猬先</a:t>
            </a:r>
            <a:r>
              <a:rPr lang="zh-CN" altLang="en-US" sz="4400" u="sng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      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，接着</a:t>
            </a:r>
            <a:r>
              <a:rPr lang="zh-CN" altLang="en-US" sz="4400" u="sng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    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，再</a:t>
            </a:r>
            <a:r>
              <a:rPr lang="zh-CN" altLang="en-US" sz="4400" u="sng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      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，最后</a:t>
            </a:r>
            <a:r>
              <a:rPr lang="zh-CN" altLang="en-US" sz="4400" u="sng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    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，它偷枣的本领可真</a:t>
            </a:r>
            <a:r>
              <a:rPr lang="zh-CN" altLang="en-US" sz="4400" u="sng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 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。</a:t>
            </a:r>
            <a:endParaRPr lang="zh-CN" altLang="en-US" sz="4400" kern="800" spc="0" noProof="1" smtClean="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32613" y="1166813"/>
            <a:ext cx="2427287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/>
            <a:r>
              <a:rPr lang="zh-CN" altLang="en-US" sz="4400" b="1" kern="8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爬树摇枣</a:t>
            </a:r>
            <a:endParaRPr lang="zh-CN" altLang="en-US" sz="4400" b="1" kern="800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09925" y="2446338"/>
            <a:ext cx="2536825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4400" b="1" kern="8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落地归枣</a:t>
            </a:r>
            <a:endParaRPr lang="zh-CN" altLang="en-US" sz="4400" b="1" kern="800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26188" y="2446338"/>
            <a:ext cx="3640137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4400" b="1" kern="8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打滚扎枣</a:t>
            </a:r>
            <a:endParaRPr lang="zh-CN" altLang="en-US" sz="4400" b="1" kern="800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25800" y="3708400"/>
            <a:ext cx="2519363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4400" b="1" kern="8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驮枣快跑</a:t>
            </a:r>
            <a:endParaRPr lang="zh-CN" altLang="en-US" sz="4400" b="1" kern="800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65425" y="5011738"/>
            <a:ext cx="2519363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4400" b="1" kern="8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高明</a:t>
            </a:r>
            <a:endParaRPr lang="zh-CN" altLang="en-US" sz="4400" b="1" kern="800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2"/>
          <p:cNvPicPr>
            <a:picLocks noChangeAspect="1" noChangeArrowheads="1"/>
          </p:cNvPicPr>
          <p:nvPr/>
        </p:nvPicPr>
        <p:blipFill>
          <a:blip r:embed="rId2" cstate="print"/>
          <a:srcRect l="15730" t="29735" r="16031" b="17607"/>
          <a:stretch>
            <a:fillRect/>
          </a:stretch>
        </p:blipFill>
        <p:spPr bwMode="auto">
          <a:xfrm>
            <a:off x="1377950" y="1198563"/>
            <a:ext cx="9436100" cy="503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781175" y="1593850"/>
            <a:ext cx="8628063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b="1">
                <a:latin typeface="黑体" pitchFamily="49" charset="-122"/>
                <a:ea typeface="黑体" pitchFamily="49" charset="-122"/>
                <a:sym typeface="微软雅黑 Light" charset="0"/>
              </a:rPr>
              <a:t>    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sym typeface="微软雅黑 Light" charset="0"/>
              </a:rPr>
              <a:t>朗读课文第</a:t>
            </a:r>
            <a:r>
              <a:rPr lang="en-US" altLang="zh-CN" sz="6000" b="1">
                <a:latin typeface="黑体" pitchFamily="49" charset="-122"/>
                <a:ea typeface="黑体" pitchFamily="49" charset="-122"/>
                <a:sym typeface="微软雅黑 Light" charset="0"/>
              </a:rPr>
              <a:t>11-12</a:t>
            </a:r>
            <a:r>
              <a:rPr lang="zh-CN" altLang="en-US" sz="6000" b="1">
                <a:latin typeface="黑体" pitchFamily="49" charset="-122"/>
                <a:ea typeface="黑体" pitchFamily="49" charset="-122"/>
                <a:sym typeface="微软雅黑 Light" charset="0"/>
              </a:rPr>
              <a:t>自然段，体会作者对小刺猬的感情。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3513" y="1271588"/>
            <a:ext cx="11864975" cy="3192462"/>
          </a:xfrm>
          <a:prstGeom prst="rect">
            <a:avLst/>
          </a:prstGeom>
          <a:solidFill>
            <a:schemeClr val="accent3">
              <a:lumMod val="9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4" name="文本框 100"/>
          <p:cNvSpPr txBox="1">
            <a:spLocks noChangeArrowheads="1"/>
          </p:cNvSpPr>
          <p:nvPr/>
        </p:nvSpPr>
        <p:spPr bwMode="auto">
          <a:xfrm>
            <a:off x="163513" y="1271588"/>
            <a:ext cx="11864975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Wingdings" pitchFamily="2" charset="2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  <a:sym typeface="微软雅黑 Light" charset="0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我暗暗钦佩：聪明的小东西，偷枣的本事可真高明啊！</a:t>
            </a:r>
          </a:p>
          <a:p>
            <a:pPr>
              <a:lnSpc>
                <a:spcPct val="140000"/>
              </a:lnSpc>
              <a:buFont typeface="Wingdings" pitchFamily="2" charset="2"/>
              <a:buNone/>
            </a:pP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    可是，它住在什么地方呢？离这儿远不远？窝里还有没有伙伴？好奇心驱使我蹑手蹑脚地追到水沟眼儿，弯腰望去，水沟眼儿里黑洞洞的，小刺猬已经没了踪影。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122363" y="4870450"/>
            <a:ext cx="101107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由此可以看出</a:t>
            </a:r>
            <a:r>
              <a:rPr lang="en-US" altLang="zh-CN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我</a:t>
            </a:r>
            <a:r>
              <a:rPr lang="en-US" altLang="zh-CN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对小刺猬的喜爱之情。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48100" y="1444625"/>
            <a:ext cx="293846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聪明的小东西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0274300" y="1444625"/>
            <a:ext cx="11017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高明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787775" y="2976563"/>
            <a:ext cx="11017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驱使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168900" y="2971800"/>
            <a:ext cx="20193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蹑手蹑脚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453313" y="2976563"/>
            <a:ext cx="6413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追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1"/>
          <p:cNvPicPr>
            <a:picLocks noChangeAspect="1" noChangeArrowheads="1"/>
          </p:cNvPicPr>
          <p:nvPr/>
        </p:nvPicPr>
        <p:blipFill>
          <a:blip r:embed="rId2" cstate="print"/>
          <a:srcRect l="16713" t="27747" r="18587" b="27982"/>
          <a:stretch>
            <a:fillRect/>
          </a:stretch>
        </p:blipFill>
        <p:spPr bwMode="auto">
          <a:xfrm>
            <a:off x="212725" y="863600"/>
            <a:ext cx="11704638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文本框 6"/>
          <p:cNvSpPr txBox="1">
            <a:spLocks noChangeArrowheads="1"/>
          </p:cNvSpPr>
          <p:nvPr/>
        </p:nvSpPr>
        <p:spPr bwMode="auto">
          <a:xfrm>
            <a:off x="1200150" y="3435350"/>
            <a:ext cx="2486025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>
                <a:latin typeface="楷体" pitchFamily="49" charset="-122"/>
                <a:ea typeface="楷体" pitchFamily="49" charset="-122"/>
                <a:sym typeface="微软雅黑 Light" charset="0"/>
              </a:rPr>
              <a:t>刺猬偷枣</a:t>
            </a:r>
          </a:p>
        </p:txBody>
      </p:sp>
      <p:sp>
        <p:nvSpPr>
          <p:cNvPr id="33795" name="文本框 4"/>
          <p:cNvSpPr txBox="1">
            <a:spLocks noChangeArrowheads="1"/>
          </p:cNvSpPr>
          <p:nvPr/>
        </p:nvSpPr>
        <p:spPr bwMode="auto">
          <a:xfrm>
            <a:off x="4000500" y="1812925"/>
            <a:ext cx="692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爬</a:t>
            </a:r>
          </a:p>
        </p:txBody>
      </p:sp>
      <p:sp>
        <p:nvSpPr>
          <p:cNvPr id="33796" name="文本框 9"/>
          <p:cNvSpPr txBox="1">
            <a:spLocks noChangeArrowheads="1"/>
          </p:cNvSpPr>
          <p:nvPr/>
        </p:nvSpPr>
        <p:spPr bwMode="auto">
          <a:xfrm>
            <a:off x="9436100" y="2894013"/>
            <a:ext cx="1524000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400" b="1">
                <a:latin typeface="宋体" pitchFamily="2" charset="-122"/>
                <a:ea typeface="宋体" pitchFamily="2" charset="-122"/>
                <a:sym typeface="微软雅黑 Light" charset="0"/>
              </a:rPr>
              <a:t>聪明</a:t>
            </a:r>
          </a:p>
          <a:p>
            <a:pPr>
              <a:lnSpc>
                <a:spcPct val="140000"/>
              </a:lnSpc>
            </a:pPr>
            <a:r>
              <a:rPr lang="zh-CN" altLang="en-US" sz="4400" b="1">
                <a:latin typeface="宋体" pitchFamily="2" charset="-122"/>
                <a:ea typeface="宋体" pitchFamily="2" charset="-122"/>
                <a:sym typeface="微软雅黑 Light" charset="0"/>
              </a:rPr>
              <a:t>高明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3686175" y="2300288"/>
            <a:ext cx="152400" cy="3175000"/>
          </a:xfrm>
          <a:prstGeom prst="leftBrace">
            <a:avLst>
              <a:gd name="adj1" fmla="val 309128"/>
              <a:gd name="adj2" fmla="val 50000"/>
            </a:avLst>
          </a:prstGeom>
          <a:noFill/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3798" name="文本框 13"/>
          <p:cNvSpPr txBox="1">
            <a:spLocks noChangeArrowheads="1"/>
          </p:cNvSpPr>
          <p:nvPr/>
        </p:nvSpPr>
        <p:spPr bwMode="auto">
          <a:xfrm>
            <a:off x="4000500" y="5248275"/>
            <a:ext cx="12033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归拢</a:t>
            </a:r>
          </a:p>
        </p:txBody>
      </p:sp>
      <p:sp>
        <p:nvSpPr>
          <p:cNvPr id="33799" name="文本框 14"/>
          <p:cNvSpPr txBox="1">
            <a:spLocks noChangeArrowheads="1"/>
          </p:cNvSpPr>
          <p:nvPr/>
        </p:nvSpPr>
        <p:spPr bwMode="auto">
          <a:xfrm>
            <a:off x="4000500" y="2959100"/>
            <a:ext cx="6921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摇</a:t>
            </a:r>
          </a:p>
        </p:txBody>
      </p:sp>
      <p:sp>
        <p:nvSpPr>
          <p:cNvPr id="33800" name="文本框 15"/>
          <p:cNvSpPr txBox="1">
            <a:spLocks noChangeArrowheads="1"/>
          </p:cNvSpPr>
          <p:nvPr/>
        </p:nvSpPr>
        <p:spPr bwMode="auto">
          <a:xfrm>
            <a:off x="4000500" y="4103688"/>
            <a:ext cx="69215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掉</a:t>
            </a:r>
          </a:p>
        </p:txBody>
      </p:sp>
      <p:sp>
        <p:nvSpPr>
          <p:cNvPr id="33801" name="文本框 16"/>
          <p:cNvSpPr txBox="1">
            <a:spLocks noChangeArrowheads="1"/>
          </p:cNvSpPr>
          <p:nvPr/>
        </p:nvSpPr>
        <p:spPr bwMode="auto">
          <a:xfrm>
            <a:off x="5608638" y="1812925"/>
            <a:ext cx="23796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诡秘</a:t>
            </a:r>
          </a:p>
        </p:txBody>
      </p:sp>
      <p:sp>
        <p:nvSpPr>
          <p:cNvPr id="33802" name="文本框 17"/>
          <p:cNvSpPr txBox="1">
            <a:spLocks noChangeArrowheads="1"/>
          </p:cNvSpPr>
          <p:nvPr/>
        </p:nvSpPr>
        <p:spPr bwMode="auto">
          <a:xfrm>
            <a:off x="5608638" y="2959100"/>
            <a:ext cx="23796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用力</a:t>
            </a:r>
          </a:p>
        </p:txBody>
      </p:sp>
      <p:sp>
        <p:nvSpPr>
          <p:cNvPr id="33803" name="文本框 18"/>
          <p:cNvSpPr txBox="1">
            <a:spLocks noChangeArrowheads="1"/>
          </p:cNvSpPr>
          <p:nvPr/>
        </p:nvSpPr>
        <p:spPr bwMode="auto">
          <a:xfrm>
            <a:off x="5591175" y="4103688"/>
            <a:ext cx="23796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噗的一声</a:t>
            </a:r>
          </a:p>
        </p:txBody>
      </p:sp>
      <p:sp>
        <p:nvSpPr>
          <p:cNvPr id="33804" name="文本框 19"/>
          <p:cNvSpPr txBox="1">
            <a:spLocks noChangeArrowheads="1"/>
          </p:cNvSpPr>
          <p:nvPr/>
        </p:nvSpPr>
        <p:spPr bwMode="auto">
          <a:xfrm>
            <a:off x="5622925" y="5248275"/>
            <a:ext cx="23796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匆匆</a:t>
            </a:r>
          </a:p>
        </p:txBody>
      </p:sp>
      <p:sp>
        <p:nvSpPr>
          <p:cNvPr id="21" name="右大括号 20"/>
          <p:cNvSpPr/>
          <p:nvPr/>
        </p:nvSpPr>
        <p:spPr>
          <a:xfrm>
            <a:off x="8777288" y="2300288"/>
            <a:ext cx="260350" cy="3189287"/>
          </a:xfrm>
          <a:prstGeom prst="rightBrace">
            <a:avLst>
              <a:gd name="adj1" fmla="val 149756"/>
              <a:gd name="adj2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grpSp>
        <p:nvGrpSpPr>
          <p:cNvPr id="33806" name="组合 1"/>
          <p:cNvGrpSpPr>
            <a:grpSpLocks/>
          </p:cNvGrpSpPr>
          <p:nvPr/>
        </p:nvGrpSpPr>
        <p:grpSpPr bwMode="auto">
          <a:xfrm>
            <a:off x="292100" y="114300"/>
            <a:ext cx="3213100" cy="714375"/>
            <a:chOff x="1328" y="1578"/>
            <a:chExt cx="5060" cy="1125"/>
          </a:xfrm>
        </p:grpSpPr>
        <p:pic>
          <p:nvPicPr>
            <p:cNvPr id="33807" name="图片 2" descr="PPT图标紫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 bwMode="auto">
            <a:xfrm>
              <a:off x="1328" y="1578"/>
              <a:ext cx="5060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08" name="TextBox 76"/>
            <p:cNvSpPr txBox="1">
              <a:spLocks noChangeArrowheads="1"/>
            </p:cNvSpPr>
            <p:nvPr/>
          </p:nvSpPr>
          <p:spPr bwMode="auto">
            <a:xfrm>
              <a:off x="1328" y="1578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ea typeface="宋体" pitchFamily="2" charset="-122"/>
                  <a:sym typeface="微软雅黑 Light" charset="0"/>
                </a:rPr>
                <a:t>结构梳理</a:t>
              </a:r>
            </a:p>
          </p:txBody>
        </p:sp>
      </p:grpSp>
    </p:spTree>
  </p:cSld>
  <p:clrMapOvr>
    <a:masterClrMapping/>
  </p:clrMapOvr>
  <p:transition spd="slow" advTm="0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579563" y="1463675"/>
            <a:ext cx="9032875" cy="3930650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70000"/>
              </a:lnSpc>
            </a:pPr>
            <a:r>
              <a:rPr lang="en-US" altLang="zh-CN" sz="4000" b="1">
                <a:solidFill>
                  <a:schemeClr val="tx1"/>
                </a:solidFill>
                <a:ea typeface="宋体" pitchFamily="2" charset="-122"/>
              </a:rPr>
              <a:t>    </a:t>
            </a:r>
            <a:r>
              <a:rPr lang="en-US" altLang="zh-CN" sz="40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ea typeface="宋体" pitchFamily="2" charset="-122"/>
              </a:rPr>
              <a:t>大家现在理解这篇课文了吗？还有无法解决的问题吗？说出来，我们一起讨论一下吧！</a:t>
            </a:r>
          </a:p>
        </p:txBody>
      </p:sp>
    </p:spTree>
  </p:cSld>
  <p:clrMapOvr>
    <a:masterClrMapping/>
  </p:clrMapOvr>
  <p:transition spd="slow" advTm="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863600"/>
            <a:ext cx="11880850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Text Box 3"/>
          <p:cNvSpPr>
            <a:spLocks noChangeArrowheads="1"/>
          </p:cNvSpPr>
          <p:nvPr/>
        </p:nvSpPr>
        <p:spPr bwMode="auto">
          <a:xfrm>
            <a:off x="1000125" y="1285875"/>
            <a:ext cx="99758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lnSpc>
                <a:spcPct val="140000"/>
              </a:lnSpc>
              <a:buFont typeface="宋体" pitchFamily="2" charset="-122"/>
              <a:buAutoNum type="arabicPeriod"/>
            </a:pP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会认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微软雅黑 Light" charset="0"/>
              </a:rPr>
              <a:t>“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枣、馋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微软雅黑 Light" charset="0"/>
              </a:rPr>
              <a:t>”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等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微软雅黑 Light" charset="0"/>
              </a:rPr>
              <a:t>11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个生字，会写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微软雅黑 Light" charset="0"/>
              </a:rPr>
              <a:t>“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刺、枣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微软雅黑 Light" charset="0"/>
              </a:rPr>
              <a:t>”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等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微软雅黑 Light" charset="0"/>
              </a:rPr>
              <a:t>13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个生字。</a:t>
            </a:r>
          </a:p>
          <a:p>
            <a:pPr marL="514350" indent="-514350">
              <a:lnSpc>
                <a:spcPct val="140000"/>
              </a:lnSpc>
              <a:buFont typeface="宋体" pitchFamily="2" charset="-122"/>
              <a:buAutoNum type="arabicPeriod"/>
            </a:pP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正确、流利、有感情地朗读课文，用简洁的语言归纳课文中记叙的事情。</a:t>
            </a:r>
          </a:p>
          <a:p>
            <a:pPr marL="514350" indent="-514350">
              <a:lnSpc>
                <a:spcPct val="140000"/>
              </a:lnSpc>
              <a:buFont typeface="宋体" pitchFamily="2" charset="-122"/>
              <a:buAutoNum type="arabicPeriod"/>
            </a:pPr>
            <a:r>
              <a:rPr lang="zh-CN" altLang="en-US" sz="3600" b="1">
                <a:latin typeface="楷体" pitchFamily="49" charset="-122"/>
                <a:ea typeface="楷体" pitchFamily="49" charset="-122"/>
                <a:sym typeface="微软雅黑 Light" charset="0"/>
              </a:rPr>
              <a:t>理解课文内容，体会作者对刺猬的喜爱之情，培养对于小动物的关注与喜爱。</a:t>
            </a:r>
          </a:p>
        </p:txBody>
      </p:sp>
      <p:grpSp>
        <p:nvGrpSpPr>
          <p:cNvPr id="6147" name="组合 1"/>
          <p:cNvGrpSpPr>
            <a:grpSpLocks/>
          </p:cNvGrpSpPr>
          <p:nvPr/>
        </p:nvGrpSpPr>
        <p:grpSpPr bwMode="auto">
          <a:xfrm>
            <a:off x="292100" y="280988"/>
            <a:ext cx="3213100" cy="714375"/>
            <a:chOff x="1328" y="1578"/>
            <a:chExt cx="5060" cy="1125"/>
          </a:xfrm>
        </p:grpSpPr>
        <p:pic>
          <p:nvPicPr>
            <p:cNvPr id="6148" name="图片 9" descr="PPT图标紫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 bwMode="auto">
            <a:xfrm>
              <a:off x="1328" y="1578"/>
              <a:ext cx="5060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9" name="TextBox 76"/>
            <p:cNvSpPr txBox="1">
              <a:spLocks noChangeArrowheads="1"/>
            </p:cNvSpPr>
            <p:nvPr/>
          </p:nvSpPr>
          <p:spPr bwMode="auto">
            <a:xfrm>
              <a:off x="1328" y="1578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ea typeface="宋体" pitchFamily="2" charset="-122"/>
                  <a:sym typeface="微软雅黑 Light" charset="0"/>
                </a:rPr>
                <a:t>学习目标</a:t>
              </a:r>
            </a:p>
          </p:txBody>
        </p:sp>
      </p:grpSp>
    </p:spTree>
  </p:cSld>
  <p:clrMapOvr>
    <a:masterClrMapping/>
  </p:clrMapOvr>
  <p:transition spd="slow" advTm="0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棱台 4"/>
          <p:cNvSpPr/>
          <p:nvPr/>
        </p:nvSpPr>
        <p:spPr>
          <a:xfrm>
            <a:off x="120650" y="989013"/>
            <a:ext cx="11874500" cy="5662612"/>
          </a:xfrm>
          <a:prstGeom prst="bevel">
            <a:avLst>
              <a:gd name="adj" fmla="val 2094"/>
            </a:avLst>
          </a:prstGeom>
          <a:solidFill>
            <a:srgbClr val="C2C1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843" name="文本占位符 68613"/>
          <p:cNvSpPr>
            <a:spLocks noGrp="1" noChangeArrowheads="1"/>
          </p:cNvSpPr>
          <p:nvPr/>
        </p:nvSpPr>
        <p:spPr bwMode="auto">
          <a:xfrm>
            <a:off x="365125" y="1230313"/>
            <a:ext cx="11383963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8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请找出注音有误的一项。</a:t>
            </a:r>
          </a:p>
          <a:p>
            <a:pPr>
              <a:lnSpc>
                <a:spcPct val="18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（   ）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A </a:t>
            </a:r>
            <a:r>
              <a:rPr lang="zh-CN" altLang="en-US" sz="2800">
                <a:latin typeface="宋体" pitchFamily="2" charset="-122"/>
                <a:ea typeface="宋体" pitchFamily="2" charset="-122"/>
                <a:sym typeface="微软雅黑 Light" charset="0"/>
              </a:rPr>
              <a:t>兴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  <a:sym typeface="微软雅黑 Light" charset="0"/>
              </a:rPr>
              <a:t>xìng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）</a:t>
            </a:r>
            <a:r>
              <a:rPr lang="zh-CN" altLang="en-US" sz="2800">
                <a:latin typeface="宋体" pitchFamily="2" charset="-122"/>
                <a:ea typeface="宋体" pitchFamily="2" charset="-122"/>
                <a:sym typeface="微软雅黑 Light" charset="0"/>
              </a:rPr>
              <a:t>许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B </a:t>
            </a:r>
            <a:r>
              <a:rPr lang="zh-CN" altLang="en-US" sz="2800">
                <a:latin typeface="宋体" pitchFamily="2" charset="-122"/>
                <a:ea typeface="宋体" pitchFamily="2" charset="-122"/>
                <a:sym typeface="微软雅黑 Light" charset="0"/>
              </a:rPr>
              <a:t>惊讶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  <a:sym typeface="微软雅黑 Light" charset="0"/>
              </a:rPr>
              <a:t>yà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）</a:t>
            </a:r>
            <a:r>
              <a:rPr lang="zh-CN" altLang="en-US" sz="2800">
                <a:latin typeface="宋体" pitchFamily="2" charset="-122"/>
                <a:ea typeface="宋体" pitchFamily="2" charset="-122"/>
                <a:sym typeface="微软雅黑 Light" charset="0"/>
              </a:rPr>
              <a:t>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C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诡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  <a:sym typeface="微软雅黑 Light" charset="0"/>
              </a:rPr>
              <a:t>guǐ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）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秘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D </a:t>
            </a:r>
            <a:r>
              <a:rPr lang="zh-CN" altLang="en-US" sz="2800">
                <a:latin typeface="宋体" pitchFamily="2" charset="-122"/>
                <a:ea typeface="宋体" pitchFamily="2" charset="-122"/>
                <a:sym typeface="微软雅黑 Light" charset="0"/>
              </a:rPr>
              <a:t>玛瑙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  <a:sym typeface="微软雅黑 Light" charset="0"/>
              </a:rPr>
              <a:t>nǎo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）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        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                              </a:t>
            </a:r>
          </a:p>
          <a:p>
            <a:pPr>
              <a:lnSpc>
                <a:spcPct val="18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（   ）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A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径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  <a:sym typeface="微软雅黑 Light" charset="0"/>
              </a:rPr>
              <a:t>jīng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）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直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B </a:t>
            </a:r>
            <a:r>
              <a:rPr lang="zh-CN" altLang="en-US" sz="2800">
                <a:latin typeface="宋体" pitchFamily="2" charset="-122"/>
                <a:ea typeface="宋体" pitchFamily="2" charset="-122"/>
                <a:sym typeface="微软雅黑 Light" charset="0"/>
              </a:rPr>
              <a:t>枣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  <a:sym typeface="微软雅黑 Light" charset="0"/>
              </a:rPr>
              <a:t>zǎo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）</a:t>
            </a:r>
            <a:r>
              <a:rPr lang="zh-CN" altLang="en-US" sz="2800">
                <a:latin typeface="宋体" pitchFamily="2" charset="-122"/>
                <a:ea typeface="宋体" pitchFamily="2" charset="-122"/>
                <a:sym typeface="微软雅黑 Light" charset="0"/>
              </a:rPr>
              <a:t>树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C </a:t>
            </a:r>
            <a:r>
              <a:rPr lang="zh-CN" altLang="en-US" sz="2800">
                <a:latin typeface="宋体" pitchFamily="2" charset="-122"/>
                <a:ea typeface="宋体" pitchFamily="2" charset="-122"/>
                <a:sym typeface="微软雅黑 Light" charset="0"/>
              </a:rPr>
              <a:t>钦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  <a:sym typeface="微软雅黑 Light" charset="0"/>
              </a:rPr>
              <a:t>qīn</a:t>
            </a:r>
            <a:r>
              <a:rPr lang="zh-CN" altLang="en-US" sz="2400">
                <a:latin typeface="宋体" pitchFamily="2" charset="-122"/>
                <a:ea typeface="宋体" pitchFamily="2" charset="-122"/>
                <a:sym typeface="微软雅黑 Light" charset="0"/>
              </a:rPr>
              <a:t>）</a:t>
            </a:r>
            <a:r>
              <a:rPr lang="zh-CN" altLang="en-US" sz="2800">
                <a:latin typeface="宋体" pitchFamily="2" charset="-122"/>
                <a:ea typeface="宋体" pitchFamily="2" charset="-122"/>
                <a:sym typeface="微软雅黑 Light" charset="0"/>
              </a:rPr>
              <a:t>佩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D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眼馋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chán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）</a:t>
            </a:r>
          </a:p>
          <a:p>
            <a:pPr>
              <a:lnSpc>
                <a:spcPct val="18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请找出含有错别字的一项。</a:t>
            </a:r>
          </a:p>
          <a:p>
            <a:pPr>
              <a:lnSpc>
                <a:spcPct val="18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（    ）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 A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聪明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B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猜侧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C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缓慢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D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斑斑</a:t>
            </a:r>
            <a:r>
              <a:rPr lang="zh-CN" altLang="en-US" sz="2800">
                <a:latin typeface="宋体" pitchFamily="2" charset="-122"/>
                <a:ea typeface="宋体" pitchFamily="2" charset="-122"/>
                <a:sym typeface="微软雅黑 Light" charset="0"/>
              </a:rPr>
              <a:t>驳驳</a:t>
            </a:r>
            <a:endParaRPr lang="zh-CN" altLang="en-US" sz="280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（    ）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 A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蒙胧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B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监视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C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驱使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D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蹑手蹑脚</a:t>
            </a:r>
          </a:p>
        </p:txBody>
      </p:sp>
      <p:sp>
        <p:nvSpPr>
          <p:cNvPr id="68617" name="文本框 68616"/>
          <p:cNvSpPr txBox="1">
            <a:spLocks noChangeArrowheads="1"/>
          </p:cNvSpPr>
          <p:nvPr/>
        </p:nvSpPr>
        <p:spPr bwMode="auto">
          <a:xfrm>
            <a:off x="809625" y="2160588"/>
            <a:ext cx="649288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40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  <a:sym typeface="微软雅黑 Light" charset="0"/>
              </a:rPr>
              <a:t>A</a:t>
            </a:r>
            <a:endParaRPr lang="en-US" altLang="zh-CN" sz="4000" b="1">
              <a:solidFill>
                <a:srgbClr val="FF0000"/>
              </a:solidFill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68618" name="文本框 68617"/>
          <p:cNvSpPr txBox="1">
            <a:spLocks noChangeArrowheads="1"/>
          </p:cNvSpPr>
          <p:nvPr/>
        </p:nvSpPr>
        <p:spPr bwMode="auto">
          <a:xfrm>
            <a:off x="809625" y="2957513"/>
            <a:ext cx="576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40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A</a:t>
            </a:r>
          </a:p>
        </p:txBody>
      </p:sp>
      <p:sp>
        <p:nvSpPr>
          <p:cNvPr id="68619" name="文本框 68618"/>
          <p:cNvSpPr txBox="1">
            <a:spLocks noChangeArrowheads="1"/>
          </p:cNvSpPr>
          <p:nvPr/>
        </p:nvSpPr>
        <p:spPr bwMode="auto">
          <a:xfrm>
            <a:off x="901700" y="4492625"/>
            <a:ext cx="5762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40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B</a:t>
            </a:r>
          </a:p>
        </p:txBody>
      </p:sp>
      <p:sp>
        <p:nvSpPr>
          <p:cNvPr id="68620" name="文本框 68619"/>
          <p:cNvSpPr txBox="1">
            <a:spLocks noChangeArrowheads="1"/>
          </p:cNvSpPr>
          <p:nvPr/>
        </p:nvSpPr>
        <p:spPr bwMode="auto">
          <a:xfrm>
            <a:off x="901700" y="5305425"/>
            <a:ext cx="5762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40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A</a:t>
            </a:r>
          </a:p>
        </p:txBody>
      </p:sp>
      <p:grpSp>
        <p:nvGrpSpPr>
          <p:cNvPr id="35848" name="组合 1"/>
          <p:cNvGrpSpPr>
            <a:grpSpLocks/>
          </p:cNvGrpSpPr>
          <p:nvPr/>
        </p:nvGrpSpPr>
        <p:grpSpPr bwMode="auto">
          <a:xfrm>
            <a:off x="292100" y="220663"/>
            <a:ext cx="3213100" cy="714375"/>
            <a:chOff x="1328" y="1578"/>
            <a:chExt cx="5060" cy="1125"/>
          </a:xfrm>
        </p:grpSpPr>
        <p:pic>
          <p:nvPicPr>
            <p:cNvPr id="35849" name="图片 9" descr="PPT图标紫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 bwMode="auto">
            <a:xfrm>
              <a:off x="1328" y="1578"/>
              <a:ext cx="5060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50" name="TextBox 76"/>
            <p:cNvSpPr txBox="1">
              <a:spLocks noChangeArrowheads="1"/>
            </p:cNvSpPr>
            <p:nvPr/>
          </p:nvSpPr>
          <p:spPr bwMode="auto">
            <a:xfrm>
              <a:off x="1328" y="1578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ea typeface="宋体" pitchFamily="2" charset="-122"/>
                  <a:sym typeface="微软雅黑 Light" charset="0"/>
                </a:rPr>
                <a:t>随堂练习</a:t>
              </a: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7" grpId="0"/>
      <p:bldP spid="68618" grpId="0"/>
      <p:bldP spid="68619" grpId="0"/>
      <p:bldP spid="686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棱台 4"/>
          <p:cNvSpPr/>
          <p:nvPr/>
        </p:nvSpPr>
        <p:spPr>
          <a:xfrm>
            <a:off x="120650" y="1495425"/>
            <a:ext cx="11874500" cy="4686300"/>
          </a:xfrm>
          <a:prstGeom prst="bevel">
            <a:avLst>
              <a:gd name="adj" fmla="val 2094"/>
            </a:avLst>
          </a:prstGeom>
          <a:solidFill>
            <a:srgbClr val="C2C1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6867" name="文本占位符 68613"/>
          <p:cNvSpPr>
            <a:spLocks noGrp="1" noChangeArrowheads="1"/>
          </p:cNvSpPr>
          <p:nvPr/>
        </p:nvSpPr>
        <p:spPr bwMode="auto">
          <a:xfrm>
            <a:off x="549275" y="1724025"/>
            <a:ext cx="11015663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8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请选择恰当的词语，把序号填入画线处。  </a:t>
            </a:r>
          </a:p>
          <a:p>
            <a:pPr>
              <a:lnSpc>
                <a:spcPct val="18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（   ）一天晚上，新月斜挂，朦胧的月光透过树枝，</a:t>
            </a:r>
            <a:r>
              <a:rPr lang="zh-CN" altLang="en-US" sz="2800" u="sng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地洒在地上。</a:t>
            </a:r>
          </a:p>
          <a:p>
            <a:pPr>
              <a:lnSpc>
                <a:spcPct val="18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        A 清清楚楚    B 模模糊糊   C 斑斑驳驳   D 洋洋洒洒</a:t>
            </a:r>
          </a:p>
          <a:p>
            <a:pPr>
              <a:lnSpc>
                <a:spcPct val="18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（   ）我暗暗</a:t>
            </a:r>
            <a:r>
              <a:rPr lang="zh-CN" altLang="en-US" sz="2800" u="sng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：聪明的小东西，偷枣的本事可真高明啊！        </a:t>
            </a:r>
          </a:p>
          <a:p>
            <a:pPr>
              <a:lnSpc>
                <a:spcPct val="18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        A 钦佩        B 敬佩       C 佩服       D 赞叹</a:t>
            </a:r>
          </a:p>
        </p:txBody>
      </p:sp>
      <p:sp>
        <p:nvSpPr>
          <p:cNvPr id="68617" name="文本框 68616"/>
          <p:cNvSpPr txBox="1">
            <a:spLocks noChangeArrowheads="1"/>
          </p:cNvSpPr>
          <p:nvPr/>
        </p:nvSpPr>
        <p:spPr bwMode="auto">
          <a:xfrm>
            <a:off x="990600" y="2676525"/>
            <a:ext cx="6492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40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C</a:t>
            </a:r>
          </a:p>
        </p:txBody>
      </p:sp>
      <p:sp>
        <p:nvSpPr>
          <p:cNvPr id="68618" name="文本框 68617"/>
          <p:cNvSpPr txBox="1">
            <a:spLocks noChangeArrowheads="1"/>
          </p:cNvSpPr>
          <p:nvPr/>
        </p:nvSpPr>
        <p:spPr bwMode="auto">
          <a:xfrm>
            <a:off x="990600" y="4195763"/>
            <a:ext cx="5762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40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A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7" grpId="0"/>
      <p:bldP spid="686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9913" y="1274763"/>
            <a:ext cx="11272837" cy="1855787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642938" y="1419225"/>
            <a:ext cx="1112678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120000"/>
              </a:lnSpc>
              <a:buFont typeface="Wingdings" pitchFamily="2" charset="2"/>
              <a:buChar char=""/>
            </a:pPr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朗读课文。找出描写刺猬偷枣的部分，多读几遍，体会生动的语言。</a:t>
            </a: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98463" y="3241675"/>
            <a:ext cx="11615737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课文第</a:t>
            </a:r>
            <a:r>
              <a:rPr lang="en-US" altLang="zh-CN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5-10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自然段是描写刺猬偷枣的，同学们可以多读几遍，学习作者按照事物发展顺序，通过细节描写展现事物形象的方法。</a:t>
            </a:r>
          </a:p>
        </p:txBody>
      </p:sp>
      <p:grpSp>
        <p:nvGrpSpPr>
          <p:cNvPr id="37892" name="组合 1"/>
          <p:cNvGrpSpPr>
            <a:grpSpLocks/>
          </p:cNvGrpSpPr>
          <p:nvPr/>
        </p:nvGrpSpPr>
        <p:grpSpPr bwMode="auto">
          <a:xfrm>
            <a:off x="292100" y="280988"/>
            <a:ext cx="3213100" cy="714375"/>
            <a:chOff x="1328" y="1578"/>
            <a:chExt cx="5060" cy="1125"/>
          </a:xfrm>
        </p:grpSpPr>
        <p:pic>
          <p:nvPicPr>
            <p:cNvPr id="37893" name="图片 9" descr="PPT图标紫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 bwMode="auto">
            <a:xfrm>
              <a:off x="1328" y="1578"/>
              <a:ext cx="5060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4" name="TextBox 76"/>
            <p:cNvSpPr txBox="1">
              <a:spLocks noChangeArrowheads="1"/>
            </p:cNvSpPr>
            <p:nvPr/>
          </p:nvSpPr>
          <p:spPr bwMode="auto">
            <a:xfrm>
              <a:off x="1328" y="1578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ea typeface="宋体" pitchFamily="2" charset="-122"/>
                  <a:sym typeface="微软雅黑 Light" charset="0"/>
                </a:rPr>
                <a:t>课后练习</a:t>
              </a: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5888" y="279400"/>
            <a:ext cx="11971337" cy="1855788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233363" y="423863"/>
            <a:ext cx="117252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120000"/>
              </a:lnSpc>
              <a:buFont typeface="Wingdings" pitchFamily="2" charset="2"/>
              <a:buChar char=""/>
            </a:pPr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以</a:t>
            </a:r>
            <a:r>
              <a:rPr lang="en-US" altLang="zh-CN" sz="4000" b="1">
                <a:latin typeface="宋体" pitchFamily="2" charset="-122"/>
                <a:ea typeface="宋体" pitchFamily="2" charset="-122"/>
                <a:sym typeface="微软雅黑 Light" charset="0"/>
              </a:rPr>
              <a:t>“</a:t>
            </a:r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小刺猬偷枣的本事真高明</a:t>
            </a:r>
            <a:r>
              <a:rPr lang="en-US" altLang="zh-CN" sz="4000" b="1">
                <a:latin typeface="宋体" pitchFamily="2" charset="-122"/>
                <a:ea typeface="宋体" pitchFamily="2" charset="-122"/>
                <a:sym typeface="微软雅黑 Light" charset="0"/>
              </a:rPr>
              <a:t>”</a:t>
            </a:r>
            <a:r>
              <a:rPr lang="zh-CN" altLang="en-US" sz="4000" b="1">
                <a:latin typeface="宋体" pitchFamily="2" charset="-122"/>
                <a:ea typeface="宋体" pitchFamily="2" charset="-122"/>
                <a:sym typeface="微软雅黑 Light" charset="0"/>
              </a:rPr>
              <a:t>为开头，讲讲刺猬是怎样偷枣的。</a:t>
            </a: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612775" y="2439988"/>
            <a:ext cx="10975975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示例：小刺猬偷枣的本事真高明，只见它顺着树枝慢慢爬向树梢，直到枝杈慢慢弯下来才停住脚。然后它用力摇晃树枝，把红枣摇落了一地后噗的一声掉下来。接着又匆匆地把散落的红枣归拢，扎到背上。最后急火火地驮着满背的红枣跑到墙角的水沟眼儿里去了。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5888" y="879475"/>
            <a:ext cx="11971337" cy="3305175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238125" y="879475"/>
            <a:ext cx="11726863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130000"/>
              </a:lnSpc>
              <a:buFont typeface="Wingdings" pitchFamily="2" charset="2"/>
              <a:buChar char=""/>
            </a:pPr>
            <a:r>
              <a:rPr lang="zh-CN" altLang="en-US" sz="3200" b="1">
                <a:latin typeface="宋体" pitchFamily="2" charset="-122"/>
                <a:ea typeface="宋体" pitchFamily="2" charset="-122"/>
                <a:sym typeface="微软雅黑 Light" charset="0"/>
              </a:rPr>
              <a:t>读下面的句子，看看</a:t>
            </a:r>
            <a:r>
              <a:rPr lang="en-US" altLang="zh-CN" sz="3200" b="1">
                <a:latin typeface="宋体" pitchFamily="2" charset="-122"/>
                <a:ea typeface="宋体" pitchFamily="2" charset="-122"/>
                <a:sym typeface="微软雅黑 Light" charset="0"/>
              </a:rPr>
              <a:t>“</a:t>
            </a:r>
            <a:r>
              <a:rPr lang="zh-CN" altLang="en-US" sz="3200" b="1">
                <a:latin typeface="宋体" pitchFamily="2" charset="-122"/>
                <a:ea typeface="宋体" pitchFamily="2" charset="-122"/>
                <a:sym typeface="微软雅黑 Light" charset="0"/>
              </a:rPr>
              <a:t>我</a:t>
            </a:r>
            <a:r>
              <a:rPr lang="en-US" altLang="zh-CN" sz="3200" b="1">
                <a:latin typeface="宋体" pitchFamily="2" charset="-122"/>
                <a:ea typeface="宋体" pitchFamily="2" charset="-122"/>
                <a:sym typeface="微软雅黑 Light" charset="0"/>
              </a:rPr>
              <a:t>”</a:t>
            </a:r>
            <a:r>
              <a:rPr lang="zh-CN" altLang="en-US" sz="3200" b="1">
                <a:latin typeface="宋体" pitchFamily="2" charset="-122"/>
                <a:ea typeface="宋体" pitchFamily="2" charset="-122"/>
                <a:sym typeface="微软雅黑 Light" charset="0"/>
              </a:rPr>
              <a:t>对刺猬的称呼有什么不同，从中体会</a:t>
            </a:r>
            <a:r>
              <a:rPr lang="en-US" altLang="zh-CN" sz="3200" b="1">
                <a:latin typeface="宋体" pitchFamily="2" charset="-122"/>
                <a:ea typeface="宋体" pitchFamily="2" charset="-122"/>
                <a:sym typeface="微软雅黑 Light" charset="0"/>
              </a:rPr>
              <a:t>“</a:t>
            </a:r>
            <a:r>
              <a:rPr lang="zh-CN" altLang="en-US" sz="3200" b="1">
                <a:latin typeface="宋体" pitchFamily="2" charset="-122"/>
                <a:ea typeface="宋体" pitchFamily="2" charset="-122"/>
                <a:sym typeface="微软雅黑 Light" charset="0"/>
              </a:rPr>
              <a:t>我</a:t>
            </a:r>
            <a:r>
              <a:rPr lang="en-US" altLang="zh-CN" sz="3200" b="1">
                <a:latin typeface="宋体" pitchFamily="2" charset="-122"/>
                <a:ea typeface="宋体" pitchFamily="2" charset="-122"/>
                <a:sym typeface="微软雅黑 Light" charset="0"/>
              </a:rPr>
              <a:t>”</a:t>
            </a:r>
            <a:r>
              <a:rPr lang="zh-CN" altLang="en-US" sz="3200" b="1">
                <a:latin typeface="宋体" pitchFamily="2" charset="-122"/>
                <a:ea typeface="宋体" pitchFamily="2" charset="-122"/>
                <a:sym typeface="微软雅黑 Light" charset="0"/>
              </a:rPr>
              <a:t>的情感变化。</a:t>
            </a:r>
          </a:p>
          <a:p>
            <a:pPr marL="571500" indent="-571500">
              <a:lnSpc>
                <a:spcPct val="140000"/>
              </a:lnSpc>
              <a:buFont typeface="Wingdings" pitchFamily="2" charset="2"/>
              <a:buChar char=""/>
            </a:pPr>
            <a:r>
              <a:rPr lang="zh-CN" altLang="en-US" sz="28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那个东西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 Light" charset="0"/>
              </a:rPr>
              <a:t>一定没有发现我在监视它。</a:t>
            </a:r>
          </a:p>
          <a:p>
            <a:pPr marL="571500" indent="-571500">
              <a:lnSpc>
                <a:spcPct val="140000"/>
              </a:lnSpc>
              <a:buFont typeface="Wingdings" pitchFamily="2" charset="2"/>
              <a:buChar char=""/>
            </a:pPr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 Light" charset="0"/>
              </a:rPr>
              <a:t>我还没弄清楚是怎么回事，树上</a:t>
            </a:r>
            <a:r>
              <a:rPr lang="zh-CN" altLang="en-US" sz="28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那个家伙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 Light" charset="0"/>
              </a:rPr>
              <a:t>就噗的一声掉了下来。</a:t>
            </a:r>
          </a:p>
          <a:p>
            <a:pPr marL="571500" indent="-571500">
              <a:lnSpc>
                <a:spcPct val="140000"/>
              </a:lnSpc>
              <a:buFont typeface="Wingdings" pitchFamily="2" charset="2"/>
              <a:buChar char=""/>
            </a:pPr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 Light" charset="0"/>
              </a:rPr>
              <a:t>我暗暗钦佩：聪明的</a:t>
            </a:r>
            <a:r>
              <a:rPr lang="zh-CN" altLang="en-US" sz="28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小东西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 Light" charset="0"/>
              </a:rPr>
              <a:t>，偷枣的本事可真高明啊！</a:t>
            </a: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614363" y="4108450"/>
            <a:ext cx="10975975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示例：称呼变化：那个东西</a:t>
            </a: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那个家伙</a:t>
            </a: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小东西，从这些称呼变化中可以看出作者对小刺猬越来越亲密，越来越喜爱的情感变化。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0200" y="528638"/>
            <a:ext cx="6864350" cy="5792787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460375" y="577850"/>
            <a:ext cx="6604000" cy="569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130000"/>
              </a:lnSpc>
              <a:buFont typeface="Wingdings" pitchFamily="2" charset="2"/>
              <a:buChar char=""/>
            </a:pPr>
            <a:r>
              <a:rPr lang="zh-CN" altLang="en-US" sz="4000" b="1">
                <a:latin typeface="黑体" pitchFamily="49" charset="-122"/>
                <a:ea typeface="黑体" pitchFamily="49" charset="-122"/>
                <a:sym typeface="微软雅黑 Light" charset="0"/>
              </a:rPr>
              <a:t>这篇课文节选自宗介华的散文《带刺的朋友》，原文除了写刺猬偷枣，还写了小刺猬一家的很多故事。找来读一读，然后和同学交流你对小刺猬有了哪些新的印象。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/>
          <a:srcRect l="23952" t="12476" r="23952" b="12885"/>
          <a:stretch>
            <a:fillRect/>
          </a:stretch>
        </p:blipFill>
        <p:spPr bwMode="auto">
          <a:xfrm>
            <a:off x="7677150" y="547688"/>
            <a:ext cx="4019550" cy="576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44033" descr="104f24112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150813"/>
            <a:ext cx="3068638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图片 44034" descr="1963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3425" y="152400"/>
            <a:ext cx="319722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图片 44035" descr="2005127855167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3825" y="150813"/>
            <a:ext cx="28130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图片 44036" descr="200407260643081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5" y="3284538"/>
            <a:ext cx="4654550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图片 44037" descr="2633015811482642"/>
          <p:cNvPicPr>
            <a:picLocks noChangeAspect="1" noChangeArrowheads="1"/>
          </p:cNvPicPr>
          <p:nvPr/>
        </p:nvPicPr>
        <p:blipFill>
          <a:blip r:embed="rId6" cstate="print"/>
          <a:srcRect b="7886"/>
          <a:stretch>
            <a:fillRect/>
          </a:stretch>
        </p:blipFill>
        <p:spPr bwMode="auto">
          <a:xfrm>
            <a:off x="5324475" y="3284538"/>
            <a:ext cx="6062663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文框 6"/>
          <p:cNvSpPr/>
          <p:nvPr/>
        </p:nvSpPr>
        <p:spPr>
          <a:xfrm>
            <a:off x="406400" y="1096963"/>
            <a:ext cx="11379200" cy="5478462"/>
          </a:xfrm>
          <a:prstGeom prst="frame">
            <a:avLst>
              <a:gd name="adj1" fmla="val 1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608013" y="1212850"/>
            <a:ext cx="10975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黑体" pitchFamily="49" charset="-122"/>
                <a:ea typeface="黑体" pitchFamily="49" charset="-122"/>
                <a:sym typeface="微软雅黑 Light" charset="0"/>
              </a:rPr>
              <a:t>动物是我们的朋友，让我们一起设计关爱动物的宣传标语吧。</a:t>
            </a: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608013" y="1997075"/>
            <a:ext cx="10975975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marL="457200" indent="-457200">
              <a:lnSpc>
                <a:spcPct val="130000"/>
              </a:lnSpc>
              <a:buFont typeface="Wingdings" pitchFamily="2" charset="2"/>
              <a:buChar char=""/>
            </a:pPr>
            <a:r>
              <a:rPr lang="zh-CN" altLang="en-US" sz="3200" b="1">
                <a:latin typeface="楷体" pitchFamily="49" charset="-122"/>
                <a:ea typeface="楷体" pitchFamily="49" charset="-122"/>
                <a:sym typeface="微软雅黑 Light" charset="0"/>
              </a:rPr>
              <a:t>善待动物，和谐共存。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"/>
            </a:pPr>
            <a:r>
              <a:rPr lang="zh-CN" altLang="en-US" sz="3200" b="1">
                <a:latin typeface="楷体" pitchFamily="49" charset="-122"/>
                <a:ea typeface="楷体" pitchFamily="49" charset="-122"/>
                <a:sym typeface="微软雅黑 Light" charset="0"/>
              </a:rPr>
              <a:t>爱护动物光荣，虐待动物可耻。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"/>
            </a:pPr>
            <a:r>
              <a:rPr lang="zh-CN" altLang="en-US" sz="3200" b="1">
                <a:latin typeface="楷体" pitchFamily="49" charset="-122"/>
                <a:ea typeface="楷体" pitchFamily="49" charset="-122"/>
                <a:sym typeface="微软雅黑 Light" charset="0"/>
              </a:rPr>
              <a:t>保护野生动物，维护生态安全。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"/>
            </a:pPr>
            <a:r>
              <a:rPr lang="zh-CN" altLang="en-US" sz="3200" b="1">
                <a:latin typeface="楷体" pitchFamily="49" charset="-122"/>
                <a:ea typeface="楷体" pitchFamily="49" charset="-122"/>
                <a:sym typeface="微软雅黑 Light" charset="0"/>
              </a:rPr>
              <a:t>关爱动物，关爱我们共同的世界。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"/>
            </a:pPr>
            <a:r>
              <a:rPr lang="zh-CN" altLang="en-US" sz="3200" b="1">
                <a:latin typeface="楷体" pitchFamily="49" charset="-122"/>
                <a:ea typeface="楷体" pitchFamily="49" charset="-122"/>
                <a:sym typeface="微软雅黑 Light" charset="0"/>
              </a:rPr>
              <a:t>动物是人类亲密的朋友，人类动物信赖的伙伴。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"/>
            </a:pPr>
            <a:r>
              <a:rPr lang="zh-CN" altLang="en-US" sz="3200" b="1">
                <a:latin typeface="楷体" pitchFamily="49" charset="-122"/>
                <a:ea typeface="楷体" pitchFamily="49" charset="-122"/>
                <a:sym typeface="微软雅黑 Light" charset="0"/>
              </a:rPr>
              <a:t>关爱生命，停止杀戮，我们拥有一个共同的地球。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"/>
            </a:pPr>
            <a:r>
              <a:rPr lang="zh-CN" altLang="en-US" sz="3200" b="1">
                <a:latin typeface="楷体" pitchFamily="49" charset="-122"/>
                <a:ea typeface="楷体" pitchFamily="49" charset="-122"/>
                <a:sym typeface="微软雅黑 Light" charset="0"/>
              </a:rPr>
              <a:t>动物的今天就是人类的明天，保护动物就是保护人类。</a:t>
            </a:r>
          </a:p>
        </p:txBody>
      </p:sp>
      <p:grpSp>
        <p:nvGrpSpPr>
          <p:cNvPr id="43012" name="组合 1"/>
          <p:cNvGrpSpPr>
            <a:grpSpLocks/>
          </p:cNvGrpSpPr>
          <p:nvPr/>
        </p:nvGrpSpPr>
        <p:grpSpPr bwMode="auto">
          <a:xfrm>
            <a:off x="292100" y="280988"/>
            <a:ext cx="3213100" cy="714375"/>
            <a:chOff x="1328" y="1578"/>
            <a:chExt cx="5060" cy="1125"/>
          </a:xfrm>
        </p:grpSpPr>
        <p:pic>
          <p:nvPicPr>
            <p:cNvPr id="43013" name="图片 9" descr="PPT图标紫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 bwMode="auto">
            <a:xfrm>
              <a:off x="1328" y="1578"/>
              <a:ext cx="5060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4" name="TextBox 76"/>
            <p:cNvSpPr txBox="1">
              <a:spLocks noChangeArrowheads="1"/>
            </p:cNvSpPr>
            <p:nvPr/>
          </p:nvSpPr>
          <p:spPr bwMode="auto">
            <a:xfrm>
              <a:off x="1328" y="1578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ea typeface="宋体" pitchFamily="2" charset="-122"/>
                  <a:sym typeface="微软雅黑 Light" charset="0"/>
                </a:rPr>
                <a:t>积累拓展</a:t>
              </a: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3"/>
          <p:cNvSpPr>
            <a:spLocks noChangeArrowheads="1"/>
          </p:cNvSpPr>
          <p:nvPr/>
        </p:nvSpPr>
        <p:spPr bwMode="auto">
          <a:xfrm>
            <a:off x="5089525" y="520700"/>
            <a:ext cx="6956425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微软雅黑 Light" charset="0"/>
              </a:rPr>
              <a:t>刺猬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latin typeface="楷体" pitchFamily="49" charset="-122"/>
                <a:ea typeface="楷体" pitchFamily="49" charset="-122"/>
                <a:sym typeface="微软雅黑 Light" charset="0"/>
              </a:rPr>
              <a:t>    刺猬身体肥矮、爪子锐利、眼睛小、鼻子尖、毛短，浑身有短而密的尖刺，一般在夜间活动。遇敌害时能将身体卷曲成球状，将刺朝外，保护自己。</a:t>
            </a:r>
          </a:p>
        </p:txBody>
      </p:sp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2" cstate="print"/>
          <a:srcRect r="10155"/>
          <a:stretch>
            <a:fillRect/>
          </a:stretch>
        </p:blipFill>
        <p:spPr bwMode="auto">
          <a:xfrm>
            <a:off x="212725" y="1852613"/>
            <a:ext cx="4738688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292100" y="280988"/>
            <a:ext cx="3213100" cy="714375"/>
            <a:chOff x="1328" y="1578"/>
            <a:chExt cx="5060" cy="1125"/>
          </a:xfrm>
        </p:grpSpPr>
        <p:pic>
          <p:nvPicPr>
            <p:cNvPr id="7172" name="图片 9" descr="PPT图标紫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 bwMode="auto">
            <a:xfrm>
              <a:off x="1328" y="1578"/>
              <a:ext cx="5060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" name="TextBox 76"/>
            <p:cNvSpPr txBox="1">
              <a:spLocks noChangeArrowheads="1"/>
            </p:cNvSpPr>
            <p:nvPr/>
          </p:nvSpPr>
          <p:spPr bwMode="auto">
            <a:xfrm>
              <a:off x="1328" y="1578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ea typeface="宋体" pitchFamily="2" charset="-122"/>
                  <a:sym typeface="微软雅黑 Light" charset="0"/>
                </a:rPr>
                <a:t>知识锦囊</a:t>
              </a:r>
            </a:p>
          </p:txBody>
        </p:sp>
      </p:grpSp>
    </p:spTree>
  </p:cSld>
  <p:clrMapOvr>
    <a:masterClrMapping/>
  </p:clrMapOvr>
  <p:transition spd="slow" advTm="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993775"/>
            <a:ext cx="11880850" cy="57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062038" y="1870075"/>
            <a:ext cx="9920287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400" b="1">
                <a:latin typeface="宋体" pitchFamily="2" charset="-122"/>
                <a:ea typeface="宋体" pitchFamily="2" charset="-122"/>
                <a:sym typeface="微软雅黑 Light" charset="0"/>
              </a:rPr>
              <a:t>1.</a:t>
            </a:r>
            <a:r>
              <a:rPr lang="zh-CN" altLang="en-US" sz="4400" b="1">
                <a:latin typeface="宋体" pitchFamily="2" charset="-122"/>
                <a:ea typeface="宋体" pitchFamily="2" charset="-122"/>
                <a:sym typeface="微软雅黑 Light" charset="0"/>
              </a:rPr>
              <a:t>自由读，要求读准字音，读通句子。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62038" y="3221038"/>
            <a:ext cx="10742612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400" b="1">
                <a:latin typeface="宋体" pitchFamily="2" charset="-122"/>
                <a:ea typeface="宋体" pitchFamily="2" charset="-122"/>
                <a:sym typeface="微软雅黑 Light" charset="0"/>
              </a:rPr>
              <a:t>2.</a:t>
            </a:r>
            <a:r>
              <a:rPr lang="zh-CN" altLang="en-US" sz="4400" b="1">
                <a:latin typeface="宋体" pitchFamily="2" charset="-122"/>
                <a:ea typeface="宋体" pitchFamily="2" charset="-122"/>
                <a:sym typeface="微软雅黑 Light" charset="0"/>
              </a:rPr>
              <a:t>和同桌合作读，注意读出感情。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62038" y="4572000"/>
            <a:ext cx="10742612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400" b="1">
                <a:latin typeface="宋体" pitchFamily="2" charset="-122"/>
                <a:ea typeface="宋体" pitchFamily="2" charset="-122"/>
                <a:sym typeface="微软雅黑 Light" charset="0"/>
              </a:rPr>
              <a:t>3.</a:t>
            </a:r>
            <a:r>
              <a:rPr lang="zh-CN" altLang="en-US" sz="4400" b="1">
                <a:latin typeface="宋体" pitchFamily="2" charset="-122"/>
                <a:ea typeface="宋体" pitchFamily="2" charset="-122"/>
                <a:sym typeface="微软雅黑 Light" charset="0"/>
              </a:rPr>
              <a:t>默读，标注出重点语句和不懂的地方。</a:t>
            </a:r>
          </a:p>
        </p:txBody>
      </p:sp>
      <p:grpSp>
        <p:nvGrpSpPr>
          <p:cNvPr id="8197" name="组合 4"/>
          <p:cNvGrpSpPr>
            <a:grpSpLocks/>
          </p:cNvGrpSpPr>
          <p:nvPr/>
        </p:nvGrpSpPr>
        <p:grpSpPr bwMode="auto">
          <a:xfrm>
            <a:off x="292100" y="280988"/>
            <a:ext cx="3213100" cy="714375"/>
            <a:chOff x="1328" y="1578"/>
            <a:chExt cx="5060" cy="1125"/>
          </a:xfrm>
        </p:grpSpPr>
        <p:pic>
          <p:nvPicPr>
            <p:cNvPr id="8198" name="图片 9" descr="PPT图标紫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 bwMode="auto">
            <a:xfrm>
              <a:off x="1328" y="1578"/>
              <a:ext cx="5060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9" name="TextBox 76"/>
            <p:cNvSpPr txBox="1">
              <a:spLocks noChangeArrowheads="1"/>
            </p:cNvSpPr>
            <p:nvPr/>
          </p:nvSpPr>
          <p:spPr bwMode="auto">
            <a:xfrm>
              <a:off x="1328" y="1578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ea typeface="宋体" pitchFamily="2" charset="-122"/>
                  <a:sym typeface="微软雅黑 Light" charset="0"/>
                </a:rPr>
                <a:t>初读课文</a:t>
              </a: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8"/>
          <p:cNvPicPr>
            <a:picLocks noChangeAspect="1" noChangeArrowheads="1"/>
          </p:cNvPicPr>
          <p:nvPr/>
        </p:nvPicPr>
        <p:blipFill>
          <a:blip r:embed="rId2" cstate="print"/>
          <a:srcRect l="16103" t="26550" r="17979" b="27383"/>
          <a:stretch>
            <a:fillRect/>
          </a:stretch>
        </p:blipFill>
        <p:spPr bwMode="auto">
          <a:xfrm>
            <a:off x="212725" y="863600"/>
            <a:ext cx="11644313" cy="592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844550" y="1878013"/>
            <a:ext cx="20066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</a:rPr>
              <a:t>红</a:t>
            </a:r>
            <a:r>
              <a:rPr lang="zh-CN" altLang="en-US" sz="6000">
                <a:solidFill>
                  <a:srgbClr val="FF0000"/>
                </a:solidFill>
                <a:latin typeface="汉仪中楷简" charset="-122"/>
                <a:ea typeface="汉仪中楷简" charset="-122"/>
              </a:rPr>
              <a:t>枣</a:t>
            </a:r>
          </a:p>
        </p:txBody>
      </p:sp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6535738" y="1878013"/>
            <a:ext cx="1970087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</a:rPr>
              <a:t>眼</a:t>
            </a:r>
            <a:r>
              <a:rPr lang="zh-CN" altLang="en-US" sz="6000">
                <a:solidFill>
                  <a:srgbClr val="FF0000"/>
                </a:solidFill>
                <a:latin typeface="汉仪中楷简" charset="-122"/>
                <a:ea typeface="汉仪中楷简" charset="-122"/>
              </a:rPr>
              <a:t>馋</a:t>
            </a:r>
          </a:p>
        </p:txBody>
      </p:sp>
      <p:sp>
        <p:nvSpPr>
          <p:cNvPr id="9220" name="文本框 32"/>
          <p:cNvSpPr txBox="1">
            <a:spLocks noChangeArrowheads="1"/>
          </p:cNvSpPr>
          <p:nvPr/>
        </p:nvSpPr>
        <p:spPr bwMode="auto">
          <a:xfrm>
            <a:off x="844550" y="3622675"/>
            <a:ext cx="1973263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</a:rPr>
              <a:t>惊</a:t>
            </a:r>
            <a:r>
              <a:rPr lang="zh-CN" altLang="en-US" sz="6000">
                <a:solidFill>
                  <a:srgbClr val="FF0000"/>
                </a:solidFill>
                <a:latin typeface="汉仪中楷简" charset="-122"/>
                <a:ea typeface="汉仪中楷简" charset="-122"/>
              </a:rPr>
              <a:t>讶</a:t>
            </a:r>
          </a:p>
        </p:txBody>
      </p:sp>
      <p:sp>
        <p:nvSpPr>
          <p:cNvPr id="9221" name="文本框 43"/>
          <p:cNvSpPr txBox="1">
            <a:spLocks noChangeArrowheads="1"/>
          </p:cNvSpPr>
          <p:nvPr/>
        </p:nvSpPr>
        <p:spPr bwMode="auto">
          <a:xfrm>
            <a:off x="9350375" y="3622675"/>
            <a:ext cx="1928813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汉仪中楷简" charset="-122"/>
                <a:ea typeface="汉仪中楷简" charset="-122"/>
              </a:rPr>
              <a:t>监</a:t>
            </a:r>
            <a:r>
              <a:rPr lang="zh-CN" altLang="en-US" sz="6000">
                <a:latin typeface="汉仪中楷简" charset="-122"/>
                <a:ea typeface="汉仪中楷简" charset="-122"/>
              </a:rPr>
              <a:t>视</a:t>
            </a:r>
          </a:p>
        </p:txBody>
      </p:sp>
      <p:sp>
        <p:nvSpPr>
          <p:cNvPr id="9222" name="文本框 44"/>
          <p:cNvSpPr txBox="1">
            <a:spLocks noChangeArrowheads="1"/>
          </p:cNvSpPr>
          <p:nvPr/>
        </p:nvSpPr>
        <p:spPr bwMode="auto">
          <a:xfrm>
            <a:off x="846138" y="5354638"/>
            <a:ext cx="2005012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汉仪中楷简" charset="-122"/>
                <a:ea typeface="汉仪中楷简" charset="-122"/>
              </a:rPr>
              <a:t>聪</a:t>
            </a:r>
            <a:r>
              <a:rPr lang="zh-CN" altLang="en-US" sz="6000">
                <a:latin typeface="汉仪中楷简" charset="-122"/>
                <a:ea typeface="汉仪中楷简" charset="-122"/>
              </a:rPr>
              <a:t>明</a:t>
            </a:r>
          </a:p>
        </p:txBody>
      </p:sp>
      <p:sp>
        <p:nvSpPr>
          <p:cNvPr id="9223" name="文本框 45"/>
          <p:cNvSpPr txBox="1">
            <a:spLocks noChangeArrowheads="1"/>
          </p:cNvSpPr>
          <p:nvPr/>
        </p:nvSpPr>
        <p:spPr bwMode="auto">
          <a:xfrm>
            <a:off x="3695700" y="1878013"/>
            <a:ext cx="19939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汉仪中楷简" charset="-122"/>
                <a:ea typeface="汉仪中楷简" charset="-122"/>
              </a:rPr>
              <a:t>逐</a:t>
            </a:r>
            <a:r>
              <a:rPr lang="zh-CN" altLang="en-US" sz="6000">
                <a:latin typeface="汉仪中楷简" charset="-122"/>
                <a:ea typeface="汉仪中楷简" charset="-122"/>
              </a:rPr>
              <a:t>渐</a:t>
            </a:r>
          </a:p>
        </p:txBody>
      </p:sp>
      <p:sp>
        <p:nvSpPr>
          <p:cNvPr id="9224" name="文本框 47"/>
          <p:cNvSpPr txBox="1">
            <a:spLocks noChangeArrowheads="1"/>
          </p:cNvSpPr>
          <p:nvPr/>
        </p:nvSpPr>
        <p:spPr bwMode="auto">
          <a:xfrm>
            <a:off x="9350375" y="1878013"/>
            <a:ext cx="19939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  <a:sym typeface="微软雅黑 Light" charset="0"/>
              </a:rPr>
              <a:t>朦胧</a:t>
            </a:r>
          </a:p>
        </p:txBody>
      </p:sp>
      <p:sp>
        <p:nvSpPr>
          <p:cNvPr id="9225" name="文本框 48"/>
          <p:cNvSpPr txBox="1">
            <a:spLocks noChangeArrowheads="1"/>
          </p:cNvSpPr>
          <p:nvPr/>
        </p:nvSpPr>
        <p:spPr bwMode="auto">
          <a:xfrm>
            <a:off x="6535738" y="3622675"/>
            <a:ext cx="1970087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</a:rPr>
              <a:t>猜</a:t>
            </a:r>
            <a:r>
              <a:rPr lang="zh-CN" altLang="en-US" sz="6000">
                <a:solidFill>
                  <a:srgbClr val="FF0000"/>
                </a:solidFill>
                <a:latin typeface="汉仪中楷简" charset="-122"/>
                <a:ea typeface="汉仪中楷简" charset="-122"/>
              </a:rPr>
              <a:t>测</a:t>
            </a:r>
          </a:p>
        </p:txBody>
      </p:sp>
      <p:sp>
        <p:nvSpPr>
          <p:cNvPr id="9226" name="文本框 50"/>
          <p:cNvSpPr txBox="1">
            <a:spLocks noChangeArrowheads="1"/>
          </p:cNvSpPr>
          <p:nvPr/>
        </p:nvSpPr>
        <p:spPr bwMode="auto">
          <a:xfrm>
            <a:off x="3695700" y="3622675"/>
            <a:ext cx="199390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汉仪中楷简" charset="-122"/>
                <a:ea typeface="汉仪中楷简" charset="-122"/>
              </a:rPr>
              <a:t>缓</a:t>
            </a:r>
            <a:r>
              <a:rPr lang="zh-CN" altLang="en-US" sz="6000">
                <a:latin typeface="汉仪中楷简" charset="-122"/>
                <a:ea typeface="汉仪中楷简" charset="-122"/>
              </a:rPr>
              <a:t>慢</a:t>
            </a:r>
          </a:p>
        </p:txBody>
      </p:sp>
      <p:sp>
        <p:nvSpPr>
          <p:cNvPr id="9227" name="文本框 51"/>
          <p:cNvSpPr txBox="1">
            <a:spLocks noChangeArrowheads="1"/>
          </p:cNvSpPr>
          <p:nvPr/>
        </p:nvSpPr>
        <p:spPr bwMode="auto">
          <a:xfrm>
            <a:off x="6535738" y="5354638"/>
            <a:ext cx="338455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latin typeface="汉仪中楷简" charset="-122"/>
                <a:ea typeface="汉仪中楷简" charset="-122"/>
              </a:rPr>
              <a:t>恍然大悟</a:t>
            </a: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1235075" y="1293813"/>
            <a:ext cx="16684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zǎo</a:t>
            </a: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3354388" y="1293813"/>
            <a:ext cx="16557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zhú</a:t>
            </a: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6927850" y="1293813"/>
            <a:ext cx="16684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cháu</a:t>
            </a: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1235075" y="3076575"/>
            <a:ext cx="16684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yà</a:t>
            </a: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8997950" y="3036888"/>
            <a:ext cx="16668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ji</a:t>
            </a:r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  <a:sym typeface="微软雅黑 Light" charset="0"/>
              </a:rPr>
              <a:t>ā</a:t>
            </a:r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n</a:t>
            </a: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541338" y="4768850"/>
            <a:ext cx="1673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  <a:sym typeface="微软雅黑 Light" charset="0"/>
              </a:rPr>
              <a:t>ō</a:t>
            </a:r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ng</a:t>
            </a: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6149975" y="4768850"/>
            <a:ext cx="3616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huǎng      wù</a:t>
            </a: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3343275" y="3036888"/>
            <a:ext cx="16668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hu</a:t>
            </a:r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  <a:sym typeface="微软雅黑 Light" charset="0"/>
              </a:rPr>
              <a:t>ǎ</a:t>
            </a:r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n</a:t>
            </a: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6973888" y="3036888"/>
            <a:ext cx="16684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  <a:sym typeface="微软雅黑 Light" charset="0"/>
              </a:rPr>
              <a:t>è</a:t>
            </a: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8943975" y="1293813"/>
            <a:ext cx="24923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  <a:sym typeface="微软雅黑 Light" charset="0"/>
              </a:rPr>
              <a:t>méng lóng</a:t>
            </a:r>
          </a:p>
        </p:txBody>
      </p:sp>
      <p:sp>
        <p:nvSpPr>
          <p:cNvPr id="9238" name="文本框 4"/>
          <p:cNvSpPr txBox="1">
            <a:spLocks noChangeArrowheads="1"/>
          </p:cNvSpPr>
          <p:nvPr/>
        </p:nvSpPr>
        <p:spPr bwMode="auto">
          <a:xfrm>
            <a:off x="3695700" y="5354638"/>
            <a:ext cx="19939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汉仪中楷简" charset="-122"/>
                <a:ea typeface="汉仪中楷简" charset="-122"/>
              </a:rPr>
              <a:t>扎</a:t>
            </a:r>
            <a:r>
              <a:rPr lang="zh-CN" altLang="en-US" sz="6000">
                <a:latin typeface="汉仪中楷简" charset="-122"/>
                <a:ea typeface="汉仪中楷简" charset="-122"/>
              </a:rPr>
              <a:t>针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352800" y="4768850"/>
            <a:ext cx="16684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</a:rPr>
              <a:t>zh</a:t>
            </a:r>
            <a:r>
              <a:rPr lang="en-US" altLang="zh-CN" sz="4000" b="1">
                <a:solidFill>
                  <a:srgbClr val="7030A0"/>
                </a:solidFill>
                <a:latin typeface="宋体" pitchFamily="2" charset="-122"/>
                <a:ea typeface="宋体" pitchFamily="2" charset="-122"/>
                <a:sym typeface="微软雅黑 Light" charset="0"/>
              </a:rPr>
              <a:t>ā</a:t>
            </a:r>
          </a:p>
        </p:txBody>
      </p:sp>
      <p:grpSp>
        <p:nvGrpSpPr>
          <p:cNvPr id="9240" name="组合 9"/>
          <p:cNvGrpSpPr>
            <a:grpSpLocks/>
          </p:cNvGrpSpPr>
          <p:nvPr/>
        </p:nvGrpSpPr>
        <p:grpSpPr bwMode="auto">
          <a:xfrm>
            <a:off x="241300" y="134938"/>
            <a:ext cx="3213100" cy="714375"/>
            <a:chOff x="1328" y="1578"/>
            <a:chExt cx="5060" cy="1125"/>
          </a:xfrm>
        </p:grpSpPr>
        <p:pic>
          <p:nvPicPr>
            <p:cNvPr id="9241" name="图片 10" descr="PPT图标紫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 bwMode="auto">
            <a:xfrm>
              <a:off x="1328" y="1578"/>
              <a:ext cx="5060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2" name="TextBox 76"/>
            <p:cNvSpPr txBox="1">
              <a:spLocks noChangeArrowheads="1"/>
            </p:cNvSpPr>
            <p:nvPr/>
          </p:nvSpPr>
          <p:spPr bwMode="auto">
            <a:xfrm>
              <a:off x="1328" y="1578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ea typeface="宋体" pitchFamily="2" charset="-122"/>
                  <a:sym typeface="微软雅黑 Light" charset="0"/>
                </a:rPr>
                <a:t>字词学习</a:t>
              </a: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8588375" y="3609975"/>
            <a:ext cx="3167063" cy="3048000"/>
          </a:xfrm>
          <a:prstGeom prst="roundRect">
            <a:avLst/>
          </a:prstGeom>
          <a:solidFill>
            <a:srgbClr val="EAC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444500" y="3609975"/>
            <a:ext cx="3719513" cy="3048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173038" y="317500"/>
            <a:ext cx="9148762" cy="2941638"/>
          </a:xfrm>
          <a:prstGeom prst="roundRect">
            <a:avLst/>
          </a:prstGeom>
          <a:solidFill>
            <a:srgbClr val="DDC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232150" y="2473325"/>
            <a:ext cx="3182938" cy="6445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zh-CN" altLang="en-US" sz="3600" u="sng">
                <a:ea typeface="宋体" pitchFamily="2" charset="-122"/>
              </a:rPr>
              <a:t>        </a:t>
            </a:r>
            <a:r>
              <a:rPr lang="zh-CN" altLang="en-US" sz="3600">
                <a:ea typeface="宋体" pitchFamily="2" charset="-122"/>
              </a:rPr>
              <a:t>结构</a:t>
            </a: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377825" y="498475"/>
            <a:ext cx="1284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cì</a:t>
            </a:r>
            <a:endParaRPr lang="zh-CN" altLang="en-US" sz="3600" b="1">
              <a:latin typeface="宋体" pitchFamily="2" charset="-122"/>
              <a:ea typeface="宋体" pitchFamily="2" charset="-122"/>
              <a:sym typeface="微软雅黑 Light" charset="0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781425" y="2411413"/>
            <a:ext cx="11985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汉仪中楷简" charset="-122"/>
                <a:ea typeface="汉仪中楷简" charset="-122"/>
                <a:sym typeface="微软雅黑 Light" charset="0"/>
              </a:rPr>
              <a:t>左右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81075" y="5802313"/>
            <a:ext cx="2646363" cy="6445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zh-CN" altLang="en-US" sz="3600" u="sng">
                <a:ea typeface="宋体" pitchFamily="2" charset="-122"/>
              </a:rPr>
              <a:t>      </a:t>
            </a:r>
            <a:r>
              <a:rPr lang="zh-CN" altLang="en-US" sz="3600">
                <a:ea typeface="宋体" pitchFamily="2" charset="-122"/>
              </a:rPr>
              <a:t>结构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1244600" y="5740400"/>
            <a:ext cx="11985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汉仪中楷简" charset="-122"/>
                <a:ea typeface="汉仪中楷简" charset="-122"/>
                <a:sym typeface="微软雅黑 Light" charset="0"/>
              </a:rPr>
              <a:t>上下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821738" y="5802313"/>
            <a:ext cx="2701925" cy="6445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zh-CN" altLang="en-US" sz="3600" u="sng">
                <a:ea typeface="宋体" pitchFamily="2" charset="-122"/>
              </a:rPr>
              <a:t>       </a:t>
            </a:r>
            <a:r>
              <a:rPr lang="zh-CN" altLang="en-US" sz="3600">
                <a:ea typeface="宋体" pitchFamily="2" charset="-122"/>
              </a:rPr>
              <a:t>结构</a:t>
            </a:r>
          </a:p>
        </p:txBody>
      </p:sp>
      <p:grpSp>
        <p:nvGrpSpPr>
          <p:cNvPr id="90" name="组合 89"/>
          <p:cNvGrpSpPr>
            <a:grpSpLocks/>
          </p:cNvGrpSpPr>
          <p:nvPr/>
        </p:nvGrpSpPr>
        <p:grpSpPr bwMode="auto">
          <a:xfrm>
            <a:off x="9620250" y="4473575"/>
            <a:ext cx="1104900" cy="1106488"/>
            <a:chOff x="15149" y="7046"/>
            <a:chExt cx="1742" cy="1742"/>
          </a:xfrm>
        </p:grpSpPr>
        <p:pic>
          <p:nvPicPr>
            <p:cNvPr id="10251" name="图片 38"/>
            <p:cNvPicPr>
              <a:picLocks noChangeAspect="1" noChangeArrowheads="1"/>
            </p:cNvPicPr>
            <p:nvPr/>
          </p:nvPicPr>
          <p:blipFill>
            <a:blip r:embed="rId2" cstate="print"/>
            <a:srcRect l="940" t="1042" r="1236" b="1164"/>
            <a:stretch>
              <a:fillRect/>
            </a:stretch>
          </p:blipFill>
          <p:spPr bwMode="auto">
            <a:xfrm>
              <a:off x="15149" y="7046"/>
              <a:ext cx="1742" cy="1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文本框 39"/>
            <p:cNvSpPr txBox="1"/>
            <p:nvPr/>
          </p:nvSpPr>
          <p:spPr>
            <a:xfrm>
              <a:off x="15209" y="7046"/>
              <a:ext cx="1622" cy="17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追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8877300" y="5740400"/>
            <a:ext cx="17081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汉仪中楷简" charset="-122"/>
                <a:ea typeface="汉仪中楷简" charset="-122"/>
                <a:sym typeface="微软雅黑 Light" charset="0"/>
              </a:rPr>
              <a:t>半包围</a:t>
            </a:r>
          </a:p>
        </p:txBody>
      </p: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474663" y="1144588"/>
            <a:ext cx="8542337" cy="1135062"/>
            <a:chOff x="701" y="1814"/>
            <a:chExt cx="13453" cy="1788"/>
          </a:xfrm>
        </p:grpSpPr>
        <p:pic>
          <p:nvPicPr>
            <p:cNvPr id="10255" name="图片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1" y="1847"/>
              <a:ext cx="13453" cy="1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文本框 29"/>
            <p:cNvSpPr txBox="1"/>
            <p:nvPr/>
          </p:nvSpPr>
          <p:spPr>
            <a:xfrm>
              <a:off x="749" y="1839"/>
              <a:ext cx="1620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刺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436" y="1839"/>
              <a:ext cx="1620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颗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094" y="1859"/>
              <a:ext cx="1620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暗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739" y="1839"/>
              <a:ext cx="1620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伸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379" y="1859"/>
              <a:ext cx="1620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沟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24" y="1839"/>
              <a:ext cx="1620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聪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0736" y="1859"/>
              <a:ext cx="1620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偷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2461" y="1814"/>
              <a:ext cx="1620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腰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1447800" y="514350"/>
            <a:ext cx="128587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kē</a:t>
            </a:r>
            <a:endParaRPr lang="zh-CN" altLang="en-US" sz="3600" b="1">
              <a:latin typeface="宋体" pitchFamily="2" charset="-122"/>
              <a:ea typeface="宋体" pitchFamily="2" charset="-122"/>
              <a:sym typeface="微软雅黑 Light" charset="0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2501900" y="498475"/>
            <a:ext cx="1284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àn</a:t>
            </a:r>
            <a:endParaRPr lang="zh-CN" altLang="en-US" sz="3600" b="1">
              <a:latin typeface="宋体" pitchFamily="2" charset="-122"/>
              <a:ea typeface="宋体" pitchFamily="2" charset="-122"/>
              <a:sym typeface="微软雅黑 Light" charset="0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3546475" y="498475"/>
            <a:ext cx="1284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shēn</a:t>
            </a:r>
            <a:endParaRPr lang="zh-CN" altLang="en-US" sz="3600" b="1">
              <a:latin typeface="宋体" pitchFamily="2" charset="-122"/>
              <a:ea typeface="宋体" pitchFamily="2" charset="-122"/>
              <a:sym typeface="微软雅黑 Light" charset="0"/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4587875" y="498475"/>
            <a:ext cx="1284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gōu</a:t>
            </a:r>
            <a:endParaRPr lang="zh-CN" altLang="en-US" sz="3600" b="1">
              <a:latin typeface="宋体" pitchFamily="2" charset="-122"/>
              <a:ea typeface="宋体" pitchFamily="2" charset="-122"/>
              <a:sym typeface="微软雅黑 Light" charset="0"/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5630863" y="498475"/>
            <a:ext cx="1284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cōng</a:t>
            </a: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6719888" y="498475"/>
            <a:ext cx="1284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tōu</a:t>
            </a:r>
          </a:p>
        </p:txBody>
      </p:sp>
      <p:sp>
        <p:nvSpPr>
          <p:cNvPr id="71" name="文本框 70"/>
          <p:cNvSpPr txBox="1">
            <a:spLocks noChangeArrowheads="1"/>
          </p:cNvSpPr>
          <p:nvPr/>
        </p:nvSpPr>
        <p:spPr bwMode="auto">
          <a:xfrm>
            <a:off x="7815263" y="498475"/>
            <a:ext cx="1284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yāo</a:t>
            </a:r>
          </a:p>
        </p:txBody>
      </p:sp>
      <p:sp>
        <p:nvSpPr>
          <p:cNvPr id="72" name="圆角矩形 71"/>
          <p:cNvSpPr/>
          <p:nvPr/>
        </p:nvSpPr>
        <p:spPr>
          <a:xfrm>
            <a:off x="4511675" y="3609975"/>
            <a:ext cx="3719513" cy="3048000"/>
          </a:xfrm>
          <a:prstGeom prst="roundRect">
            <a:avLst/>
          </a:prstGeom>
          <a:solidFill>
            <a:srgbClr val="B4C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048250" y="5802313"/>
            <a:ext cx="2644775" cy="6445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zh-CN" altLang="en-US" sz="3600" u="sng">
                <a:ea typeface="宋体" pitchFamily="2" charset="-122"/>
              </a:rPr>
              <a:t>      </a:t>
            </a:r>
            <a:r>
              <a:rPr lang="zh-CN" altLang="en-US" sz="3600">
                <a:ea typeface="宋体" pitchFamily="2" charset="-122"/>
              </a:rPr>
              <a:t>结构</a:t>
            </a:r>
          </a:p>
        </p:txBody>
      </p:sp>
      <p:sp>
        <p:nvSpPr>
          <p:cNvPr id="74" name="文本框 73"/>
          <p:cNvSpPr txBox="1">
            <a:spLocks noChangeArrowheads="1"/>
          </p:cNvSpPr>
          <p:nvPr/>
        </p:nvSpPr>
        <p:spPr bwMode="auto">
          <a:xfrm>
            <a:off x="5345113" y="5740400"/>
            <a:ext cx="11985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汉仪中楷简" charset="-122"/>
                <a:ea typeface="汉仪中楷简" charset="-122"/>
                <a:sym typeface="微软雅黑 Light" charset="0"/>
              </a:rPr>
              <a:t>独体</a:t>
            </a:r>
          </a:p>
        </p:txBody>
      </p: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1214438" y="4473575"/>
            <a:ext cx="2193925" cy="1108075"/>
            <a:chOff x="1912" y="7046"/>
            <a:chExt cx="3456" cy="1743"/>
          </a:xfrm>
        </p:grpSpPr>
        <p:pic>
          <p:nvPicPr>
            <p:cNvPr id="10275" name="图片 74"/>
            <p:cNvPicPr>
              <a:picLocks noChangeAspect="1" noChangeArrowheads="1"/>
            </p:cNvPicPr>
            <p:nvPr/>
          </p:nvPicPr>
          <p:blipFill>
            <a:blip r:embed="rId2" cstate="print"/>
            <a:srcRect l="940" t="1042" r="1236" b="1164"/>
            <a:stretch>
              <a:fillRect/>
            </a:stretch>
          </p:blipFill>
          <p:spPr bwMode="auto">
            <a:xfrm>
              <a:off x="1912" y="7047"/>
              <a:ext cx="1742" cy="1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" name="文本框 75"/>
            <p:cNvSpPr txBox="1"/>
            <p:nvPr/>
          </p:nvSpPr>
          <p:spPr>
            <a:xfrm>
              <a:off x="1972" y="7046"/>
              <a:ext cx="1620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枣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0277" name="图片 76"/>
            <p:cNvPicPr>
              <a:picLocks noChangeAspect="1" noChangeArrowheads="1"/>
            </p:cNvPicPr>
            <p:nvPr/>
          </p:nvPicPr>
          <p:blipFill>
            <a:blip r:embed="rId2" cstate="print"/>
            <a:srcRect l="940" t="1042" r="1236" b="1164"/>
            <a:stretch>
              <a:fillRect/>
            </a:stretch>
          </p:blipFill>
          <p:spPr bwMode="auto">
            <a:xfrm>
              <a:off x="3626" y="7046"/>
              <a:ext cx="1742" cy="1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" name="文本框 77"/>
            <p:cNvSpPr txBox="1"/>
            <p:nvPr/>
          </p:nvSpPr>
          <p:spPr>
            <a:xfrm>
              <a:off x="3688" y="7046"/>
              <a:ext cx="1620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忽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9" name="组合 88"/>
          <p:cNvGrpSpPr>
            <a:grpSpLocks/>
          </p:cNvGrpSpPr>
          <p:nvPr/>
        </p:nvGrpSpPr>
        <p:grpSpPr bwMode="auto">
          <a:xfrm>
            <a:off x="5278438" y="4473575"/>
            <a:ext cx="2197100" cy="1108075"/>
            <a:chOff x="8313" y="7046"/>
            <a:chExt cx="3459" cy="1743"/>
          </a:xfrm>
        </p:grpSpPr>
        <p:pic>
          <p:nvPicPr>
            <p:cNvPr id="10280" name="图片 78"/>
            <p:cNvPicPr>
              <a:picLocks noChangeAspect="1" noChangeArrowheads="1"/>
            </p:cNvPicPr>
            <p:nvPr/>
          </p:nvPicPr>
          <p:blipFill>
            <a:blip r:embed="rId2" cstate="print"/>
            <a:srcRect l="940" t="1042" r="1236" b="1164"/>
            <a:stretch>
              <a:fillRect/>
            </a:stretch>
          </p:blipFill>
          <p:spPr bwMode="auto">
            <a:xfrm>
              <a:off x="8313" y="7047"/>
              <a:ext cx="1742" cy="1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" name="文本框 79"/>
            <p:cNvSpPr txBox="1"/>
            <p:nvPr/>
          </p:nvSpPr>
          <p:spPr>
            <a:xfrm>
              <a:off x="8373" y="7046"/>
              <a:ext cx="1622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乎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0282" name="图片 80"/>
            <p:cNvPicPr>
              <a:picLocks noChangeAspect="1" noChangeArrowheads="1"/>
            </p:cNvPicPr>
            <p:nvPr/>
          </p:nvPicPr>
          <p:blipFill>
            <a:blip r:embed="rId2" cstate="print"/>
            <a:srcRect l="940" t="1042" r="1236" b="1164"/>
            <a:stretch>
              <a:fillRect/>
            </a:stretch>
          </p:blipFill>
          <p:spPr bwMode="auto">
            <a:xfrm>
              <a:off x="10030" y="7046"/>
              <a:ext cx="1742" cy="1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" name="文本框 81"/>
            <p:cNvSpPr txBox="1"/>
            <p:nvPr/>
          </p:nvSpPr>
          <p:spPr>
            <a:xfrm>
              <a:off x="10090" y="7046"/>
              <a:ext cx="1622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cs"/>
                </a:rPr>
                <a:t>匆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3" name="文本框 82"/>
          <p:cNvSpPr txBox="1">
            <a:spLocks noChangeArrowheads="1"/>
          </p:cNvSpPr>
          <p:nvPr/>
        </p:nvSpPr>
        <p:spPr bwMode="auto">
          <a:xfrm>
            <a:off x="1123950" y="3829050"/>
            <a:ext cx="128587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zǎo</a:t>
            </a:r>
            <a:endParaRPr lang="zh-CN" altLang="en-US" sz="3600" b="1">
              <a:latin typeface="宋体" pitchFamily="2" charset="-122"/>
              <a:ea typeface="宋体" pitchFamily="2" charset="-122"/>
              <a:sym typeface="微软雅黑 Light" charset="0"/>
            </a:endParaRPr>
          </a:p>
        </p:txBody>
      </p:sp>
      <p:sp>
        <p:nvSpPr>
          <p:cNvPr id="84" name="文本框 83"/>
          <p:cNvSpPr txBox="1">
            <a:spLocks noChangeArrowheads="1"/>
          </p:cNvSpPr>
          <p:nvPr/>
        </p:nvSpPr>
        <p:spPr bwMode="auto">
          <a:xfrm>
            <a:off x="2212975" y="3829050"/>
            <a:ext cx="1284288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hū</a:t>
            </a:r>
            <a:endParaRPr lang="zh-CN" altLang="en-US" sz="3600" b="1">
              <a:latin typeface="宋体" pitchFamily="2" charset="-122"/>
              <a:ea typeface="宋体" pitchFamily="2" charset="-122"/>
              <a:sym typeface="微软雅黑 Light" charset="0"/>
            </a:endParaRPr>
          </a:p>
        </p:txBody>
      </p:sp>
      <p:sp>
        <p:nvSpPr>
          <p:cNvPr id="85" name="文本框 84"/>
          <p:cNvSpPr txBox="1">
            <a:spLocks noChangeArrowheads="1"/>
          </p:cNvSpPr>
          <p:nvPr/>
        </p:nvSpPr>
        <p:spPr bwMode="auto">
          <a:xfrm>
            <a:off x="5189538" y="3829050"/>
            <a:ext cx="1284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hū</a:t>
            </a:r>
            <a:endParaRPr lang="zh-CN" altLang="en-US" sz="3600" b="1">
              <a:latin typeface="宋体" pitchFamily="2" charset="-122"/>
              <a:ea typeface="宋体" pitchFamily="2" charset="-122"/>
              <a:sym typeface="微软雅黑 Light" charset="0"/>
            </a:endParaRPr>
          </a:p>
        </p:txBody>
      </p:sp>
      <p:sp>
        <p:nvSpPr>
          <p:cNvPr id="86" name="文本框 85"/>
          <p:cNvSpPr txBox="1">
            <a:spLocks noChangeArrowheads="1"/>
          </p:cNvSpPr>
          <p:nvPr/>
        </p:nvSpPr>
        <p:spPr bwMode="auto">
          <a:xfrm>
            <a:off x="6280150" y="3829050"/>
            <a:ext cx="1284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cōng</a:t>
            </a:r>
            <a:endParaRPr lang="zh-CN" altLang="en-US" sz="3600" b="1">
              <a:latin typeface="宋体" pitchFamily="2" charset="-122"/>
              <a:ea typeface="宋体" pitchFamily="2" charset="-122"/>
              <a:sym typeface="微软雅黑 Light" charset="0"/>
            </a:endParaRPr>
          </a:p>
        </p:txBody>
      </p:sp>
      <p:sp>
        <p:nvSpPr>
          <p:cNvPr id="87" name="文本框 86"/>
          <p:cNvSpPr txBox="1">
            <a:spLocks noChangeArrowheads="1"/>
          </p:cNvSpPr>
          <p:nvPr/>
        </p:nvSpPr>
        <p:spPr bwMode="auto">
          <a:xfrm>
            <a:off x="9529763" y="3829050"/>
            <a:ext cx="1284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ea typeface="宋体" pitchFamily="2" charset="-122"/>
                <a:sym typeface="微软雅黑 Light" charset="0"/>
              </a:rPr>
              <a:t>zhuī</a:t>
            </a:r>
            <a:endParaRPr lang="zh-CN" altLang="en-US" sz="3600" b="1">
              <a:latin typeface="宋体" pitchFamily="2" charset="-122"/>
              <a:ea typeface="宋体" pitchFamily="2" charset="-122"/>
              <a:sym typeface="微软雅黑 Light" charset="0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5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3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1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33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41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45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8" dur="1" fill="hold"/>
                                        <p:tgtEl>
                                          <p:spTgt spid="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3" dur="1" fill="hold"/>
                                        <p:tgtEl>
                                          <p:spTgt spid="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4" dur="1" fill="hold"/>
                                        <p:tgtEl>
                                          <p:spTgt spid="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 animBg="1"/>
      <p:bldP spid="51" grpId="0"/>
      <p:bldP spid="22" grpId="0"/>
      <p:bldP spid="26" grpId="0" bldLvl="0" animBg="1"/>
      <p:bldP spid="37" grpId="0"/>
      <p:bldP spid="38" grpId="0" bldLvl="0" animBg="1"/>
      <p:bldP spid="57" grpId="0"/>
      <p:bldP spid="60" grpId="0"/>
      <p:bldP spid="61" grpId="0"/>
      <p:bldP spid="62" grpId="0"/>
      <p:bldP spid="67" grpId="0"/>
      <p:bldP spid="68" grpId="0"/>
      <p:bldP spid="70" grpId="0"/>
      <p:bldP spid="71" grpId="0"/>
      <p:bldP spid="73" grpId="0" bldLvl="0" animBg="1"/>
      <p:bldP spid="74" grpId="0"/>
      <p:bldP spid="83" grpId="0"/>
      <p:bldP spid="84" grpId="0"/>
      <p:bldP spid="85" grpId="0"/>
      <p:bldP spid="86" grpId="0"/>
      <p:bldP spid="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541338" y="25400"/>
            <a:ext cx="11110912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眼馋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看到自己喜欢的事物极想得到。</a:t>
            </a:r>
            <a:endParaRPr lang="zh-CN" altLang="en-US" sz="3200" b="1">
              <a:latin typeface="黑体" pitchFamily="49" charset="-122"/>
              <a:ea typeface="黑体" pitchFamily="49" charset="-122"/>
              <a:sym typeface="微软雅黑 Light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朦胧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】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微软雅黑 Light" charset="0"/>
              </a:rPr>
              <a:t>月光不明，模糊，看不清楚。    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斑斑驳驳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一种颜色中夹杂有别的颜色，或颜色深浅不一。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诡秘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】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微软雅黑 Light" charset="0"/>
              </a:rPr>
              <a:t>（行动、态度等）隐秘不易捉摸。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恍然大悟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】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微软雅黑 Light" charset="0"/>
              </a:rPr>
              <a:t>恍然：一下子清醒了的样子。悟：醒悟，明白。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黑体" pitchFamily="49" charset="-122"/>
                <a:ea typeface="黑体" pitchFamily="49" charset="-122"/>
                <a:sym typeface="微软雅黑 Light" charset="0"/>
              </a:rPr>
              <a:t>            形容一下子完全明白了。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钦佩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】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微软雅黑 Light" charset="0"/>
              </a:rPr>
              <a:t>敬重佩服。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驱使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】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微软雅黑 Light" charset="0"/>
              </a:rPr>
              <a:t>因为某些原因被推动。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蹑手蹑脚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 Light" charset="0"/>
              </a:rPr>
              <a:t>】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微软雅黑 Light" charset="0"/>
              </a:rPr>
              <a:t>形容走路时脚步放得很轻。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5"/>
          <p:cNvPicPr>
            <a:picLocks noChangeAspect="1" noChangeArrowheads="1"/>
          </p:cNvPicPr>
          <p:nvPr/>
        </p:nvPicPr>
        <p:blipFill>
          <a:blip r:embed="rId2" cstate="print"/>
          <a:srcRect l="1317" t="5241" r="1308" b="5867"/>
          <a:stretch>
            <a:fillRect/>
          </a:stretch>
        </p:blipFill>
        <p:spPr bwMode="auto">
          <a:xfrm>
            <a:off x="1588" y="-4763"/>
            <a:ext cx="12190412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本框 19"/>
          <p:cNvSpPr txBox="1"/>
          <p:nvPr/>
        </p:nvSpPr>
        <p:spPr>
          <a:xfrm>
            <a:off x="2141538" y="811213"/>
            <a:ext cx="7908925" cy="52371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pPr algn="l" fontAlgn="auto">
              <a:lnSpc>
                <a:spcPct val="190000"/>
              </a:lnSpc>
              <a:buFont typeface="+mj-lt"/>
              <a:buNone/>
            </a:pPr>
            <a:r>
              <a:rPr lang="en-US" altLang="zh-CN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本文主要写的是</a:t>
            </a:r>
            <a:r>
              <a:rPr lang="zh-CN" altLang="en-US" sz="4400" u="sng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  <a:sym typeface="+mn-ea"/>
              </a:rPr>
              <a:t>（谁）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在</a:t>
            </a:r>
            <a:r>
              <a:rPr lang="zh-CN" altLang="en-US" sz="4400" u="sng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     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  <a:sym typeface="+mn-ea"/>
              </a:rPr>
              <a:t>（什么时间）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</a:rPr>
              <a:t>，在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  <a:sym typeface="+mn-ea"/>
              </a:rPr>
              <a:t>（什么地方）</a:t>
            </a:r>
            <a:r>
              <a:rPr lang="zh-CN" altLang="en-US" sz="4400" u="sng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  <a:sym typeface="+mn-ea"/>
              </a:rPr>
              <a:t>         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  <a:sym typeface="+mn-ea"/>
              </a:rPr>
              <a:t>，（干什么）</a:t>
            </a:r>
            <a:r>
              <a:rPr lang="zh-CN" altLang="en-US" sz="4400" u="sng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  <a:sym typeface="+mn-ea"/>
              </a:rPr>
              <a:t>      </a:t>
            </a:r>
            <a:r>
              <a:rPr lang="zh-CN" altLang="en-US" sz="4400" kern="800" spc="0" noProof="1" smtClean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+mn-cs"/>
                <a:sym typeface="+mn-ea"/>
              </a:rPr>
              <a:t>的故事。</a:t>
            </a:r>
            <a:endParaRPr lang="zh-CN" altLang="en-US" sz="4400" kern="800" spc="0" noProof="1" smtClean="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07250" y="1166813"/>
            <a:ext cx="1304925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/>
            <a:r>
              <a:rPr lang="zh-CN" altLang="en-US" sz="4400" b="1" kern="8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刺猬</a:t>
            </a:r>
            <a:endParaRPr lang="zh-CN" altLang="en-US" sz="4400" b="1" kern="800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49550" y="2446338"/>
            <a:ext cx="2536825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4400" b="1" kern="8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一个月夜</a:t>
            </a:r>
            <a:endParaRPr lang="zh-CN" altLang="en-US" sz="4400" b="1" kern="800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580063" y="3752850"/>
            <a:ext cx="3640137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4400" b="1" kern="8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后院的枣树旁</a:t>
            </a:r>
            <a:endParaRPr lang="zh-CN" altLang="en-US" sz="4400" b="1" kern="800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11713" y="4995863"/>
            <a:ext cx="20447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4400" b="1" kern="8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偷枣</a:t>
            </a:r>
            <a:endParaRPr lang="zh-CN" altLang="en-US" sz="4400" b="1" kern="800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2295" name="组合 3"/>
          <p:cNvGrpSpPr>
            <a:grpSpLocks/>
          </p:cNvGrpSpPr>
          <p:nvPr/>
        </p:nvGrpSpPr>
        <p:grpSpPr bwMode="auto">
          <a:xfrm>
            <a:off x="292100" y="280988"/>
            <a:ext cx="3213100" cy="714375"/>
            <a:chOff x="1328" y="1578"/>
            <a:chExt cx="5060" cy="1125"/>
          </a:xfrm>
        </p:grpSpPr>
        <p:pic>
          <p:nvPicPr>
            <p:cNvPr id="12296" name="图片 4" descr="PPT图标紫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 bwMode="auto">
            <a:xfrm>
              <a:off x="1328" y="1578"/>
              <a:ext cx="5060" cy="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7" name="TextBox 76"/>
            <p:cNvSpPr txBox="1">
              <a:spLocks noChangeArrowheads="1"/>
            </p:cNvSpPr>
            <p:nvPr/>
          </p:nvSpPr>
          <p:spPr bwMode="auto">
            <a:xfrm>
              <a:off x="1328" y="1578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ea typeface="宋体" pitchFamily="2" charset="-122"/>
                  <a:sym typeface="微软雅黑 Light" charset="0"/>
                </a:rPr>
                <a:t>整体感知</a:t>
              </a: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0">
  <a:themeElements>
    <a:clrScheme name="0-淡雅卡通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EAE7"/>
      </a:accent1>
      <a:accent2>
        <a:srgbClr val="DEFCFF"/>
      </a:accent2>
      <a:accent3>
        <a:srgbClr val="E2F3E0"/>
      </a:accent3>
      <a:accent4>
        <a:srgbClr val="FFFCCD"/>
      </a:accent4>
      <a:accent5>
        <a:srgbClr val="F9F7EF"/>
      </a:accent5>
      <a:accent6>
        <a:srgbClr val="70AD47"/>
      </a:accent6>
      <a:hlink>
        <a:srgbClr val="0563C1"/>
      </a:hlink>
      <a:folHlink>
        <a:srgbClr val="954F72"/>
      </a:folHlink>
    </a:clrScheme>
    <a:fontScheme name="0-正常卡通">
      <a:majorFont>
        <a:latin typeface="Helvetica"/>
        <a:ea typeface="MYuppy-KR-Bold-DDC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2609</Words>
  <Application>Microsoft Office PowerPoint</Application>
  <PresentationFormat>自定义</PresentationFormat>
  <Paragraphs>202</Paragraphs>
  <Slides>37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5" baseType="lpstr">
      <vt:lpstr>Arial</vt:lpstr>
      <vt:lpstr>宋体</vt:lpstr>
      <vt:lpstr>Wingdings</vt:lpstr>
      <vt:lpstr>楷体</vt:lpstr>
      <vt:lpstr>汉仪中楷简</vt:lpstr>
      <vt:lpstr>黑体</vt:lpstr>
      <vt:lpstr>微软雅黑 Light</vt:lpstr>
      <vt:lpstr>微软雅黑</vt:lpstr>
      <vt:lpstr>Arial Unicode MS</vt:lpstr>
      <vt:lpstr>Calibri</vt:lpstr>
      <vt:lpstr>楷体_GB2312</vt:lpstr>
      <vt:lpstr>Wingdings</vt:lpstr>
      <vt:lpstr>Arial Narrow</vt:lpstr>
      <vt:lpstr>Bell MT</vt:lpstr>
      <vt:lpstr>E-B7</vt:lpstr>
      <vt:lpstr>Helvetica</vt:lpstr>
      <vt:lpstr>MYuppy-KR-Bold-DDC</vt:lpstr>
      <vt:lpstr>0</vt:lpstr>
      <vt:lpstr>23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</dc:title>
  <dc:creator>Administrator</dc:creator>
  <cp:lastModifiedBy>Administrator</cp:lastModifiedBy>
  <cp:revision>236</cp:revision>
  <dcterms:created xsi:type="dcterms:W3CDTF">2016-10-20T01:04:00Z</dcterms:created>
  <dcterms:modified xsi:type="dcterms:W3CDTF">2018-08-09T03:46:03Z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