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 showGuides="1">
      <p:cViewPr varScale="1">
        <p:scale>
          <a:sx n="79" d="100"/>
          <a:sy n="79" d="100"/>
        </p:scale>
        <p:origin x="-1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4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3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690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fld id="{7D62E3E4-513B-44E3-9F5E-7CA064173C8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14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206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093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93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9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12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3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82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4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D131-E67D-40EE-BB7E-1AA468615A6A}" type="datetimeFigureOut">
              <a:rPr lang="zh-CN" altLang="en-US" smtClean="0"/>
              <a:t>2013-10-28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98539-C1D6-425A-B22F-512215CF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4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17" Type="http://schemas.openxmlformats.org/officeDocument/2006/relationships/image" Target="../media/image2.jpeg"/><Relationship Id="rId2" Type="http://schemas.openxmlformats.org/officeDocument/2006/relationships/image" Target="../media/image8.jpg"/><Relationship Id="rId16" Type="http://schemas.openxmlformats.org/officeDocument/2006/relationships/image" Target="../media/image2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5" Type="http://schemas.openxmlformats.org/officeDocument/2006/relationships/image" Target="../media/image21.jp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Relationship Id="rId1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17024" cy="6858000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59632" y="1166842"/>
            <a:ext cx="601266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师：早安，孩子们！</a:t>
            </a:r>
            <a:endParaRPr lang="zh-CN" altLang="en-US" sz="3600" b="1" dirty="0">
              <a:solidFill>
                <a:srgbClr val="FFFF00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生：早安，</a:t>
            </a:r>
            <a:r>
              <a:rPr lang="zh-CN" altLang="en-US" sz="3600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肖</a:t>
            </a:r>
            <a:r>
              <a:rPr lang="zh-CN" altLang="en-US" sz="3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老师</a:t>
            </a:r>
            <a:endParaRPr lang="en-US" altLang="zh-CN" sz="3600" dirty="0" smtClean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师：整个</a:t>
            </a:r>
            <a:r>
              <a:rPr lang="zh-CN" altLang="en-US" sz="3600" dirty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早晨，</a:t>
            </a:r>
          </a:p>
          <a:p>
            <a:r>
              <a:rPr lang="zh-CN" altLang="en-US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       我 一直      看</a:t>
            </a:r>
            <a:r>
              <a:rPr lang="zh-CN" altLang="en-US" sz="3600" dirty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着</a:t>
            </a:r>
            <a:r>
              <a:rPr lang="zh-CN" altLang="en-US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你们 </a:t>
            </a:r>
            <a:r>
              <a:rPr lang="zh-CN" altLang="en-US" sz="3600" dirty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，</a:t>
            </a: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生：整个早晨，</a:t>
            </a: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       我们一直    看着您，</a:t>
            </a:r>
            <a:endParaRPr lang="en-US" altLang="zh-CN" sz="3600" dirty="0" smtClean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师：让我们用最美妙的声</a:t>
            </a:r>
            <a:endParaRPr lang="en-US" altLang="zh-CN" sz="3600" dirty="0" smtClean="0">
              <a:solidFill>
                <a:srgbClr val="FFFF00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en-US" altLang="zh-CN" sz="3600" dirty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      </a:t>
            </a:r>
            <a:r>
              <a:rPr lang="zh-CN" altLang="en-US" sz="3600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音开启新的一天吧！</a:t>
            </a:r>
            <a:endParaRPr lang="zh-CN" altLang="en-US" sz="3600" dirty="0">
              <a:solidFill>
                <a:srgbClr val="FFFF00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5422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CC00"/>
                </a:solidFill>
                <a:latin typeface="汉仪萝卜体简" panose="02010609000101010101" pitchFamily="49" charset="-122"/>
                <a:ea typeface="汉仪萝卜体简" panose="02010609000101010101" pitchFamily="49" charset="-122"/>
              </a:rPr>
              <a:t>开启诗：</a:t>
            </a:r>
            <a:endParaRPr lang="zh-CN" altLang="en-US" sz="4000" dirty="0">
              <a:solidFill>
                <a:srgbClr val="00CC00"/>
              </a:solidFill>
              <a:latin typeface="汉仪萝卜体简" panose="02010609000101010101" pitchFamily="49" charset="-122"/>
              <a:ea typeface="汉仪萝卜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35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86ps.com/sc/BJ/210/HCBJ_00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331640" y="1484784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和老师一起，调整呼吸，</a:t>
            </a:r>
            <a:endParaRPr lang="zh-CN" altLang="en-US" sz="4000" b="1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2151293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男生读黄色的字，</a:t>
            </a:r>
          </a:p>
        </p:txBody>
      </p:sp>
      <p:sp>
        <p:nvSpPr>
          <p:cNvPr id="4" name="矩形 3"/>
          <p:cNvSpPr/>
          <p:nvPr/>
        </p:nvSpPr>
        <p:spPr>
          <a:xfrm>
            <a:off x="1331640" y="2817802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FF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女生读绿色的字，</a:t>
            </a:r>
            <a:endParaRPr lang="zh-CN" altLang="en-US" sz="4000" b="1" dirty="0">
              <a:solidFill>
                <a:srgbClr val="00FF00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3484311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白色的字一起读，</a:t>
            </a:r>
            <a:endParaRPr lang="zh-CN" altLang="en-US" sz="4000" b="1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4150821"/>
            <a:ext cx="4429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老师读红色的字。</a:t>
            </a:r>
            <a:r>
              <a:rPr lang="zh-CN" altLang="en-US" sz="4000" dirty="0" smtClean="0">
                <a:solidFill>
                  <a:srgbClr val="FF00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2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260648"/>
            <a:ext cx="60486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36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新新的课本</a:t>
            </a:r>
            <a:endParaRPr lang="en-US" altLang="zh-CN" sz="3600" b="1" spc="150" dirty="0" smtClean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endParaRPr lang="en-US" altLang="zh-CN" sz="36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新新的课本，</a:t>
            </a:r>
            <a:endParaRPr lang="en-US" altLang="zh-CN" sz="28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cap="none" spc="150" dirty="0" smtClean="0">
                <a:ln w="11430"/>
                <a:solidFill>
                  <a:srgbClr val="00CC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放在新新的书包里。</a:t>
            </a:r>
            <a:endParaRPr lang="en-US" altLang="zh-CN" sz="2800" b="1" cap="none" spc="150" dirty="0" smtClean="0">
              <a:ln w="11430"/>
              <a:solidFill>
                <a:srgbClr val="00CC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新新的叶子，</a:t>
            </a:r>
            <a:endParaRPr lang="en-US" altLang="zh-CN" sz="28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cap="none" spc="150" dirty="0" smtClean="0">
                <a:ln w="11430"/>
                <a:solidFill>
                  <a:srgbClr val="00CC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长在新新的树枝上。</a:t>
            </a:r>
            <a:endParaRPr lang="en-US" altLang="zh-CN" sz="2800" b="1" cap="none" spc="150" dirty="0" smtClean="0">
              <a:ln w="11430"/>
              <a:solidFill>
                <a:srgbClr val="00CC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新新的太阳，</a:t>
            </a:r>
            <a:endParaRPr lang="en-US" altLang="zh-CN" sz="28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rgbClr val="00CC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照着新新的天空。</a:t>
            </a:r>
            <a:endParaRPr lang="zh-CN" altLang="en-US" sz="2800" b="1" cap="none" spc="150" dirty="0">
              <a:ln w="11430"/>
              <a:solidFill>
                <a:srgbClr val="00CC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9752" y="406371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新新的教室里，</a:t>
            </a:r>
            <a:endParaRPr lang="en-US" altLang="zh-CN" sz="28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cap="none" spc="150" dirty="0" smtClean="0">
                <a:ln w="11430"/>
                <a:solidFill>
                  <a:srgbClr val="00CC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有一群新新的孩子。</a:t>
            </a:r>
            <a:endParaRPr lang="en-US" altLang="zh-CN" sz="2800" b="1" cap="none" spc="150" dirty="0" smtClean="0">
              <a:ln w="11430"/>
              <a:solidFill>
                <a:srgbClr val="00CC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endParaRPr lang="en-US" altLang="zh-CN" sz="28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zh-CN" sz="28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28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新新的一年级孩子，</a:t>
            </a:r>
            <a:endParaRPr lang="en-US" altLang="zh-CN" sz="28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就像新新的小种子。</a:t>
            </a:r>
            <a:endParaRPr lang="en-US" altLang="zh-CN" sz="2800" b="1" cap="none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8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充满着新新的希望！</a:t>
            </a:r>
            <a:endParaRPr lang="zh-CN" altLang="en-US" sz="2800" b="1" cap="none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5422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CC00"/>
                </a:solidFill>
                <a:latin typeface="汉仪萝卜体简" panose="02010609000101010101" pitchFamily="49" charset="-122"/>
                <a:ea typeface="汉仪萝卜体简" panose="02010609000101010101" pitchFamily="49" charset="-122"/>
              </a:rPr>
              <a:t>复习诗：</a:t>
            </a:r>
            <a:endParaRPr lang="zh-CN" altLang="en-US" sz="4000" dirty="0">
              <a:solidFill>
                <a:srgbClr val="00CC00"/>
              </a:solidFill>
              <a:latin typeface="汉仪萝卜体简" panose="02010609000101010101" pitchFamily="49" charset="-122"/>
              <a:ea typeface="汉仪萝卜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12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4.nipic.com/20090904/2116187_192820072039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2" b="46258"/>
          <a:stretch/>
        </p:blipFill>
        <p:spPr bwMode="auto">
          <a:xfrm>
            <a:off x="-1536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1105699"/>
            <a:ext cx="5134739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小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白云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zh-CN" sz="4800" b="1" dirty="0" smtClean="0">
                <a:solidFill>
                  <a:srgbClr val="FFFF00"/>
                </a:solidFill>
              </a:rPr>
              <a:t>小</a:t>
            </a:r>
            <a:r>
              <a:rPr lang="zh-CN" altLang="zh-CN" sz="4800" b="1" dirty="0">
                <a:solidFill>
                  <a:srgbClr val="FFFF00"/>
                </a:solidFill>
              </a:rPr>
              <a:t>白云，飘呀飘，</a:t>
            </a:r>
          </a:p>
          <a:p>
            <a:r>
              <a:rPr lang="zh-CN" altLang="zh-CN" sz="4800" b="1" dirty="0">
                <a:solidFill>
                  <a:srgbClr val="00FF00"/>
                </a:solidFill>
              </a:rPr>
              <a:t>蓝天上，变魔术，</a:t>
            </a:r>
          </a:p>
          <a:p>
            <a:r>
              <a:rPr lang="zh-CN" altLang="zh-CN" sz="4800" b="1" dirty="0">
                <a:solidFill>
                  <a:srgbClr val="FFFF00"/>
                </a:solidFill>
              </a:rPr>
              <a:t>变公鸡，变小鸟，</a:t>
            </a:r>
          </a:p>
          <a:p>
            <a:r>
              <a:rPr lang="zh-CN" altLang="zh-CN" sz="4800" b="1" dirty="0">
                <a:solidFill>
                  <a:srgbClr val="00FF00"/>
                </a:solidFill>
              </a:rPr>
              <a:t>变狮子，变老虎，</a:t>
            </a:r>
          </a:p>
          <a:p>
            <a:r>
              <a:rPr lang="zh-CN" altLang="zh-CN" sz="4800" b="1" dirty="0">
                <a:solidFill>
                  <a:schemeClr val="bg1"/>
                </a:solidFill>
              </a:rPr>
              <a:t>变小猪，胖乎乎！</a:t>
            </a:r>
          </a:p>
          <a:p>
            <a:endParaRPr lang="zh-CN" altLang="en-US" sz="4800" b="1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805" y="275971"/>
            <a:ext cx="18113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44" y="620688"/>
            <a:ext cx="43957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20" y="3212976"/>
            <a:ext cx="18113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294" y="4653136"/>
            <a:ext cx="18113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89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1.79042E-6 L -0.59514 0.00301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57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88688E-6 L 0.55903 -0.00741 " pathEditMode="relative" rAng="0" ptsTypes="AA">
                                      <p:cBhvr>
                                        <p:cTn id="8" dur="1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-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8" dur="100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" dur="10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1853" y="836712"/>
            <a:ext cx="8494633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</a:rPr>
              <a:t>抱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            天空妈妈抱着小星，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大地妈妈抱着小草，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00CC00"/>
                </a:solidFill>
              </a:rPr>
              <a:t>海洋妈妈抱着小鱼，</a:t>
            </a:r>
            <a:endParaRPr lang="en-US" altLang="zh-CN" sz="4400" b="1" dirty="0" smtClean="0">
              <a:solidFill>
                <a:srgbClr val="00CC00"/>
              </a:solidFill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</a:rPr>
              <a:t>            森林妈妈抱着小鸟，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00CC00"/>
                </a:solidFill>
              </a:rPr>
              <a:t>大山妈妈抱着小溪，</a:t>
            </a:r>
            <a:endParaRPr lang="en-US" altLang="zh-CN" sz="4400" b="1" dirty="0" smtClean="0">
              <a:solidFill>
                <a:srgbClr val="00CC00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</a:rPr>
              <a:t>            祖国妈妈抱着我们小朋友。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Administrator\桌面\做课件的素材(按钮、背景、小动画、声音、背景音乐)\蝴蝶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6220"/>
            <a:ext cx="1866988" cy="169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27" y="242011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CC00"/>
                </a:solidFill>
                <a:latin typeface="汉仪萝卜体简" panose="02010609000101010101" pitchFamily="49" charset="-122"/>
                <a:ea typeface="汉仪萝卜体简" panose="02010609000101010101" pitchFamily="49" charset="-122"/>
              </a:rPr>
              <a:t>学习新诗：</a:t>
            </a:r>
            <a:endParaRPr lang="zh-CN" altLang="en-US" sz="4000" dirty="0">
              <a:solidFill>
                <a:srgbClr val="00CC00"/>
              </a:solidFill>
              <a:latin typeface="汉仪萝卜体简" panose="02010609000101010101" pitchFamily="49" charset="-122"/>
              <a:ea typeface="汉仪萝卜体简" panose="0201060900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200"/>
            <a:ext cx="3143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4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8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0"/>
            <a:ext cx="925252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9" y="-5680"/>
            <a:ext cx="9196849" cy="6863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9"/>
          <a:stretch/>
        </p:blipFill>
        <p:spPr>
          <a:xfrm>
            <a:off x="-6500" y="-5680"/>
            <a:ext cx="9196849" cy="6863680"/>
          </a:xfrm>
          <a:prstGeom prst="rect">
            <a:avLst/>
          </a:prstGeom>
        </p:spPr>
      </p:pic>
      <p:pic>
        <p:nvPicPr>
          <p:cNvPr id="2050" name="Picture 2" descr="C:\Documents and Settings\Administrator\桌面\抱 图片\草地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2" y="0"/>
            <a:ext cx="92030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29" y="-12214"/>
            <a:ext cx="9254707" cy="68702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42" y="-12214"/>
            <a:ext cx="9181218" cy="68702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631" y="-243409"/>
            <a:ext cx="10087112" cy="75799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372533" cy="7029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721080" cy="71014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940" y="-275276"/>
            <a:ext cx="10371362" cy="78087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151" y="-275276"/>
            <a:ext cx="11103196" cy="78087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7" y="-32871"/>
            <a:ext cx="10585177" cy="736937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961" y="429398"/>
            <a:ext cx="10386623" cy="69071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307" y="0"/>
            <a:ext cx="10557537" cy="7281411"/>
          </a:xfrm>
          <a:prstGeom prst="rect">
            <a:avLst/>
          </a:prstGeom>
        </p:spPr>
      </p:pic>
      <p:pic>
        <p:nvPicPr>
          <p:cNvPr id="25" name="Picture 2" descr="http://www.86ps.com/sc/BJ/210/HCBJ_00417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84"/>
            <a:ext cx="9173209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255125" y="69921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</a:rPr>
              <a:t>抱</a:t>
            </a:r>
            <a:endParaRPr lang="en-US" altLang="zh-CN" sz="4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768" y="213668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</a:rPr>
              <a:t>大地妈妈抱着小草，</a:t>
            </a:r>
          </a:p>
        </p:txBody>
      </p:sp>
      <p:sp>
        <p:nvSpPr>
          <p:cNvPr id="9" name="矩形 8"/>
          <p:cNvSpPr/>
          <p:nvPr/>
        </p:nvSpPr>
        <p:spPr>
          <a:xfrm>
            <a:off x="2483768" y="2784237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00"/>
                </a:solidFill>
              </a:rPr>
              <a:t>海洋妈妈抱着小鱼，</a:t>
            </a:r>
            <a:endParaRPr lang="en-US" altLang="zh-CN" sz="3600" b="1" dirty="0">
              <a:solidFill>
                <a:srgbClr val="00FF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7268" y="4726885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祖国妈妈抱着我们小朋友。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3768" y="1489139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天空妈妈抱着小星，</a:t>
            </a:r>
          </a:p>
        </p:txBody>
      </p:sp>
      <p:sp>
        <p:nvSpPr>
          <p:cNvPr id="17" name="矩形 16"/>
          <p:cNvSpPr/>
          <p:nvPr/>
        </p:nvSpPr>
        <p:spPr>
          <a:xfrm>
            <a:off x="2483768" y="3431786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森林妈妈抱着小鸟，</a:t>
            </a:r>
            <a:endParaRPr lang="en-US" altLang="zh-CN" sz="3600" b="1" dirty="0">
              <a:solidFill>
                <a:srgbClr val="FFFF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3768" y="4079335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FF00"/>
                </a:solidFill>
              </a:rPr>
              <a:t>大山妈妈抱着小溪，</a:t>
            </a:r>
            <a:endParaRPr lang="en-US" altLang="zh-CN" sz="3600" b="1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0" grpId="0"/>
      <p:bldP spid="17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8"/>
            <a:ext cx="9252520" cy="68463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1760" y="108379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泥土妈妈抱着谁呢？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770" y="36042"/>
            <a:ext cx="1047750" cy="1047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4588" y="190585"/>
            <a:ext cx="2117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FF00"/>
                </a:solidFill>
                <a:latin typeface="迷你简太极" panose="02010604000101010101" pitchFamily="2" charset="-122"/>
                <a:ea typeface="迷你简太极" panose="02010604000101010101" pitchFamily="2" charset="-122"/>
              </a:rPr>
              <a:t>我来编小诗：</a:t>
            </a:r>
            <a:endParaRPr lang="zh-CN" altLang="en-US" sz="2800" b="1" dirty="0">
              <a:solidFill>
                <a:srgbClr val="00FF00"/>
              </a:solidFill>
              <a:latin typeface="迷你简太极" panose="02010604000101010101" pitchFamily="2" charset="-122"/>
              <a:ea typeface="迷你简太极" panose="0201060400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772816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泥土妈妈抱着</a:t>
            </a:r>
            <a:r>
              <a:rPr lang="en-US" altLang="zh-CN" dirty="0" smtClean="0">
                <a:solidFill>
                  <a:srgbClr val="0070C0"/>
                </a:solidFill>
              </a:rPr>
              <a:t>_______</a:t>
            </a:r>
            <a:r>
              <a:rPr lang="zh-CN" altLang="en-US" dirty="0" smtClean="0">
                <a:solidFill>
                  <a:srgbClr val="0070C0"/>
                </a:solidFill>
              </a:rPr>
              <a:t>。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92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4"/>
          <a:stretch/>
        </p:blipFill>
        <p:spPr>
          <a:xfrm>
            <a:off x="1" y="2954561"/>
            <a:ext cx="5508104" cy="3913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63860"/>
            <a:ext cx="3491880" cy="5092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1015043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花朵妈妈抱着谁呢？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168164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花朵妈妈抱着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。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17" y="70969"/>
            <a:ext cx="1047750" cy="1047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4588" y="190585"/>
            <a:ext cx="2117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FF00"/>
                </a:solidFill>
                <a:latin typeface="迷你简太极" panose="02010604000101010101" pitchFamily="2" charset="-122"/>
                <a:ea typeface="迷你简太极" panose="02010604000101010101" pitchFamily="2" charset="-122"/>
              </a:rPr>
              <a:t>我来编小诗：</a:t>
            </a:r>
            <a:endParaRPr lang="zh-CN" altLang="en-US" sz="2800" b="1" dirty="0">
              <a:solidFill>
                <a:srgbClr val="00FF00"/>
              </a:solidFill>
              <a:latin typeface="迷你简太极" panose="02010604000101010101" pitchFamily="2" charset="-122"/>
              <a:ea typeface="迷你简太极" panose="0201060400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71" y="945939"/>
            <a:ext cx="2067555" cy="181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300" y="0"/>
            <a:ext cx="99726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3451" y="1124744"/>
            <a:ext cx="562686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16600" b="1" cap="none" spc="30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汉仪萝卜体简" panose="02010609000101010101" pitchFamily="49" charset="-122"/>
                <a:ea typeface="汉仪萝卜体简" panose="02010609000101010101" pitchFamily="49" charset="-122"/>
              </a:rPr>
              <a:t>再 见</a:t>
            </a:r>
            <a:endParaRPr lang="zh-CN" altLang="en-US" sz="16600" b="1" cap="none" spc="30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汉仪萝卜体简" panose="02010609000101010101" pitchFamily="49" charset="-122"/>
              <a:ea typeface="汉仪萝卜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145" y="4437112"/>
            <a:ext cx="64922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54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迷你简太极" panose="02010604000101010101" pitchFamily="2" charset="-122"/>
                <a:ea typeface="迷你简太极" panose="02010604000101010101" pitchFamily="2" charset="-122"/>
              </a:rPr>
              <a:t>让我们在美丽的晨光中迎接美好的一天吧！</a:t>
            </a:r>
            <a:endParaRPr lang="zh-CN" altLang="en-US" sz="5400" b="1" cap="all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迷你简太极" panose="02010604000101010101" pitchFamily="2" charset="-122"/>
              <a:ea typeface="迷你简太极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60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335</Words>
  <Application>Microsoft Office PowerPoint</Application>
  <PresentationFormat>全屏显示(4:3)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16</cp:revision>
  <dcterms:created xsi:type="dcterms:W3CDTF">2013-10-24T04:05:02Z</dcterms:created>
  <dcterms:modified xsi:type="dcterms:W3CDTF">2013-10-28T03:30:55Z</dcterms:modified>
</cp:coreProperties>
</file>