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71"/>
  </p:handoutMasterIdLst>
  <p:sldIdLst>
    <p:sldId id="1384" r:id="rId3"/>
    <p:sldId id="323" r:id="rId5"/>
    <p:sldId id="1344" r:id="rId6"/>
    <p:sldId id="1346" r:id="rId7"/>
    <p:sldId id="523" r:id="rId8"/>
    <p:sldId id="1348" r:id="rId9"/>
    <p:sldId id="1228" r:id="rId10"/>
    <p:sldId id="1349" r:id="rId11"/>
    <p:sldId id="1350" r:id="rId12"/>
    <p:sldId id="1351" r:id="rId13"/>
    <p:sldId id="1353" r:id="rId14"/>
    <p:sldId id="1354" r:id="rId15"/>
    <p:sldId id="1332" r:id="rId16"/>
    <p:sldId id="1355" r:id="rId17"/>
    <p:sldId id="1393" r:id="rId18"/>
    <p:sldId id="1385" r:id="rId19"/>
    <p:sldId id="1358" r:id="rId20"/>
    <p:sldId id="1359" r:id="rId21"/>
    <p:sldId id="1360" r:id="rId22"/>
    <p:sldId id="1080" r:id="rId23"/>
    <p:sldId id="1356" r:id="rId24"/>
    <p:sldId id="1361" r:id="rId25"/>
    <p:sldId id="1387" r:id="rId26"/>
    <p:sldId id="928" r:id="rId27"/>
    <p:sldId id="1045" r:id="rId28"/>
    <p:sldId id="1367" r:id="rId29"/>
    <p:sldId id="1363" r:id="rId30"/>
    <p:sldId id="1364" r:id="rId31"/>
    <p:sldId id="1389" r:id="rId32"/>
    <p:sldId id="1365" r:id="rId33"/>
    <p:sldId id="1366" r:id="rId34"/>
    <p:sldId id="1018" r:id="rId35"/>
    <p:sldId id="1336" r:id="rId36"/>
    <p:sldId id="1335" r:id="rId37"/>
    <p:sldId id="941" r:id="rId38"/>
    <p:sldId id="1369" r:id="rId39"/>
    <p:sldId id="1119" r:id="rId40"/>
    <p:sldId id="1370" r:id="rId41"/>
    <p:sldId id="1114" r:id="rId42"/>
    <p:sldId id="1372" r:id="rId43"/>
    <p:sldId id="1392" r:id="rId44"/>
    <p:sldId id="1386" r:id="rId45"/>
    <p:sldId id="1375" r:id="rId46"/>
    <p:sldId id="1376" r:id="rId47"/>
    <p:sldId id="1104" r:id="rId48"/>
    <p:sldId id="1378" r:id="rId49"/>
    <p:sldId id="1141" r:id="rId50"/>
    <p:sldId id="1099" r:id="rId51"/>
    <p:sldId id="1101" r:id="rId52"/>
    <p:sldId id="1112" r:id="rId53"/>
    <p:sldId id="1105" r:id="rId54"/>
    <p:sldId id="1108" r:id="rId55"/>
    <p:sldId id="1109" r:id="rId56"/>
    <p:sldId id="1380" r:id="rId57"/>
    <p:sldId id="1383" r:id="rId58"/>
    <p:sldId id="1382" r:id="rId59"/>
    <p:sldId id="1388" r:id="rId60"/>
    <p:sldId id="1390" r:id="rId61"/>
    <p:sldId id="1110" r:id="rId62"/>
    <p:sldId id="1106" r:id="rId63"/>
    <p:sldId id="1391" r:id="rId64"/>
    <p:sldId id="936" r:id="rId65"/>
    <p:sldId id="937" r:id="rId66"/>
    <p:sldId id="1341" r:id="rId67"/>
    <p:sldId id="1342" r:id="rId68"/>
    <p:sldId id="1343" r:id="rId69"/>
    <p:sldId id="971" r:id="rId7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75"/>
    </p:embeddedFont>
    <p:embeddedFont>
      <p:font typeface="幼圆" panose="02010509060101010101" pitchFamily="49" charset="-122"/>
      <p:regular r:id="rId76"/>
    </p:embeddedFont>
    <p:embeddedFont>
      <p:font typeface="楷体" panose="02010609060101010101" pitchFamily="49" charset="-122"/>
      <p:regular r:id="rId77"/>
    </p:embeddedFont>
    <p:embeddedFont>
      <p:font typeface="汉语拼音" panose="000B0604020202020204" pitchFamily="34" charset="0"/>
      <p:regular r:id="rId78"/>
    </p:embeddedFont>
    <p:embeddedFont>
      <p:font typeface="汉语拼音" panose="000B0604020202020204"/>
      <p:regular r:id="rId79"/>
    </p:embeddedFont>
    <p:embeddedFont>
      <p:font typeface="微软雅黑" panose="020B0503020204020204" charset="-122"/>
      <p:regular r:id="rId80"/>
    </p:embeddedFont>
    <p:embeddedFont>
      <p:font typeface="Calibri" panose="020F0502020204030204" charset="0"/>
      <p:regular r:id="rId81"/>
      <p:bold r:id="rId82"/>
      <p:italic r:id="rId83"/>
      <p:boldItalic r:id="rId84"/>
    </p:embeddedFont>
    <p:embeddedFont>
      <p:font typeface="仿宋_GB2312" panose="02010609030101010101" pitchFamily="49" charset="-122"/>
      <p:regular r:id="rId85"/>
    </p:embeddedFont>
    <p:embeddedFont>
      <p:font typeface="Arial Black" panose="020B0A04020102020204" charset="0"/>
      <p:bold r:id="rId8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D39C56"/>
    <a:srgbClr val="E4BB83"/>
    <a:srgbClr val="BE7A3B"/>
    <a:srgbClr val="00B050"/>
    <a:srgbClr val="FEFCDE"/>
    <a:srgbClr val="0066FF"/>
    <a:srgbClr val="A38302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79" autoAdjust="0"/>
    <p:restoredTop sz="54074" autoAdjust="0"/>
  </p:normalViewPr>
  <p:slideViewPr>
    <p:cSldViewPr>
      <p:cViewPr varScale="1">
        <p:scale>
          <a:sx n="119" d="100"/>
          <a:sy n="119" d="100"/>
        </p:scale>
        <p:origin x="-210" y="-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16"/>
        <p:guide pos="2084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6" Type="http://schemas.openxmlformats.org/officeDocument/2006/relationships/font" Target="fonts/font12.fntdata"/><Relationship Id="rId85" Type="http://schemas.openxmlformats.org/officeDocument/2006/relationships/font" Target="fonts/font11.fntdata"/><Relationship Id="rId84" Type="http://schemas.openxmlformats.org/officeDocument/2006/relationships/font" Target="fonts/font10.fntdata"/><Relationship Id="rId83" Type="http://schemas.openxmlformats.org/officeDocument/2006/relationships/font" Target="fonts/font9.fntdata"/><Relationship Id="rId82" Type="http://schemas.openxmlformats.org/officeDocument/2006/relationships/font" Target="fonts/font8.fntdata"/><Relationship Id="rId81" Type="http://schemas.openxmlformats.org/officeDocument/2006/relationships/font" Target="fonts/font7.fntdata"/><Relationship Id="rId80" Type="http://schemas.openxmlformats.org/officeDocument/2006/relationships/font" Target="fonts/font6.fntdata"/><Relationship Id="rId8" Type="http://schemas.openxmlformats.org/officeDocument/2006/relationships/slide" Target="slides/slide5.xml"/><Relationship Id="rId79" Type="http://schemas.openxmlformats.org/officeDocument/2006/relationships/font" Target="fonts/font5.fntdata"/><Relationship Id="rId78" Type="http://schemas.openxmlformats.org/officeDocument/2006/relationships/font" Target="fonts/font4.fntdata"/><Relationship Id="rId77" Type="http://schemas.openxmlformats.org/officeDocument/2006/relationships/font" Target="fonts/font3.fntdata"/><Relationship Id="rId76" Type="http://schemas.openxmlformats.org/officeDocument/2006/relationships/font" Target="fonts/font2.fntdata"/><Relationship Id="rId75" Type="http://schemas.openxmlformats.org/officeDocument/2006/relationships/font" Target="fonts/font1.fntdata"/><Relationship Id="rId74" Type="http://schemas.openxmlformats.org/officeDocument/2006/relationships/tableStyles" Target="tableStyles.xml"/><Relationship Id="rId73" Type="http://schemas.openxmlformats.org/officeDocument/2006/relationships/viewProps" Target="viewProps.xml"/><Relationship Id="rId72" Type="http://schemas.openxmlformats.org/officeDocument/2006/relationships/presProps" Target="presProps.xml"/><Relationship Id="rId71" Type="http://schemas.openxmlformats.org/officeDocument/2006/relationships/handoutMaster" Target="handoutMasters/handoutMaster1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992222"/>
            <a:ext cx="6858000" cy="164025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9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7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2813338"/>
            <a:ext cx="5491163" cy="608518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57521"/>
            <a:ext cx="5491163" cy="485666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1707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707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95250"/>
            <a:ext cx="3123900" cy="120015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574766"/>
            <a:ext cx="4363031" cy="382083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1543050"/>
            <a:ext cx="3123900" cy="2858691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325755"/>
            <a:ext cx="0" cy="10434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659969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5" Type="http://schemas.openxmlformats.org/officeDocument/2006/relationships/theme" Target="../theme/theme1.xml"/><Relationship Id="rId74" Type="http://schemas.openxmlformats.org/officeDocument/2006/relationships/slideLayout" Target="../slideLayouts/slideLayout74.xml"/><Relationship Id="rId73" Type="http://schemas.openxmlformats.org/officeDocument/2006/relationships/slideLayout" Target="../slideLayouts/slideLayout73.xml"/><Relationship Id="rId72" Type="http://schemas.openxmlformats.org/officeDocument/2006/relationships/slideLayout" Target="../slideLayouts/slideLayout72.xml"/><Relationship Id="rId71" Type="http://schemas.openxmlformats.org/officeDocument/2006/relationships/slideLayout" Target="../slideLayouts/slideLayout71.xml"/><Relationship Id="rId70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.xml"/><Relationship Id="rId69" Type="http://schemas.openxmlformats.org/officeDocument/2006/relationships/slideLayout" Target="../slideLayouts/slideLayout69.xml"/><Relationship Id="rId68" Type="http://schemas.openxmlformats.org/officeDocument/2006/relationships/slideLayout" Target="../slideLayouts/slideLayout68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hyperlink" Target="&#29983;&#23383;&#35270;&#39057;/&#31469;.mp4" TargetMode="External"/><Relationship Id="rId8" Type="http://schemas.openxmlformats.org/officeDocument/2006/relationships/hyperlink" Target="&#29983;&#23383;&#35270;&#39057;/&#25745;.mp4" TargetMode="External"/><Relationship Id="rId7" Type="http://schemas.openxmlformats.org/officeDocument/2006/relationships/hyperlink" Target="&#29983;&#23383;&#35270;&#39057;/&#19976;.mp4" TargetMode="External"/><Relationship Id="rId6" Type="http://schemas.openxmlformats.org/officeDocument/2006/relationships/hyperlink" Target="&#29983;&#23383;&#35270;&#39057;/&#27978;.mp4" TargetMode="External"/><Relationship Id="rId5" Type="http://schemas.openxmlformats.org/officeDocument/2006/relationships/hyperlink" Target="&#29983;&#23383;&#35270;&#39057;/&#32531;.mp4" TargetMode="External"/><Relationship Id="rId4" Type="http://schemas.openxmlformats.org/officeDocument/2006/relationships/image" Target="../media/image22.png"/><Relationship Id="rId3" Type="http://schemas.openxmlformats.org/officeDocument/2006/relationships/hyperlink" Target="&#29983;&#23383;&#35270;&#39057;/&#21128;.mp4" TargetMode="External"/><Relationship Id="rId2" Type="http://schemas.openxmlformats.org/officeDocument/2006/relationships/image" Target="../media/image11.png"/><Relationship Id="rId12" Type="http://schemas.openxmlformats.org/officeDocument/2006/relationships/notesSlide" Target="../notesSlides/notesSlide14.xml"/><Relationship Id="rId11" Type="http://schemas.openxmlformats.org/officeDocument/2006/relationships/slideLayout" Target="../slideLayouts/slideLayout22.xml"/><Relationship Id="rId10" Type="http://schemas.openxmlformats.org/officeDocument/2006/relationships/hyperlink" Target="&#29983;&#23383;&#35270;&#39057;/&#32763;.mp4" TargetMode="External"/><Relationship Id="rId1" Type="http://schemas.openxmlformats.org/officeDocument/2006/relationships/hyperlink" Target="&#29983;&#23383;&#35270;&#39057;-1&#12298;&#22823;&#38738;&#26641;&#19979;&#30340;&#23567;&#23398;&#12299;.mp4" TargetMode="Externa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hyperlink" Target="&#29983;&#23383;&#35270;&#39057;/&#28363;.mp4" TargetMode="External"/><Relationship Id="rId8" Type="http://schemas.openxmlformats.org/officeDocument/2006/relationships/hyperlink" Target="&#29983;&#23383;&#35270;&#39057;/&#33538;.mp4" TargetMode="External"/><Relationship Id="rId7" Type="http://schemas.openxmlformats.org/officeDocument/2006/relationships/hyperlink" Target="&#29983;&#23383;&#35270;&#39057;/&#22868;.mp4" TargetMode="External"/><Relationship Id="rId6" Type="http://schemas.openxmlformats.org/officeDocument/2006/relationships/hyperlink" Target="&#29983;&#23383;&#35270;&#39057;/&#28082;.mp4" TargetMode="External"/><Relationship Id="rId5" Type="http://schemas.openxmlformats.org/officeDocument/2006/relationships/hyperlink" Target="&#29983;&#23383;&#35270;&#39057;/&#34880;.mp4" TargetMode="External"/><Relationship Id="rId4" Type="http://schemas.openxmlformats.org/officeDocument/2006/relationships/image" Target="../media/image22.png"/><Relationship Id="rId3" Type="http://schemas.openxmlformats.org/officeDocument/2006/relationships/hyperlink" Target="&#29983;&#23383;&#35270;&#39057;/&#32047;.mp4" TargetMode="External"/><Relationship Id="rId2" Type="http://schemas.openxmlformats.org/officeDocument/2006/relationships/image" Target="../media/image11.png"/><Relationship Id="rId11" Type="http://schemas.openxmlformats.org/officeDocument/2006/relationships/notesSlide" Target="../notesSlides/notesSlide15.xml"/><Relationship Id="rId10" Type="http://schemas.openxmlformats.org/officeDocument/2006/relationships/slideLayout" Target="../slideLayouts/slideLayout23.xml"/><Relationship Id="rId1" Type="http://schemas.openxmlformats.org/officeDocument/2006/relationships/hyperlink" Target="&#29983;&#23383;&#35270;&#39057;-1&#12298;&#22823;&#38738;&#26641;&#19979;&#30340;&#23567;&#23398;&#12299;.mp4" TargetMode="Externa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5.xml"/><Relationship Id="rId3" Type="http://schemas.openxmlformats.org/officeDocument/2006/relationships/hyperlink" Target="&#29983;&#23383;&#35270;&#39057;/&#31469;.mp4" TargetMode="External"/><Relationship Id="rId2" Type="http://schemas.openxmlformats.org/officeDocument/2006/relationships/image" Target="../media/image25.png"/><Relationship Id="rId1" Type="http://schemas.openxmlformats.org/officeDocument/2006/relationships/hyperlink" Target="&#29983;&#23383;&#35270;&#39057;/&#32763;.mp4" TargetMode="Externa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6.xml"/><Relationship Id="rId3" Type="http://schemas.openxmlformats.org/officeDocument/2006/relationships/hyperlink" Target="&#29983;&#23383;&#35270;&#39057;/&#32531;.mp4" TargetMode="External"/><Relationship Id="rId2" Type="http://schemas.openxmlformats.org/officeDocument/2006/relationships/image" Target="../media/image25.png"/><Relationship Id="rId1" Type="http://schemas.openxmlformats.org/officeDocument/2006/relationships/hyperlink" Target="&#29983;&#23383;&#35270;&#39057;/&#32047;.mp4" TargetMode="Externa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7.xml"/><Relationship Id="rId3" Type="http://schemas.openxmlformats.org/officeDocument/2006/relationships/hyperlink" Target="&#29983;&#23383;&#35270;&#39057;/&#28363;.mp4" TargetMode="External"/><Relationship Id="rId2" Type="http://schemas.openxmlformats.org/officeDocument/2006/relationships/image" Target="../media/image25.png"/><Relationship Id="rId1" Type="http://schemas.openxmlformats.org/officeDocument/2006/relationships/hyperlink" Target="&#29983;&#23383;&#35270;&#39057;/&#33538;.mp4" TargetMode="Externa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26.png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31.png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3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34.xml"/><Relationship Id="rId2" Type="http://schemas.openxmlformats.org/officeDocument/2006/relationships/image" Target="../media/image19.jpe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35.xml"/><Relationship Id="rId2" Type="http://schemas.microsoft.com/office/2007/relationships/hdphoto" Target="../media/image34.wdp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8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39.xml"/><Relationship Id="rId3" Type="http://schemas.openxmlformats.org/officeDocument/2006/relationships/image" Target="../media/image19.jpeg"/><Relationship Id="rId2" Type="http://schemas.microsoft.com/office/2007/relationships/hdphoto" Target="../media/image34.wdp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1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4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hyperlink" Target="&#19971;&#24425;-&#23383;&#35789;&#21548;&#20889;-&#22235;&#19978;-12.&#30424;&#21476;&#24320;&#22825;&#22320;.mp4" TargetMode="Externa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43.xml"/><Relationship Id="rId3" Type="http://schemas.openxmlformats.org/officeDocument/2006/relationships/image" Target="../media/image8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44.xml"/><Relationship Id="rId2" Type="http://schemas.openxmlformats.org/officeDocument/2006/relationships/image" Target="../media/image31.png"/><Relationship Id="rId1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45.xml"/><Relationship Id="rId1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48.xml"/><Relationship Id="rId1" Type="http://schemas.openxmlformats.org/officeDocument/2006/relationships/image" Target="../media/image39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49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50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51.xml"/><Relationship Id="rId2" Type="http://schemas.openxmlformats.org/officeDocument/2006/relationships/image" Target="../media/image19.jpeg"/><Relationship Id="rId1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5.xml"/><Relationship Id="rId3" Type="http://schemas.openxmlformats.org/officeDocument/2006/relationships/slideLayout" Target="../slideLayouts/slideLayout53.xml"/><Relationship Id="rId2" Type="http://schemas.openxmlformats.org/officeDocument/2006/relationships/image" Target="../media/image44.png"/><Relationship Id="rId1" Type="http://schemas.openxmlformats.org/officeDocument/2006/relationships/image" Target="../media/image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54.xml"/><Relationship Id="rId1" Type="http://schemas.openxmlformats.org/officeDocument/2006/relationships/image" Target="../media/image45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7.xml"/><Relationship Id="rId3" Type="http://schemas.openxmlformats.org/officeDocument/2006/relationships/slideLayout" Target="../slideLayouts/slideLayout55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8.xml"/><Relationship Id="rId6" Type="http://schemas.openxmlformats.org/officeDocument/2006/relationships/slideLayout" Target="../slideLayouts/slideLayout56.xml"/><Relationship Id="rId5" Type="http://schemas.openxmlformats.org/officeDocument/2006/relationships/image" Target="../media/image49.png"/><Relationship Id="rId4" Type="http://schemas.openxmlformats.org/officeDocument/2006/relationships/hyperlink" Target="&#38142;&#25509;&#65306;&#38647;&#22768;.mp3" TargetMode="External"/><Relationship Id="rId3" Type="http://schemas.openxmlformats.org/officeDocument/2006/relationships/image" Target="../media/image48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9.xml"/><Relationship Id="rId3" Type="http://schemas.openxmlformats.org/officeDocument/2006/relationships/slideLayout" Target="../slideLayouts/slideLayout57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4.xml"/><Relationship Id="rId3" Type="http://schemas.openxmlformats.org/officeDocument/2006/relationships/slide" Target="slide35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0.xml"/><Relationship Id="rId3" Type="http://schemas.openxmlformats.org/officeDocument/2006/relationships/slideLayout" Target="../slideLayouts/slideLayout58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59.xml"/><Relationship Id="rId1" Type="http://schemas.openxmlformats.org/officeDocument/2006/relationships/image" Target="../media/image54.GIF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2.xml"/><Relationship Id="rId5" Type="http://schemas.openxmlformats.org/officeDocument/2006/relationships/slideLayout" Target="../slideLayouts/slideLayout60.xml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jpe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3.xml"/><Relationship Id="rId3" Type="http://schemas.openxmlformats.org/officeDocument/2006/relationships/slideLayout" Target="../slideLayouts/slideLayout6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62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67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hyperlink" Target="&#19971;&#24425;-&#35838;&#25991;&#26391;&#35835;-&#22235;&#19978;-12.&#30424;&#21476;&#24320;&#22825;&#22320;.mp4" TargetMode="Externa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68.xml"/><Relationship Id="rId1" Type="http://schemas.openxmlformats.org/officeDocument/2006/relationships/image" Target="../media/image62.jpeg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1.xml"/><Relationship Id="rId3" Type="http://schemas.openxmlformats.org/officeDocument/2006/relationships/slideLayout" Target="../slideLayouts/slideLayout69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70.xml"/><Relationship Id="rId1" Type="http://schemas.openxmlformats.org/officeDocument/2006/relationships/image" Target="../media/image6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71.xml"/><Relationship Id="rId1" Type="http://schemas.openxmlformats.org/officeDocument/2006/relationships/image" Target="../media/image66.png"/></Relationships>
</file>

<file path=ppt/slides/_rels/slide6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72.xml"/><Relationship Id="rId1" Type="http://schemas.openxmlformats.org/officeDocument/2006/relationships/image" Target="../media/image12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6.xml"/><Relationship Id="rId1" Type="http://schemas.openxmlformats.org/officeDocument/2006/relationships/hyperlink" Target="&#20845;&#19979;&#29983;&#23383;&#35270;&#39057;1&#21271;&#20140;&#30340;&#26149;&#33410;.mp4" TargetMode="Externa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8.xml"/><Relationship Id="rId1" Type="http://schemas.openxmlformats.org/officeDocument/2006/relationships/hyperlink" Target="&#20845;&#19979;&#29983;&#23383;&#35270;&#39057;1&#21271;&#20140;&#30340;&#26149;&#33410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36061" y="555750"/>
            <a:ext cx="14718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accent3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神 话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4840" y="1419750"/>
            <a:ext cx="7197160" cy="2608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人民集体口头创作，表现对自然力量的崇拜、斗争及对理想追求的虚构故事，属于民间文学，具有较高的哲学性、艺术性。千百年来一直是文人墨客与民间艺人进行创作的不朽源泉，对后世影响深远。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64291" y="915750"/>
            <a:ext cx="237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浊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48000" y="927565"/>
            <a:ext cx="237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轻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6000" y="2269842"/>
            <a:ext cx="288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上升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下降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56" y="2355748"/>
            <a:ext cx="2379112" cy="15979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右箭头 7"/>
          <p:cNvSpPr/>
          <p:nvPr/>
        </p:nvSpPr>
        <p:spPr>
          <a:xfrm rot="7843214">
            <a:off x="1452390" y="1694237"/>
            <a:ext cx="557761" cy="484632"/>
          </a:xfrm>
          <a:prstGeom prst="rightArrow">
            <a:avLst/>
          </a:prstGeom>
          <a:solidFill>
            <a:srgbClr val="00CC66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477" y="2355750"/>
            <a:ext cx="2445729" cy="15979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右箭头 9"/>
          <p:cNvSpPr/>
          <p:nvPr/>
        </p:nvSpPr>
        <p:spPr>
          <a:xfrm rot="3217002">
            <a:off x="3877684" y="1689264"/>
            <a:ext cx="557761" cy="484632"/>
          </a:xfrm>
          <a:prstGeom prst="rightArrow">
            <a:avLst/>
          </a:prstGeom>
          <a:solidFill>
            <a:srgbClr val="00CC66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92" b="6712"/>
          <a:stretch>
            <a:fillRect/>
          </a:stretch>
        </p:blipFill>
        <p:spPr>
          <a:xfrm>
            <a:off x="0" y="3746134"/>
            <a:ext cx="9144000" cy="139736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92"/>
          <a:stretch>
            <a:fillRect/>
          </a:stretch>
        </p:blipFill>
        <p:spPr>
          <a:xfrm>
            <a:off x="0" y="665"/>
            <a:ext cx="9135905" cy="1578743"/>
          </a:xfrm>
          <a:prstGeom prst="rect">
            <a:avLst/>
          </a:prstGeom>
        </p:spPr>
      </p:pic>
      <p:sp>
        <p:nvSpPr>
          <p:cNvPr id="122884" name="Text Box 4"/>
          <p:cNvSpPr txBox="1">
            <a:spLocks noChangeArrowheads="1"/>
          </p:cNvSpPr>
          <p:nvPr/>
        </p:nvSpPr>
        <p:spPr bwMode="auto">
          <a:xfrm>
            <a:off x="179388" y="2463404"/>
            <a:ext cx="8964612" cy="8021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5000"/>
              </a:lnSpc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kumimoji="1" lang="zh-CN" altLang="en-US" sz="4000" b="1" dirty="0">
                <a:solidFill>
                  <a:srgbClr val="66FF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浊</a:t>
            </a:r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的东西</a:t>
            </a:r>
            <a:r>
              <a:rPr kumimoji="1"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1" lang="zh-CN" altLang="en-US" sz="4000" b="1" dirty="0">
                <a:solidFill>
                  <a:srgbClr val="CC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慢慢</a:t>
            </a:r>
            <a:r>
              <a:rPr kumimoji="1"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下降</a:t>
            </a:r>
            <a:r>
              <a:rPr kumimoji="1"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变成了</a:t>
            </a:r>
            <a:r>
              <a:rPr kumimoji="1" lang="zh-CN" altLang="en-US" sz="4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kumimoji="1"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888" name="Rectangle 8"/>
          <p:cNvSpPr>
            <a:spLocks noChangeArrowheads="1"/>
          </p:cNvSpPr>
          <p:nvPr/>
        </p:nvSpPr>
        <p:spPr bwMode="auto">
          <a:xfrm>
            <a:off x="225109" y="1707357"/>
            <a:ext cx="8905002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40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</a:t>
            </a:r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kumimoji="1" lang="zh-CN" altLang="en-US" sz="4000" b="1" dirty="0">
                <a:solidFill>
                  <a:srgbClr val="66FF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的东西</a:t>
            </a:r>
            <a:r>
              <a:rPr kumimoji="1"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1" lang="zh-CN" altLang="en-US" sz="4000" b="1" dirty="0">
                <a:solidFill>
                  <a:srgbClr val="CC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缓缓</a:t>
            </a:r>
            <a:r>
              <a:rPr kumimoji="1"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上升</a:t>
            </a:r>
            <a:r>
              <a:rPr kumimoji="1"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变成了</a:t>
            </a:r>
            <a:r>
              <a:rPr kumimoji="1" lang="zh-CN" altLang="en-US" sz="4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kumimoji="1"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kumimoji="1" lang="zh-CN" altLang="en-US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60000" y="636066"/>
            <a:ext cx="7092182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朗读下面这句话，边读边想象画面，读出“轻”与“重”，“上升”与“下降”的变化。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09" y="396797"/>
            <a:ext cx="960044" cy="7864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3611 -0.250741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00092 L -0.00191 0.2380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9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4" grpId="1" bldLvl="0" animBg="1"/>
      <p:bldP spid="122888" grpId="1" bldLvl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76001" y="3530309"/>
            <a:ext cx="5976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整个宇宙变成了有阳光雨露，有花草树木的美丽的世界。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2000" y="370287"/>
            <a:ext cx="81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这三组词语分别描绘了怎样的景象？你能说一说吗？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4001" y="1189914"/>
            <a:ext cx="2736000" cy="46166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天和地还没有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分开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4001" y="2277112"/>
            <a:ext cx="2040943" cy="46166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天和地分开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4000" y="3530309"/>
            <a:ext cx="2040943" cy="46166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天和地分开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76001" y="1180813"/>
            <a:ext cx="4896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宇宙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混沌一片，像个大鸡蛋。周围黑乎乎的，什么也看不见。</a:t>
            </a:r>
            <a:endParaRPr lang="en-US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76001" y="2289835"/>
            <a:ext cx="5688000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鸡蛋</a:t>
            </a: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裂开了一条缝，轻而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清的东西，缓缓上升，变成了天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重而浊的东西，慢慢下降，变成了地。</a:t>
            </a:r>
            <a:endParaRPr lang="en-US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5" name="Picture 3" descr="http://img8.zol.com.cn/bbs/upload/20031/2003035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  <p:pic>
        <p:nvPicPr>
          <p:cNvPr id="89" name="Picture 3" descr="http://img8.zol.com.cn/bbs/upload/20031/20030353.jpg"/>
          <p:cNvPicPr>
            <a:picLocks noChangeAspect="1" noChangeArrowheads="1"/>
          </p:cNvPicPr>
          <p:nvPr/>
        </p:nvPicPr>
        <p:blipFill>
          <a:blip r:embed="rId1" cstate="print"/>
          <a:srcRect t="15237" b="72163"/>
          <a:stretch>
            <a:fillRect/>
          </a:stretch>
        </p:blipFill>
        <p:spPr bwMode="auto">
          <a:xfrm>
            <a:off x="0" y="2715766"/>
            <a:ext cx="9144001" cy="86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9" name="Picture 3" descr="http://img8.zol.com.cn/bbs/upload/20031/20030353.jpg"/>
          <p:cNvPicPr>
            <a:picLocks noChangeAspect="1" noChangeArrowheads="1"/>
          </p:cNvPicPr>
          <p:nvPr/>
        </p:nvPicPr>
        <p:blipFill>
          <a:blip r:embed="rId1" cstate="print"/>
          <a:srcRect t="15237" b="76363"/>
          <a:stretch>
            <a:fillRect/>
          </a:stretch>
        </p:blipFill>
        <p:spPr bwMode="auto">
          <a:xfrm>
            <a:off x="0" y="3291830"/>
            <a:ext cx="9144001" cy="648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0" name="Picture 3" descr="http://img8.zol.com.cn/bbs/upload/20031/20030353.jpg"/>
          <p:cNvPicPr>
            <a:picLocks noChangeAspect="1" noChangeArrowheads="1"/>
          </p:cNvPicPr>
          <p:nvPr/>
        </p:nvPicPr>
        <p:blipFill>
          <a:blip r:embed="rId1" cstate="print"/>
          <a:srcRect t="15237" b="76363"/>
          <a:stretch>
            <a:fillRect/>
          </a:stretch>
        </p:blipFill>
        <p:spPr bwMode="auto">
          <a:xfrm>
            <a:off x="0" y="3795886"/>
            <a:ext cx="9144001" cy="720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1" name="Picture 3" descr="http://img8.zol.com.cn/bbs/upload/20031/20030353.jpg"/>
          <p:cNvPicPr>
            <a:picLocks noChangeAspect="1" noChangeArrowheads="1"/>
          </p:cNvPicPr>
          <p:nvPr/>
        </p:nvPicPr>
        <p:blipFill>
          <a:blip r:embed="rId1" cstate="print"/>
          <a:srcRect t="15237" b="76363"/>
          <a:stretch>
            <a:fillRect/>
          </a:stretch>
        </p:blipFill>
        <p:spPr bwMode="auto">
          <a:xfrm>
            <a:off x="0" y="4299942"/>
            <a:ext cx="9144001" cy="432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" name="Picture 3" descr="http://img8.zol.com.cn/bbs/upload/20031/20030353.jpg"/>
          <p:cNvPicPr>
            <a:picLocks noChangeAspect="1" noChangeArrowheads="1"/>
          </p:cNvPicPr>
          <p:nvPr/>
        </p:nvPicPr>
        <p:blipFill>
          <a:blip r:embed="rId1" cstate="print"/>
          <a:srcRect t="15237" b="76363"/>
          <a:stretch>
            <a:fillRect/>
          </a:stretch>
        </p:blipFill>
        <p:spPr bwMode="auto">
          <a:xfrm>
            <a:off x="0" y="4587974"/>
            <a:ext cx="9144001" cy="555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0" name="组合 49"/>
          <p:cNvGrpSpPr/>
          <p:nvPr/>
        </p:nvGrpSpPr>
        <p:grpSpPr>
          <a:xfrm>
            <a:off x="3387260" y="57351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304800" y="951020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</a:rPr>
              <a:t>开天辟地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2339752" y="1059582"/>
            <a:ext cx="1800200" cy="1221224"/>
            <a:chOff x="2339752" y="1059582"/>
            <a:chExt cx="1800200" cy="1221224"/>
          </a:xfrm>
          <a:noFill/>
        </p:grpSpPr>
        <p:pic>
          <p:nvPicPr>
            <p:cNvPr id="64517" name="Picture 5" descr="http://p0.so.qhimgs1.com/bdr/_240_/t0186abdecba940408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8101"/>
            <a:stretch>
              <a:fillRect/>
            </a:stretch>
          </p:blipFill>
          <p:spPr bwMode="auto">
            <a:xfrm>
              <a:off x="2699792" y="1059582"/>
              <a:ext cx="1440160" cy="1127785"/>
            </a:xfrm>
            <a:prstGeom prst="rect">
              <a:avLst/>
            </a:prstGeom>
            <a:grpFill/>
          </p:spPr>
        </p:pic>
        <p:sp>
          <p:nvSpPr>
            <p:cNvPr id="43" name="矩形 48"/>
            <p:cNvSpPr>
              <a:spLocks noChangeArrowheads="1"/>
            </p:cNvSpPr>
            <p:nvPr/>
          </p:nvSpPr>
          <p:spPr bwMode="auto">
            <a:xfrm>
              <a:off x="2339752" y="1635646"/>
              <a:ext cx="1101090" cy="64516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血液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835696" y="2715766"/>
            <a:ext cx="1800200" cy="1149216"/>
            <a:chOff x="1835696" y="2715766"/>
            <a:chExt cx="1800200" cy="1149216"/>
          </a:xfrm>
          <a:noFill/>
        </p:grpSpPr>
        <p:pic>
          <p:nvPicPr>
            <p:cNvPr id="91" name="Picture 5" descr="http://p0.so.qhimgs1.com/bdr/_240_/t0186abdecba940408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8101"/>
            <a:stretch>
              <a:fillRect/>
            </a:stretch>
          </p:blipFill>
          <p:spPr bwMode="auto">
            <a:xfrm>
              <a:off x="2195736" y="2715766"/>
              <a:ext cx="1440160" cy="1127785"/>
            </a:xfrm>
            <a:prstGeom prst="rect">
              <a:avLst/>
            </a:prstGeom>
            <a:grpFill/>
          </p:spPr>
        </p:pic>
        <p:sp>
          <p:nvSpPr>
            <p:cNvPr id="48" name="矩形 48"/>
            <p:cNvSpPr>
              <a:spLocks noChangeArrowheads="1"/>
            </p:cNvSpPr>
            <p:nvPr/>
          </p:nvSpPr>
          <p:spPr bwMode="auto">
            <a:xfrm>
              <a:off x="1835696" y="3219822"/>
              <a:ext cx="1101090" cy="645160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辽阔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56335" y="1779662"/>
            <a:ext cx="1799441" cy="1149216"/>
            <a:chOff x="756335" y="1779662"/>
            <a:chExt cx="1799441" cy="1149216"/>
          </a:xfrm>
          <a:noFill/>
        </p:grpSpPr>
        <p:pic>
          <p:nvPicPr>
            <p:cNvPr id="90" name="Picture 5" descr="http://p0.so.qhimgs1.com/bdr/_240_/t0186abdecba940408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8101"/>
            <a:stretch>
              <a:fillRect/>
            </a:stretch>
          </p:blipFill>
          <p:spPr bwMode="auto">
            <a:xfrm>
              <a:off x="1115616" y="1779662"/>
              <a:ext cx="1440160" cy="1127785"/>
            </a:xfrm>
            <a:prstGeom prst="rect">
              <a:avLst/>
            </a:prstGeom>
            <a:grpFill/>
          </p:spPr>
        </p:pic>
        <p:sp>
          <p:nvSpPr>
            <p:cNvPr id="57" name="矩形 48"/>
            <p:cNvSpPr>
              <a:spLocks noChangeArrowheads="1"/>
            </p:cNvSpPr>
            <p:nvPr/>
          </p:nvSpPr>
          <p:spPr bwMode="auto">
            <a:xfrm>
              <a:off x="756335" y="2283718"/>
              <a:ext cx="1101090" cy="645160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肌肤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185252" y="3579862"/>
            <a:ext cx="2666668" cy="1258594"/>
            <a:chOff x="1185252" y="3579862"/>
            <a:chExt cx="2666668" cy="1258594"/>
          </a:xfrm>
          <a:noFill/>
        </p:grpSpPr>
        <p:pic>
          <p:nvPicPr>
            <p:cNvPr id="93" name="Picture 5" descr="http://p0.so.qhimgs1.com/bdr/_240_/t0186abdecba940408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8101"/>
            <a:stretch>
              <a:fillRect/>
            </a:stretch>
          </p:blipFill>
          <p:spPr bwMode="auto">
            <a:xfrm>
              <a:off x="2411760" y="3579862"/>
              <a:ext cx="1440160" cy="1127785"/>
            </a:xfrm>
            <a:prstGeom prst="rect">
              <a:avLst/>
            </a:prstGeom>
            <a:grpFill/>
          </p:spPr>
        </p:pic>
        <p:sp>
          <p:nvSpPr>
            <p:cNvPr id="85" name="矩形 48"/>
            <p:cNvSpPr>
              <a:spLocks noChangeArrowheads="1"/>
            </p:cNvSpPr>
            <p:nvPr/>
          </p:nvSpPr>
          <p:spPr bwMode="auto">
            <a:xfrm>
              <a:off x="1185252" y="4193296"/>
              <a:ext cx="2019300" cy="645160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精疲力竭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79765" y="2931790"/>
            <a:ext cx="1727939" cy="1149216"/>
            <a:chOff x="179765" y="2931790"/>
            <a:chExt cx="1727939" cy="1149216"/>
          </a:xfrm>
          <a:noFill/>
        </p:grpSpPr>
        <p:pic>
          <p:nvPicPr>
            <p:cNvPr id="92" name="Picture 5" descr="http://p0.so.qhimgs1.com/bdr/_240_/t0186abdecba940408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8101"/>
            <a:stretch>
              <a:fillRect/>
            </a:stretch>
          </p:blipFill>
          <p:spPr bwMode="auto">
            <a:xfrm>
              <a:off x="467544" y="2931790"/>
              <a:ext cx="1440160" cy="1127785"/>
            </a:xfrm>
            <a:prstGeom prst="rect">
              <a:avLst/>
            </a:prstGeom>
            <a:grpFill/>
          </p:spPr>
        </p:pic>
        <p:sp>
          <p:nvSpPr>
            <p:cNvPr id="45" name="矩形 48"/>
            <p:cNvSpPr>
              <a:spLocks noChangeArrowheads="1"/>
            </p:cNvSpPr>
            <p:nvPr/>
          </p:nvSpPr>
          <p:spPr bwMode="auto">
            <a:xfrm>
              <a:off x="179765" y="3435846"/>
              <a:ext cx="1101090" cy="645160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茂盛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9028 0.001975 L 0.019097 0.005926 L 0.027014 0.007901 L 0.035972 0.007901 L 0.043889 0.007901 L 0.056250 0.005926 L 0.065208 0.000000 L 0.074236 -0.004074 L 0.084375 -0.008025 L 0.092222 -0.012099 L 0.100139 -0.016049 L 0.110208 -0.024074 L 0.119236 -0.032099 L 0.127083 -0.038025 L 0.135000 -0.046049 L 0.143958 -0.054074 L 0.154097 -0.064074 L 0.161944 -0.076049 L 0.170972 -0.088025 L 0.178819 -0.094074 L 0.186736 -0.098025 L 0.194583 -0.101975 L 0.202500 -0.101975 L 0.212569 -0.096049 L 0.221597 -0.082099 L 0.229444 -0.066049 L 0.237361 -0.052099 L 0.242986 -0.038025 L 0.247500 -0.024074 L 0.251944 -0.008025 L 0.256458 0.005926 L 0.259861 0.020000 " pathEditMode="relative" ptsTypes="">
                                      <p:cBhvr>
                                        <p:cTn id="6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7917 0.010000 L 0.021389 0.016049 L 0.029236 0.021975 L 0.041667 0.028025 L 0.052917 0.030000 L 0.064167 0.030000 L 0.076528 0.030000 L 0.088889 0.030000 L 0.101250 0.030000 L 0.112500 0.030000 L 0.122639 0.030000 L 0.133889 0.024074 L 0.142847 0.018025 L 0.151875 0.008025 L 0.163125 -0.003951 L 0.170972 -0.011975 L 0.184514 -0.023951 L 0.195764 -0.038025 L 0.208125 -0.051975 L 0.217083 -0.065926 L 0.228333 -0.075926 L 0.239583 -0.085926 L 0.247500 -0.093951 L 0.256458 -0.100000 L 0.264375 -0.103951 L 0.272222 -0.107901 L 0.280139 -0.107901 L 0.287986 -0.105926 L 0.295833 -0.101975 L 0.304861 -0.085926 L 0.312708 -0.073951 L 0.323958 -0.058025 L 0.330694 -0.043951 L 0.336319 -0.030000 L 0.340833 -0.011975 L 0.344236 0.004074 L 0.346458 0.018025 " pathEditMode="relative" ptsTypes="">
                                      <p:cBhvr>
                                        <p:cTn id="15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10139 0.002099 L 0.024792 0.008025 L 0.034861 0.008025 L 0.046111 0.008025 L 0.058542 0.008025 L 0.072014 0.008025 L 0.090000 0.000000 L 0.107986 -0.005926 L 0.121528 -0.013951 L 0.132778 -0.021975 L 0.142847 -0.025926 L 0.151875 -0.031975 L 0.164236 -0.041975 L 0.174375 -0.051975 L 0.190139 -0.065926 L 0.200208 -0.073951 L 0.208125 -0.085926 L 0.219375 -0.095926 L 0.232847 -0.107901 L 0.248611 -0.119877 L 0.265486 -0.129877 L 0.278958 -0.137901 L 0.290208 -0.147901 L 0.301458 -0.153951 L 0.309375 -0.157901 L 0.321736 -0.165926 L 0.334097 -0.167901 L 0.341944 -0.175926 L 0.350972 -0.175926 L 0.358819 -0.175926 L 0.366736 -0.177901 L 0.379097 -0.177901 L 0.391458 -0.177901 L 0.399375 -0.177901 L 0.411736 -0.177901 L 0.420694 -0.177901 L 0.428611 -0.177901 L 0.440972 -0.177901 L 0.448819 -0.169877 L 0.456736 -0.153951 L 0.460069 -0.137901 L 0.462361 -0.117901 L 0.465694 -0.099877 L 0.465694 -0.085926 L 0.465694 -0.071975 L 0.465694 -0.057901 " pathEditMode="relative" ptsTypes="">
                                      <p:cBhvr>
                                        <p:cTn id="24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10139 -0.013951 L 0.017986 -0.021975 L 0.031458 -0.040000 L 0.039375 -0.051975 L 0.049514 -0.065926 L 0.058472 -0.075926 L 0.068611 -0.087901 L 0.080972 -0.101975 L 0.090000 -0.111975 L 0.098958 -0.117901 L 0.111389 -0.127901 L 0.121458 -0.131975 L 0.131597 -0.137901 L 0.140625 -0.137901 L 0.150694 -0.137901 L 0.163125 -0.137901 L 0.170972 -0.137901 L 0.180000 -0.137901 L 0.188958 -0.129877 L 0.197986 -0.121975 L 0.209236 -0.109877 L 0.219375 -0.093951 L 0.229444 -0.077901 L 0.238472 -0.061975 L 0.244097 -0.041975 L 0.246319 -0.027901 L 0.250833 -0.005926 L 0.256458 0.010000 L 0.258681 0.028025 L 0.262083 0.046049 L 0.263194 0.060000 L 0.266597 0.080000 " pathEditMode="relative" ptsTypes="">
                                      <p:cBhvr>
                                        <p:cTn id="33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16875 -0.021975 L 0.029306 -0.040000 L 0.040556 -0.053951 L 0.050625 -0.068025 L 0.062986 -0.083951 L 0.075417 -0.100000 L 0.086667 -0.111975 L 0.095625 -0.121975 L 0.103542 -0.128025 L 0.111389 -0.130000 L 0.120417 -0.130000 L 0.128264 -0.125926 L 0.137292 -0.120000 L 0.146250 -0.110000 L 0.155278 -0.100000 L 0.165417 -0.085926 L 0.173264 -0.075926 L 0.181111 -0.068025 L 0.191250 -0.050000 L 0.197986 -0.036049 L 0.203611 -0.021975 L 0.209236 -0.008025 L 0.213750 0.008025 " pathEditMode="relative" ptsTypes="">
                                      <p:cBhvr>
                                        <p:cTn id="42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2556000" y="157313"/>
            <a:ext cx="5400000" cy="5001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下面这些生字，你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能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正确书写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吗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754409" y="922100"/>
            <a:ext cx="1029335" cy="1649650"/>
            <a:chOff x="804545" y="1635750"/>
            <a:chExt cx="1029335" cy="1649650"/>
          </a:xfrm>
        </p:grpSpPr>
        <p:sp>
          <p:nvSpPr>
            <p:cNvPr id="23" name="文本框 64"/>
            <p:cNvSpPr txBox="1"/>
            <p:nvPr/>
          </p:nvSpPr>
          <p:spPr>
            <a:xfrm>
              <a:off x="840740" y="2201455"/>
              <a:ext cx="958850" cy="1083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劈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0" name="组合 7"/>
            <p:cNvGrpSpPr/>
            <p:nvPr/>
          </p:nvGrpSpPr>
          <p:grpSpPr>
            <a:xfrm>
              <a:off x="804545" y="2169705"/>
              <a:ext cx="1029335" cy="1085850"/>
              <a:chOff x="2437" y="2032"/>
              <a:chExt cx="1244" cy="1264"/>
            </a:xfrm>
          </p:grpSpPr>
          <p:sp>
            <p:nvSpPr>
              <p:cNvPr id="4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58" name="矩形 57"/>
            <p:cNvSpPr/>
            <p:nvPr/>
          </p:nvSpPr>
          <p:spPr>
            <a:xfrm>
              <a:off x="1063315" y="1635750"/>
              <a:ext cx="513715" cy="530225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en-US" altLang="zh-CN" sz="3000" dirty="0">
                  <a:latin typeface="汉语拼音" panose="000B0604020202020204" pitchFamily="34" charset="0"/>
                  <a:ea typeface="宋体" panose="02010600030101010101" pitchFamily="2" charset="-122"/>
                  <a:cs typeface="汉语拼音" panose="000B0604020202020204" pitchFamily="34" charset="0"/>
                </a:rPr>
                <a:t>pī</a:t>
              </a:r>
              <a:endParaRPr lang="en-US" altLang="zh-CN" sz="3000" dirty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68000" y="2886588"/>
            <a:ext cx="1055370" cy="1639490"/>
            <a:chOff x="3053405" y="1635750"/>
            <a:chExt cx="1055370" cy="1639490"/>
          </a:xfrm>
        </p:grpSpPr>
        <p:grpSp>
          <p:nvGrpSpPr>
            <p:cNvPr id="28" name="组合 7"/>
            <p:cNvGrpSpPr/>
            <p:nvPr/>
          </p:nvGrpSpPr>
          <p:grpSpPr>
            <a:xfrm>
              <a:off x="3063240" y="2152560"/>
              <a:ext cx="1029335" cy="1085850"/>
              <a:chOff x="2437" y="2032"/>
              <a:chExt cx="1244" cy="1264"/>
            </a:xfrm>
          </p:grpSpPr>
          <p:sp>
            <p:nvSpPr>
              <p:cNvPr id="4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3" name="文本框 64"/>
            <p:cNvSpPr txBox="1"/>
            <p:nvPr/>
          </p:nvSpPr>
          <p:spPr>
            <a:xfrm>
              <a:off x="3086100" y="2191295"/>
              <a:ext cx="913765" cy="1083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浊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3053405" y="1635750"/>
              <a:ext cx="1055370" cy="530225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en-US" altLang="zh-CN" sz="3000" dirty="0">
                  <a:latin typeface="汉语拼音" panose="000B0604020202020204" pitchFamily="34" charset="0"/>
                  <a:ea typeface="宋体" panose="02010600030101010101" pitchFamily="2" charset="-122"/>
                  <a:cs typeface="汉语拼音" panose="000B0604020202020204" pitchFamily="34" charset="0"/>
                </a:rPr>
                <a:t>zhuó</a:t>
              </a:r>
              <a:endParaRPr lang="en-US" altLang="zh-CN" sz="3000" dirty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57076" y="2896668"/>
            <a:ext cx="1270220" cy="1629410"/>
            <a:chOff x="4059880" y="1615350"/>
            <a:chExt cx="1270220" cy="1629410"/>
          </a:xfrm>
        </p:grpSpPr>
        <p:grpSp>
          <p:nvGrpSpPr>
            <p:cNvPr id="27" name="组合 7"/>
            <p:cNvGrpSpPr/>
            <p:nvPr/>
          </p:nvGrpSpPr>
          <p:grpSpPr>
            <a:xfrm>
              <a:off x="4182745" y="2144940"/>
              <a:ext cx="1029335" cy="1085850"/>
              <a:chOff x="2437" y="2032"/>
              <a:chExt cx="1244" cy="1264"/>
            </a:xfrm>
          </p:grpSpPr>
          <p:sp>
            <p:nvSpPr>
              <p:cNvPr id="4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5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4" name="文本框 64"/>
            <p:cNvSpPr txBox="1"/>
            <p:nvPr/>
          </p:nvSpPr>
          <p:spPr>
            <a:xfrm>
              <a:off x="4184015" y="2160815"/>
              <a:ext cx="913765" cy="1083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丈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4059880" y="1615350"/>
              <a:ext cx="1270220" cy="530225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en-US" altLang="zh-CN" sz="3000" dirty="0">
                  <a:latin typeface="汉语拼音" panose="000B0604020202020204" pitchFamily="34" charset="0"/>
                  <a:ea typeface="宋体" panose="02010600030101010101" pitchFamily="2" charset="-122"/>
                  <a:cs typeface="汉语拼音" panose="000B0604020202020204" pitchFamily="34" charset="0"/>
                </a:rPr>
                <a:t>zhàng</a:t>
              </a:r>
              <a:endParaRPr lang="en-US" altLang="zh-CN" sz="3000" dirty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61002" y="2889128"/>
            <a:ext cx="1472552" cy="1636950"/>
            <a:chOff x="5253046" y="1616700"/>
            <a:chExt cx="1472552" cy="1636950"/>
          </a:xfrm>
        </p:grpSpPr>
        <p:grpSp>
          <p:nvGrpSpPr>
            <p:cNvPr id="7" name="组合 6"/>
            <p:cNvGrpSpPr/>
            <p:nvPr/>
          </p:nvGrpSpPr>
          <p:grpSpPr>
            <a:xfrm>
              <a:off x="5319395" y="2144940"/>
              <a:ext cx="1029335" cy="1108710"/>
              <a:chOff x="5319395" y="2144940"/>
              <a:chExt cx="1029335" cy="1108710"/>
            </a:xfrm>
          </p:grpSpPr>
          <p:grpSp>
            <p:nvGrpSpPr>
              <p:cNvPr id="24" name="组合 7"/>
              <p:cNvGrpSpPr/>
              <p:nvPr/>
            </p:nvGrpSpPr>
            <p:grpSpPr>
              <a:xfrm>
                <a:off x="5319395" y="2144940"/>
                <a:ext cx="1029335" cy="1085850"/>
                <a:chOff x="2437" y="2032"/>
                <a:chExt cx="1244" cy="1264"/>
              </a:xfrm>
            </p:grpSpPr>
            <p:sp>
              <p:nvSpPr>
                <p:cNvPr id="55" name="矩形 1"/>
                <p:cNvSpPr/>
                <p:nvPr/>
              </p:nvSpPr>
              <p:spPr>
                <a:xfrm>
                  <a:off x="2437" y="2032"/>
                  <a:ext cx="1245" cy="1245"/>
                </a:xfrm>
                <a:prstGeom prst="rect">
                  <a:avLst/>
                </a:pr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eaLnBrk="1" hangingPunct="1"/>
                  <a:endParaRPr lang="zh-CN" altLang="en-US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56" name="直接连接符 4"/>
                <p:cNvCxnSpPr/>
                <p:nvPr/>
              </p:nvCxnSpPr>
              <p:spPr>
                <a:xfrm>
                  <a:off x="2437" y="2645"/>
                  <a:ext cx="1245" cy="0"/>
                </a:xfrm>
                <a:prstGeom prst="line">
                  <a:avLst/>
                </a:prstGeom>
                <a:ln w="12700" cap="flat" cmpd="sng">
                  <a:solidFill>
                    <a:schemeClr val="tx1"/>
                  </a:solidFill>
                  <a:prstDash val="dash"/>
                  <a:headEnd type="none" w="med" len="med"/>
                  <a:tailEnd type="none" w="med" len="med"/>
                </a:ln>
              </p:spPr>
            </p:cxnSp>
            <p:cxnSp>
              <p:nvCxnSpPr>
                <p:cNvPr id="57" name="直接连接符 6"/>
                <p:cNvCxnSpPr/>
                <p:nvPr/>
              </p:nvCxnSpPr>
              <p:spPr>
                <a:xfrm>
                  <a:off x="3060" y="2052"/>
                  <a:ext cx="0" cy="1245"/>
                </a:xfrm>
                <a:prstGeom prst="line">
                  <a:avLst/>
                </a:prstGeom>
                <a:ln w="12700" cap="flat" cmpd="sng">
                  <a:solidFill>
                    <a:schemeClr val="tx1"/>
                  </a:solidFill>
                  <a:prstDash val="dash"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35" name="文本框 64"/>
              <p:cNvSpPr txBox="1"/>
              <p:nvPr/>
            </p:nvSpPr>
            <p:spPr>
              <a:xfrm>
                <a:off x="5320030" y="2169705"/>
                <a:ext cx="913765" cy="10839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pPr eaLnBrk="1" hangingPunct="1"/>
                <a:r>
                  <a:rPr lang="zh-CN" altLang="en-US" sz="66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撑</a:t>
                </a:r>
                <a:endPara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5253046" y="1616700"/>
              <a:ext cx="1472552" cy="530225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en-US" altLang="zh-CN" sz="3000" dirty="0">
                  <a:latin typeface="汉语拼音" panose="000B0604020202020204" pitchFamily="34" charset="0"/>
                  <a:ea typeface="宋体" panose="02010600030101010101" pitchFamily="2" charset="-122"/>
                  <a:cs typeface="汉语拼音" panose="000B0604020202020204" pitchFamily="34" charset="0"/>
                </a:rPr>
                <a:t>chēng</a:t>
              </a:r>
              <a:endParaRPr lang="en-US" altLang="zh-CN" sz="3000" dirty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190988" y="2898408"/>
            <a:ext cx="1029335" cy="1627670"/>
            <a:chOff x="6405245" y="1601850"/>
            <a:chExt cx="1029335" cy="1627670"/>
          </a:xfrm>
        </p:grpSpPr>
        <p:grpSp>
          <p:nvGrpSpPr>
            <p:cNvPr id="26" name="组合 7"/>
            <p:cNvGrpSpPr/>
            <p:nvPr/>
          </p:nvGrpSpPr>
          <p:grpSpPr>
            <a:xfrm>
              <a:off x="6405245" y="2143670"/>
              <a:ext cx="1029335" cy="1085850"/>
              <a:chOff x="2437" y="2032"/>
              <a:chExt cx="1244" cy="1264"/>
            </a:xfrm>
          </p:grpSpPr>
          <p:sp>
            <p:nvSpPr>
              <p:cNvPr id="5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5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6" name="文本框 64"/>
            <p:cNvSpPr txBox="1"/>
            <p:nvPr/>
          </p:nvSpPr>
          <p:spPr>
            <a:xfrm>
              <a:off x="6405880" y="2137955"/>
              <a:ext cx="913765" cy="1083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竭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6568950" y="1601850"/>
              <a:ext cx="708765" cy="530225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en-US" altLang="zh-CN" sz="3000" dirty="0">
                  <a:latin typeface="汉语拼音" panose="000B0604020202020204" pitchFamily="34" charset="0"/>
                  <a:ea typeface="宋体" panose="02010600030101010101" pitchFamily="2" charset="-122"/>
                  <a:cs typeface="汉语拼音" panose="000B0604020202020204" pitchFamily="34" charset="0"/>
                </a:rPr>
                <a:t>jié</a:t>
              </a:r>
              <a:endParaRPr lang="en-US" altLang="zh-CN" sz="3000" dirty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941825" y="937585"/>
            <a:ext cx="1086175" cy="1634165"/>
            <a:chOff x="1949450" y="1641075"/>
            <a:chExt cx="1086175" cy="1634165"/>
          </a:xfrm>
        </p:grpSpPr>
        <p:grpSp>
          <p:nvGrpSpPr>
            <p:cNvPr id="29" name="组合 7"/>
            <p:cNvGrpSpPr/>
            <p:nvPr/>
          </p:nvGrpSpPr>
          <p:grpSpPr>
            <a:xfrm>
              <a:off x="1949450" y="2169705"/>
              <a:ext cx="1029335" cy="1085850"/>
              <a:chOff x="2437" y="2032"/>
              <a:chExt cx="1244" cy="1264"/>
            </a:xfrm>
          </p:grpSpPr>
          <p:sp>
            <p:nvSpPr>
              <p:cNvPr id="4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4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2" name="文本框 64"/>
            <p:cNvSpPr txBox="1"/>
            <p:nvPr/>
          </p:nvSpPr>
          <p:spPr>
            <a:xfrm>
              <a:off x="1950085" y="2191295"/>
              <a:ext cx="913765" cy="1083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缓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955625" y="1641075"/>
              <a:ext cx="1080000" cy="530225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en-US" altLang="zh-CN" sz="3000" dirty="0">
                  <a:latin typeface="汉语拼音" panose="000B0604020202020204" pitchFamily="34" charset="0"/>
                  <a:ea typeface="宋体" panose="02010600030101010101" pitchFamily="2" charset="-122"/>
                  <a:cs typeface="汉语拼音" panose="000B0604020202020204" pitchFamily="34" charset="0"/>
                </a:rPr>
                <a:t>huǎn</a:t>
              </a:r>
              <a:endParaRPr lang="en-US" altLang="zh-CN" sz="3000" dirty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10497" y="907364"/>
            <a:ext cx="1030582" cy="1614811"/>
            <a:chOff x="6405068" y="3358035"/>
            <a:chExt cx="1030582" cy="1614811"/>
          </a:xfrm>
        </p:grpSpPr>
        <p:sp>
          <p:nvSpPr>
            <p:cNvPr id="69" name="矩形 68"/>
            <p:cNvSpPr/>
            <p:nvPr/>
          </p:nvSpPr>
          <p:spPr>
            <a:xfrm>
              <a:off x="6643994" y="3358035"/>
              <a:ext cx="686577" cy="530225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en-US" altLang="zh-CN" sz="3000" dirty="0" err="1">
                  <a:solidFill>
                    <a:prstClr val="black"/>
                  </a:solidFill>
                  <a:latin typeface="汉语拼音" panose="000B0604020202020204" pitchFamily="34" charset="0"/>
                  <a:ea typeface="宋体" panose="02010600030101010101" pitchFamily="2" charset="-122"/>
                  <a:cs typeface="汉语拼音" panose="000B0604020202020204" pitchFamily="34" charset="0"/>
                </a:rPr>
                <a:t>fǔ</a:t>
              </a:r>
              <a:endParaRPr lang="zh-CN" altLang="en-US" sz="3200" dirty="0"/>
            </a:p>
          </p:txBody>
        </p:sp>
        <p:grpSp>
          <p:nvGrpSpPr>
            <p:cNvPr id="78" name="组合 7"/>
            <p:cNvGrpSpPr/>
            <p:nvPr/>
          </p:nvGrpSpPr>
          <p:grpSpPr>
            <a:xfrm>
              <a:off x="6405068" y="3868245"/>
              <a:ext cx="1030582" cy="1095613"/>
              <a:chOff x="2437" y="2052"/>
              <a:chExt cx="1246" cy="1275"/>
            </a:xfrm>
          </p:grpSpPr>
          <p:sp>
            <p:nvSpPr>
              <p:cNvPr id="86" name="矩形 1"/>
              <p:cNvSpPr/>
              <p:nvPr/>
            </p:nvSpPr>
            <p:spPr>
              <a:xfrm>
                <a:off x="2438" y="208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8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80" name="文本框 64"/>
            <p:cNvSpPr txBox="1"/>
            <p:nvPr/>
          </p:nvSpPr>
          <p:spPr>
            <a:xfrm>
              <a:off x="6406338" y="3887934"/>
              <a:ext cx="913745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斧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2" name="矩形 101"/>
          <p:cNvSpPr/>
          <p:nvPr/>
        </p:nvSpPr>
        <p:spPr>
          <a:xfrm>
            <a:off x="141870" y="605760"/>
            <a:ext cx="8784976" cy="4488760"/>
          </a:xfrm>
          <a:prstGeom prst="rect">
            <a:avLst/>
          </a:prstGeom>
          <a:noFill/>
          <a:ln w="9525">
            <a:solidFill>
              <a:srgbClr val="66003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324016" y="354600"/>
            <a:ext cx="2231577" cy="62145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66006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612048" y="426608"/>
            <a:ext cx="1609767" cy="472337"/>
            <a:chOff x="760801" y="933520"/>
            <a:chExt cx="1609767" cy="472337"/>
          </a:xfrm>
        </p:grpSpPr>
        <p:grpSp>
          <p:nvGrpSpPr>
            <p:cNvPr id="105" name="组合 104"/>
            <p:cNvGrpSpPr/>
            <p:nvPr/>
          </p:nvGrpSpPr>
          <p:grpSpPr>
            <a:xfrm>
              <a:off x="760801" y="953665"/>
              <a:ext cx="1159241" cy="438582"/>
              <a:chOff x="467544" y="1510576"/>
              <a:chExt cx="1159241" cy="438582"/>
            </a:xfrm>
          </p:grpSpPr>
          <p:sp>
            <p:nvSpPr>
              <p:cNvPr id="107" name="TextBox 11">
                <a:hlinkClick r:id="rId1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505294" y="1510576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6858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学写字</a:t>
                </a:r>
                <a:endParaRPr lang="zh-CN" altLang="en-US" sz="2400" b="1" dirty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8" name="矩形 107"/>
              <p:cNvSpPr/>
              <p:nvPr/>
            </p:nvSpPr>
            <p:spPr>
              <a:xfrm>
                <a:off x="154766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09" name="矩形 108"/>
              <p:cNvSpPr/>
              <p:nvPr/>
            </p:nvSpPr>
            <p:spPr>
              <a:xfrm>
                <a:off x="46754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106" name="图片 10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2035434" y="933520"/>
              <a:ext cx="335134" cy="472337"/>
            </a:xfrm>
            <a:prstGeom prst="rect">
              <a:avLst/>
            </a:prstGeom>
          </p:spPr>
        </p:pic>
      </p:grpSp>
      <p:pic>
        <p:nvPicPr>
          <p:cNvPr id="110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2409" y="2532525"/>
            <a:ext cx="493272" cy="49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462" y="2541225"/>
            <a:ext cx="493272" cy="49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281" y="4476503"/>
            <a:ext cx="493272" cy="49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442" y="4526078"/>
            <a:ext cx="493272" cy="49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078" y="4510403"/>
            <a:ext cx="493272" cy="49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078" y="4515728"/>
            <a:ext cx="493272" cy="49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" name="Picture 2" descr="C:\Users\zhangye\Desktop\点击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124" y="2501763"/>
            <a:ext cx="493272" cy="49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3" name="组合 122"/>
          <p:cNvGrpSpPr/>
          <p:nvPr/>
        </p:nvGrpSpPr>
        <p:grpSpPr>
          <a:xfrm>
            <a:off x="3276000" y="915750"/>
            <a:ext cx="1085155" cy="1614811"/>
            <a:chOff x="6381695" y="3358035"/>
            <a:chExt cx="1085155" cy="1614811"/>
          </a:xfrm>
        </p:grpSpPr>
        <p:sp>
          <p:nvSpPr>
            <p:cNvPr id="124" name="矩形 123"/>
            <p:cNvSpPr/>
            <p:nvPr/>
          </p:nvSpPr>
          <p:spPr>
            <a:xfrm>
              <a:off x="6381695" y="3358035"/>
              <a:ext cx="1085155" cy="530225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n-US" altLang="zh-CN" sz="3000" dirty="0" err="1" smtClean="0">
                  <a:latin typeface="汉语拼音" panose="000B0604020202020204" pitchFamily="34" charset="0"/>
                  <a:ea typeface="宋体" panose="02010600030101010101" pitchFamily="2" charset="-122"/>
                  <a:cs typeface="汉语拼音" panose="000B0604020202020204" pitchFamily="34" charset="0"/>
                </a:rPr>
                <a:t>fān</a:t>
              </a:r>
              <a:endParaRPr lang="en-US" altLang="zh-CN" sz="3000" dirty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endParaRPr>
            </a:p>
          </p:txBody>
        </p:sp>
        <p:grpSp>
          <p:nvGrpSpPr>
            <p:cNvPr id="125" name="组合 7"/>
            <p:cNvGrpSpPr/>
            <p:nvPr/>
          </p:nvGrpSpPr>
          <p:grpSpPr>
            <a:xfrm>
              <a:off x="6405068" y="3868245"/>
              <a:ext cx="1030582" cy="1095613"/>
              <a:chOff x="2437" y="2052"/>
              <a:chExt cx="1246" cy="1275"/>
            </a:xfrm>
          </p:grpSpPr>
          <p:sp>
            <p:nvSpPr>
              <p:cNvPr id="127" name="矩形 1"/>
              <p:cNvSpPr/>
              <p:nvPr/>
            </p:nvSpPr>
            <p:spPr>
              <a:xfrm>
                <a:off x="2438" y="208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2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2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26" name="文本框 64"/>
            <p:cNvSpPr txBox="1"/>
            <p:nvPr/>
          </p:nvSpPr>
          <p:spPr>
            <a:xfrm>
              <a:off x="6406338" y="3887934"/>
              <a:ext cx="913745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翻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0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000" y="2510149"/>
            <a:ext cx="493272" cy="49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1" name="组合 130"/>
          <p:cNvGrpSpPr/>
          <p:nvPr/>
        </p:nvGrpSpPr>
        <p:grpSpPr>
          <a:xfrm>
            <a:off x="2046845" y="915750"/>
            <a:ext cx="1276525" cy="1614811"/>
            <a:chOff x="6381695" y="3358035"/>
            <a:chExt cx="1276525" cy="1614811"/>
          </a:xfrm>
        </p:grpSpPr>
        <p:sp>
          <p:nvSpPr>
            <p:cNvPr id="132" name="矩形 131"/>
            <p:cNvSpPr/>
            <p:nvPr/>
          </p:nvSpPr>
          <p:spPr>
            <a:xfrm>
              <a:off x="6381695" y="3358035"/>
              <a:ext cx="1276525" cy="530915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n-US" altLang="zh-CN" sz="3000" dirty="0" err="1">
                  <a:latin typeface="汉语拼音" panose="000B0604020202020204" pitchFamily="34" charset="0"/>
                  <a:ea typeface="宋体" panose="02010600030101010101" pitchFamily="2" charset="-122"/>
                  <a:cs typeface="汉语拼音" panose="000B0604020202020204" pitchFamily="34" charset="0"/>
                </a:rPr>
                <a:t>zhēng</a:t>
              </a:r>
              <a:endParaRPr lang="en-US" altLang="zh-CN" sz="3000" dirty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endParaRPr>
            </a:p>
          </p:txBody>
        </p:sp>
        <p:grpSp>
          <p:nvGrpSpPr>
            <p:cNvPr id="133" name="组合 7"/>
            <p:cNvGrpSpPr/>
            <p:nvPr/>
          </p:nvGrpSpPr>
          <p:grpSpPr>
            <a:xfrm>
              <a:off x="6405068" y="3868245"/>
              <a:ext cx="1030582" cy="1095613"/>
              <a:chOff x="2437" y="2052"/>
              <a:chExt cx="1246" cy="1275"/>
            </a:xfrm>
          </p:grpSpPr>
          <p:sp>
            <p:nvSpPr>
              <p:cNvPr id="135" name="矩形 1"/>
              <p:cNvSpPr/>
              <p:nvPr/>
            </p:nvSpPr>
            <p:spPr>
              <a:xfrm>
                <a:off x="2438" y="208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3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3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34" name="文本框 64"/>
            <p:cNvSpPr txBox="1"/>
            <p:nvPr/>
          </p:nvSpPr>
          <p:spPr>
            <a:xfrm>
              <a:off x="6406338" y="3887934"/>
              <a:ext cx="913745" cy="1084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睁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8" name="Picture 2" descr="C:\Users\zhangye\Desktop\点击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845" y="2510149"/>
            <a:ext cx="493272" cy="49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1893929" y="-2252250"/>
            <a:ext cx="189988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000" dirty="0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 </a:t>
            </a:r>
            <a:endParaRPr lang="zh-CN" altLang="en-US" sz="3000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33745" y="-2420124"/>
            <a:ext cx="29527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prstClr val="black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2556000" y="157313"/>
            <a:ext cx="5400000" cy="5001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下面这些生字，你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能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正确书写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吗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00000" y="1592271"/>
            <a:ext cx="1107440" cy="1636942"/>
            <a:chOff x="7560310" y="1607818"/>
            <a:chExt cx="1107440" cy="1636942"/>
          </a:xfrm>
        </p:grpSpPr>
        <p:sp>
          <p:nvSpPr>
            <p:cNvPr id="25" name="文本框 64"/>
            <p:cNvSpPr txBox="1"/>
            <p:nvPr/>
          </p:nvSpPr>
          <p:spPr>
            <a:xfrm>
              <a:off x="7643495" y="2155100"/>
              <a:ext cx="1024255" cy="1083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累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1" name="组合 7"/>
            <p:cNvGrpSpPr/>
            <p:nvPr/>
          </p:nvGrpSpPr>
          <p:grpSpPr>
            <a:xfrm>
              <a:off x="7560310" y="2151290"/>
              <a:ext cx="1029335" cy="1093470"/>
              <a:chOff x="2437" y="2032"/>
              <a:chExt cx="1244" cy="1264"/>
            </a:xfrm>
          </p:grpSpPr>
          <p:sp>
            <p:nvSpPr>
              <p:cNvPr id="3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66" name="矩形 65"/>
            <p:cNvSpPr/>
            <p:nvPr/>
          </p:nvSpPr>
          <p:spPr>
            <a:xfrm>
              <a:off x="7813695" y="1607818"/>
              <a:ext cx="530880" cy="530915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en-US" altLang="zh-CN" sz="3000" dirty="0" err="1" smtClean="0">
                  <a:latin typeface="汉语拼音" panose="000B0604020202020204" pitchFamily="34" charset="0"/>
                  <a:ea typeface="宋体" panose="02010600030101010101" pitchFamily="2" charset="-122"/>
                  <a:cs typeface="汉语拼音" panose="000B0604020202020204" pitchFamily="34" charset="0"/>
                </a:rPr>
                <a:t>lèi</a:t>
              </a:r>
              <a:endParaRPr lang="en-US" altLang="zh-CN" sz="3000" dirty="0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124000" y="1598536"/>
            <a:ext cx="1029312" cy="1640840"/>
            <a:chOff x="737819" y="3378910"/>
            <a:chExt cx="1029312" cy="1640840"/>
          </a:xfrm>
        </p:grpSpPr>
        <p:sp>
          <p:nvSpPr>
            <p:cNvPr id="63" name="矩形 62"/>
            <p:cNvSpPr/>
            <p:nvPr/>
          </p:nvSpPr>
          <p:spPr>
            <a:xfrm>
              <a:off x="824612" y="3378910"/>
              <a:ext cx="882238" cy="530915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n-US" altLang="zh-CN" sz="3000" dirty="0">
                  <a:latin typeface="Arial" panose="020B0604020202020204" pitchFamily="34" charset="0"/>
                  <a:ea typeface="宋体" panose="02010600030101010101" pitchFamily="2" charset="-122"/>
                  <a:cs typeface="汉语拼音" panose="000B0604020202020204" pitchFamily="34" charset="0"/>
                </a:rPr>
                <a:t>x</a:t>
              </a:r>
              <a:r>
                <a:rPr lang="en-US" altLang="zh-CN" sz="3000" dirty="0">
                  <a:latin typeface="汉语拼音" panose="000B0604020202020204" pitchFamily="34" charset="0"/>
                  <a:ea typeface="宋体" panose="02010600030101010101" pitchFamily="2" charset="-122"/>
                  <a:cs typeface="汉语拼音" panose="000B0604020202020204" pitchFamily="34" charset="0"/>
                </a:rPr>
                <a:t>uè</a:t>
              </a:r>
              <a:endParaRPr lang="en-US" altLang="zh-CN" sz="3000" dirty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endParaRPr>
            </a:p>
          </p:txBody>
        </p:sp>
        <p:grpSp>
          <p:nvGrpSpPr>
            <p:cNvPr id="73" name="组合 7"/>
            <p:cNvGrpSpPr/>
            <p:nvPr/>
          </p:nvGrpSpPr>
          <p:grpSpPr>
            <a:xfrm>
              <a:off x="737819" y="3896826"/>
              <a:ext cx="1029312" cy="1086086"/>
              <a:chOff x="2437" y="2032"/>
              <a:chExt cx="1244" cy="1264"/>
            </a:xfrm>
          </p:grpSpPr>
          <p:sp>
            <p:nvSpPr>
              <p:cNvPr id="9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9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74" name="文本框 64"/>
            <p:cNvSpPr txBox="1"/>
            <p:nvPr/>
          </p:nvSpPr>
          <p:spPr>
            <a:xfrm>
              <a:off x="760044" y="3935570"/>
              <a:ext cx="913745" cy="10841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血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388050" y="1608401"/>
            <a:ext cx="1029312" cy="1630975"/>
            <a:chOff x="1857299" y="3358288"/>
            <a:chExt cx="1029312" cy="1630975"/>
          </a:xfrm>
        </p:grpSpPr>
        <p:sp>
          <p:nvSpPr>
            <p:cNvPr id="64" name="矩形 63"/>
            <p:cNvSpPr/>
            <p:nvPr/>
          </p:nvSpPr>
          <p:spPr>
            <a:xfrm>
              <a:off x="2060020" y="3358288"/>
              <a:ext cx="654830" cy="530225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en-US" altLang="zh-CN" sz="3000" dirty="0">
                  <a:latin typeface="汉语拼音" panose="000B0604020202020204" pitchFamily="34" charset="0"/>
                  <a:ea typeface="宋体" panose="02010600030101010101" pitchFamily="2" charset="-122"/>
                  <a:cs typeface="汉语拼音" panose="000B0604020202020204" pitchFamily="34" charset="0"/>
                </a:rPr>
                <a:t>yè</a:t>
              </a:r>
              <a:endParaRPr lang="en-US" altLang="zh-CN" sz="3000" dirty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endParaRPr>
            </a:p>
          </p:txBody>
        </p:sp>
        <p:grpSp>
          <p:nvGrpSpPr>
            <p:cNvPr id="72" name="组合 7"/>
            <p:cNvGrpSpPr/>
            <p:nvPr/>
          </p:nvGrpSpPr>
          <p:grpSpPr>
            <a:xfrm>
              <a:off x="1857299" y="3889205"/>
              <a:ext cx="1029312" cy="1086086"/>
              <a:chOff x="2437" y="2032"/>
              <a:chExt cx="1244" cy="1264"/>
            </a:xfrm>
          </p:grpSpPr>
          <p:sp>
            <p:nvSpPr>
              <p:cNvPr id="9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9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75" name="文本框 64"/>
            <p:cNvSpPr txBox="1"/>
            <p:nvPr/>
          </p:nvSpPr>
          <p:spPr>
            <a:xfrm>
              <a:off x="1857934" y="3905083"/>
              <a:ext cx="913745" cy="10841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液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16150" y="1603319"/>
            <a:ext cx="1049516" cy="1636057"/>
            <a:chOff x="4202475" y="3362098"/>
            <a:chExt cx="1049516" cy="1636057"/>
          </a:xfrm>
        </p:grpSpPr>
        <p:sp>
          <p:nvSpPr>
            <p:cNvPr id="65" name="矩形 64"/>
            <p:cNvSpPr/>
            <p:nvPr/>
          </p:nvSpPr>
          <p:spPr>
            <a:xfrm>
              <a:off x="4202475" y="3362098"/>
              <a:ext cx="1049516" cy="530915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n-US" altLang="zh-CN" sz="3000" dirty="0">
                  <a:latin typeface="汉语拼音" panose="000B0604020202020204" pitchFamily="34" charset="0"/>
                  <a:ea typeface="宋体" panose="02010600030101010101" pitchFamily="2" charset="-122"/>
                  <a:cs typeface="汉语拼音" panose="000B0604020202020204" pitchFamily="34" charset="0"/>
                </a:rPr>
                <a:t>mào</a:t>
              </a:r>
              <a:endParaRPr lang="en-US" altLang="zh-CN" sz="3000" dirty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endParaRPr>
            </a:p>
          </p:txBody>
        </p:sp>
        <p:grpSp>
          <p:nvGrpSpPr>
            <p:cNvPr id="71" name="组合 7"/>
            <p:cNvGrpSpPr/>
            <p:nvPr/>
          </p:nvGrpSpPr>
          <p:grpSpPr>
            <a:xfrm>
              <a:off x="4211827" y="3889205"/>
              <a:ext cx="1029312" cy="1086086"/>
              <a:chOff x="2437" y="2032"/>
              <a:chExt cx="1244" cy="1264"/>
            </a:xfrm>
          </p:grpSpPr>
          <p:sp>
            <p:nvSpPr>
              <p:cNvPr id="9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0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76" name="文本框 64"/>
            <p:cNvSpPr txBox="1"/>
            <p:nvPr/>
          </p:nvSpPr>
          <p:spPr>
            <a:xfrm>
              <a:off x="4211827" y="3913975"/>
              <a:ext cx="913745" cy="10841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茂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52100" y="1592271"/>
            <a:ext cx="1029312" cy="1647105"/>
            <a:chOff x="3059962" y="3349780"/>
            <a:chExt cx="1029312" cy="1647105"/>
          </a:xfrm>
        </p:grpSpPr>
        <p:sp>
          <p:nvSpPr>
            <p:cNvPr id="68" name="矩形 67"/>
            <p:cNvSpPr/>
            <p:nvPr/>
          </p:nvSpPr>
          <p:spPr>
            <a:xfrm>
              <a:off x="3156161" y="3349780"/>
              <a:ext cx="849364" cy="530225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en-US" altLang="zh-CN" sz="3000" dirty="0" err="1">
                  <a:latin typeface="汉语拼音" panose="000B0604020202020204" pitchFamily="34" charset="0"/>
                  <a:ea typeface="宋体" panose="02010600030101010101" pitchFamily="2" charset="-122"/>
                  <a:cs typeface="汉语拼音" panose="000B0604020202020204" pitchFamily="34" charset="0"/>
                </a:rPr>
                <a:t>bēn</a:t>
              </a:r>
              <a:endParaRPr lang="en-US" altLang="zh-CN" sz="3000" dirty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endParaRPr>
            </a:p>
          </p:txBody>
        </p:sp>
        <p:grpSp>
          <p:nvGrpSpPr>
            <p:cNvPr id="77" name="组合 7"/>
            <p:cNvGrpSpPr/>
            <p:nvPr/>
          </p:nvGrpSpPr>
          <p:grpSpPr>
            <a:xfrm>
              <a:off x="3059962" y="3886029"/>
              <a:ext cx="1029312" cy="1086086"/>
              <a:chOff x="2437" y="2032"/>
              <a:chExt cx="1244" cy="1264"/>
            </a:xfrm>
          </p:grpSpPr>
          <p:sp>
            <p:nvSpPr>
              <p:cNvPr id="8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9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79" name="文本框 64"/>
            <p:cNvSpPr txBox="1"/>
            <p:nvPr/>
          </p:nvSpPr>
          <p:spPr>
            <a:xfrm>
              <a:off x="3059962" y="3911434"/>
              <a:ext cx="913745" cy="10854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奔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200404" y="1631900"/>
            <a:ext cx="1029312" cy="1607476"/>
            <a:chOff x="5319877" y="3362098"/>
            <a:chExt cx="1029312" cy="1607476"/>
          </a:xfrm>
        </p:grpSpPr>
        <p:grpSp>
          <p:nvGrpSpPr>
            <p:cNvPr id="81" name="组合 7"/>
            <p:cNvGrpSpPr/>
            <p:nvPr/>
          </p:nvGrpSpPr>
          <p:grpSpPr>
            <a:xfrm>
              <a:off x="5319877" y="3883488"/>
              <a:ext cx="1029312" cy="1086086"/>
              <a:chOff x="2437" y="2032"/>
              <a:chExt cx="1244" cy="1264"/>
            </a:xfrm>
          </p:grpSpPr>
          <p:sp>
            <p:nvSpPr>
              <p:cNvPr id="8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8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82" name="文本框 64"/>
            <p:cNvSpPr txBox="1"/>
            <p:nvPr/>
          </p:nvSpPr>
          <p:spPr>
            <a:xfrm>
              <a:off x="5319877" y="3877772"/>
              <a:ext cx="913745" cy="10854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滋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5517525" y="3362098"/>
              <a:ext cx="674880" cy="530225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n-US" altLang="zh-CN" sz="3000" dirty="0" err="1" smtClean="0">
                  <a:latin typeface="汉语拼音" panose="000B0604020202020204" pitchFamily="34" charset="0"/>
                  <a:ea typeface="宋体" panose="02010600030101010101" pitchFamily="2" charset="-122"/>
                  <a:cs typeface="汉语拼音" panose="000B0604020202020204" pitchFamily="34" charset="0"/>
                </a:rPr>
                <a:t>zī</a:t>
              </a:r>
              <a:endParaRPr lang="en-US" altLang="zh-CN" sz="3000" dirty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endParaRPr>
            </a:p>
          </p:txBody>
        </p:sp>
      </p:grpSp>
      <p:sp>
        <p:nvSpPr>
          <p:cNvPr id="102" name="矩形 101"/>
          <p:cNvSpPr/>
          <p:nvPr/>
        </p:nvSpPr>
        <p:spPr>
          <a:xfrm>
            <a:off x="180000" y="654740"/>
            <a:ext cx="8784976" cy="4488760"/>
          </a:xfrm>
          <a:prstGeom prst="rect">
            <a:avLst/>
          </a:prstGeom>
          <a:noFill/>
          <a:ln w="9525">
            <a:solidFill>
              <a:srgbClr val="66003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324016" y="354600"/>
            <a:ext cx="2231577" cy="62145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66006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612048" y="426608"/>
            <a:ext cx="1609767" cy="472337"/>
            <a:chOff x="760801" y="933520"/>
            <a:chExt cx="1609767" cy="472337"/>
          </a:xfrm>
        </p:grpSpPr>
        <p:grpSp>
          <p:nvGrpSpPr>
            <p:cNvPr id="105" name="组合 104"/>
            <p:cNvGrpSpPr/>
            <p:nvPr/>
          </p:nvGrpSpPr>
          <p:grpSpPr>
            <a:xfrm>
              <a:off x="760801" y="953665"/>
              <a:ext cx="1159241" cy="438582"/>
              <a:chOff x="467544" y="1510576"/>
              <a:chExt cx="1159241" cy="438582"/>
            </a:xfrm>
          </p:grpSpPr>
          <p:sp>
            <p:nvSpPr>
              <p:cNvPr id="107" name="TextBox 11">
                <a:hlinkClick r:id="rId1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505294" y="1510576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6858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学写字</a:t>
                </a:r>
                <a:endParaRPr lang="zh-CN" altLang="en-US" sz="2400" b="1" dirty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8" name="矩形 107"/>
              <p:cNvSpPr/>
              <p:nvPr/>
            </p:nvSpPr>
            <p:spPr>
              <a:xfrm>
                <a:off x="154766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09" name="矩形 108"/>
              <p:cNvSpPr/>
              <p:nvPr/>
            </p:nvSpPr>
            <p:spPr>
              <a:xfrm>
                <a:off x="46754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106" name="图片 10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2035434" y="933520"/>
              <a:ext cx="335134" cy="472337"/>
            </a:xfrm>
            <a:prstGeom prst="rect">
              <a:avLst/>
            </a:prstGeom>
          </p:spPr>
        </p:pic>
      </p:grpSp>
      <p:pic>
        <p:nvPicPr>
          <p:cNvPr id="116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740" y="3230078"/>
            <a:ext cx="493272" cy="49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081" y="3176271"/>
            <a:ext cx="493272" cy="49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456" y="3205649"/>
            <a:ext cx="493272" cy="49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881" y="3176271"/>
            <a:ext cx="493272" cy="49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556" y="3204846"/>
            <a:ext cx="493272" cy="49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831" y="3219696"/>
            <a:ext cx="493272" cy="49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195750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267639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8172" y="1840865"/>
            <a:ext cx="2485359" cy="2559050"/>
            <a:chOff x="181" y="2118"/>
            <a:chExt cx="5070" cy="3945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" y="2118"/>
              <a:ext cx="5070" cy="3945"/>
            </a:xfrm>
            <a:prstGeom prst="rect">
              <a:avLst/>
            </a:prstGeom>
          </p:spPr>
        </p:pic>
        <p:sp>
          <p:nvSpPr>
            <p:cNvPr id="87" name="文本框 64"/>
            <p:cNvSpPr txBox="1"/>
            <p:nvPr/>
          </p:nvSpPr>
          <p:spPr>
            <a:xfrm>
              <a:off x="1054" y="2928"/>
              <a:ext cx="3507" cy="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左右结构</a:t>
              </a:r>
              <a:endPara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5" name="直线连接符 5"/>
            <p:cNvCxnSpPr/>
            <p:nvPr/>
          </p:nvCxnSpPr>
          <p:spPr>
            <a:xfrm>
              <a:off x="1054" y="3602"/>
              <a:ext cx="3453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3482603" y="1840865"/>
            <a:ext cx="1605915" cy="2559685"/>
            <a:chOff x="328" y="2118"/>
            <a:chExt cx="5070" cy="394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" y="2118"/>
              <a:ext cx="5070" cy="3945"/>
            </a:xfrm>
            <a:prstGeom prst="rect">
              <a:avLst/>
            </a:prstGeom>
          </p:spPr>
        </p:pic>
        <p:sp>
          <p:nvSpPr>
            <p:cNvPr id="18" name="文本框 64"/>
            <p:cNvSpPr txBox="1"/>
            <p:nvPr/>
          </p:nvSpPr>
          <p:spPr>
            <a:xfrm>
              <a:off x="1104" y="2916"/>
              <a:ext cx="3864" cy="6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400" b="1" dirty="0" smtClean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独体字</a:t>
              </a:r>
              <a:endPara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" name="直线连接符 5"/>
            <p:cNvCxnSpPr/>
            <p:nvPr/>
          </p:nvCxnSpPr>
          <p:spPr>
            <a:xfrm>
              <a:off x="1054" y="3602"/>
              <a:ext cx="3453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6824233" y="1840865"/>
            <a:ext cx="2067767" cy="2505075"/>
            <a:chOff x="328" y="2118"/>
            <a:chExt cx="5595" cy="394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" y="2118"/>
              <a:ext cx="5070" cy="3945"/>
            </a:xfrm>
            <a:prstGeom prst="rect">
              <a:avLst/>
            </a:prstGeom>
          </p:spPr>
        </p:pic>
        <p:sp>
          <p:nvSpPr>
            <p:cNvPr id="26" name="文本框 64"/>
            <p:cNvSpPr txBox="1"/>
            <p:nvPr/>
          </p:nvSpPr>
          <p:spPr>
            <a:xfrm>
              <a:off x="468" y="2916"/>
              <a:ext cx="5455" cy="6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  结构</a:t>
              </a:r>
              <a:endPara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7" name="直线连接符 5"/>
            <p:cNvCxnSpPr/>
            <p:nvPr/>
          </p:nvCxnSpPr>
          <p:spPr>
            <a:xfrm>
              <a:off x="533" y="3569"/>
              <a:ext cx="4523" cy="33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4045405" y="1164318"/>
            <a:ext cx="7588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滋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126" y="76297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睁</a:t>
            </a:r>
            <a:endParaRPr lang="zh-CN" altLang="en-US" sz="1200" dirty="0"/>
          </a:p>
        </p:txBody>
      </p:sp>
      <p:sp>
        <p:nvSpPr>
          <p:cNvPr id="7" name="矩形 6"/>
          <p:cNvSpPr/>
          <p:nvPr/>
        </p:nvSpPr>
        <p:spPr>
          <a:xfrm>
            <a:off x="701457" y="76297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1385110" y="76297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斧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2031441" y="76297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缓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2679074" y="72182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浊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3397405" y="72182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丈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4010669" y="72182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撑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16213" y="123180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竭</a:t>
            </a:r>
            <a:endParaRPr lang="zh-CN" altLang="en-US" sz="1200" dirty="0"/>
          </a:p>
        </p:txBody>
      </p:sp>
      <p:sp>
        <p:nvSpPr>
          <p:cNvPr id="14" name="矩形 13"/>
          <p:cNvSpPr/>
          <p:nvPr/>
        </p:nvSpPr>
        <p:spPr>
          <a:xfrm>
            <a:off x="662544" y="124273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累</a:t>
            </a:r>
            <a:endParaRPr lang="zh-CN" altLang="en-US" sz="1200" dirty="0"/>
          </a:p>
        </p:txBody>
      </p:sp>
      <p:sp>
        <p:nvSpPr>
          <p:cNvPr id="15" name="矩形 14"/>
          <p:cNvSpPr/>
          <p:nvPr/>
        </p:nvSpPr>
        <p:spPr>
          <a:xfrm>
            <a:off x="1345754" y="120284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血</a:t>
            </a:r>
            <a:endParaRPr lang="zh-CN" altLang="en-US" sz="1200" dirty="0"/>
          </a:p>
        </p:txBody>
      </p:sp>
      <p:sp>
        <p:nvSpPr>
          <p:cNvPr id="20" name="矩形 19"/>
          <p:cNvSpPr/>
          <p:nvPr/>
        </p:nvSpPr>
        <p:spPr>
          <a:xfrm>
            <a:off x="2029405" y="119021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液</a:t>
            </a:r>
            <a:endParaRPr lang="zh-CN" altLang="en-US" sz="1200" dirty="0"/>
          </a:p>
        </p:txBody>
      </p:sp>
      <p:sp>
        <p:nvSpPr>
          <p:cNvPr id="21" name="矩形 20"/>
          <p:cNvSpPr/>
          <p:nvPr/>
        </p:nvSpPr>
        <p:spPr>
          <a:xfrm>
            <a:off x="2748075" y="117990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</a:t>
            </a:r>
            <a:endParaRPr lang="zh-CN" altLang="en-US" sz="1200" dirty="0"/>
          </a:p>
        </p:txBody>
      </p:sp>
      <p:sp>
        <p:nvSpPr>
          <p:cNvPr id="22" name="矩形 21"/>
          <p:cNvSpPr/>
          <p:nvPr/>
        </p:nvSpPr>
        <p:spPr>
          <a:xfrm>
            <a:off x="3424710" y="117990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茂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86685E-6 L 0.05434 0.43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" y="217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86685E-6 L 0.03871 0.4352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217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86685E-6 L 0.59393 0.4352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88" y="217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86685E-6 L -0.05955 0.4352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6" y="217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99537E-6 L -0.06737 0.4433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68" y="22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99537E-6 L 0.02726 0.4433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22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99537E-6 L -0.37049 0.5412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24" y="270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8.98981E-7 L 0.12934 0.4420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8" y="22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9512E-6 L 0.72795 0.3419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389" y="170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94625E-7 L 0.31476 0.3497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29" y="174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22953E-6 L -0.03559 0.4501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8" y="224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2567E-6 L 0.56285 0.3543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42" y="177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2567E-6 L 0.42587 0.45227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85" y="226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00587E-6 L -0.21007 0.4414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03" y="220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20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4"/>
          <p:cNvSpPr txBox="1"/>
          <p:nvPr/>
        </p:nvSpPr>
        <p:spPr>
          <a:xfrm>
            <a:off x="5436000" y="1275750"/>
            <a:ext cx="1019658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jié</a:t>
            </a:r>
            <a:endParaRPr lang="zh-CN" altLang="en-US" sz="50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11760" y="450095"/>
            <a:ext cx="4320480" cy="577081"/>
            <a:chOff x="3635896" y="554509"/>
            <a:chExt cx="4320480" cy="577081"/>
          </a:xfrm>
        </p:grpSpPr>
        <p:sp>
          <p:nvSpPr>
            <p:cNvPr id="5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3831035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重难点字书写指导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5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41" name="TextBox 24"/>
          <p:cNvSpPr txBox="1"/>
          <p:nvPr/>
        </p:nvSpPr>
        <p:spPr>
          <a:xfrm>
            <a:off x="468000" y="1275750"/>
            <a:ext cx="129600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fān</a:t>
            </a:r>
            <a:endParaRPr lang="zh-CN" altLang="en-US" sz="50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aphicFrame>
        <p:nvGraphicFramePr>
          <p:cNvPr id="42" name="Group 12"/>
          <p:cNvGraphicFramePr>
            <a:graphicFrameLocks noGrp="1"/>
          </p:cNvGraphicFramePr>
          <p:nvPr/>
        </p:nvGraphicFramePr>
        <p:xfrm>
          <a:off x="5200940" y="2138220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extBox 23"/>
          <p:cNvSpPr txBox="1"/>
          <p:nvPr/>
        </p:nvSpPr>
        <p:spPr>
          <a:xfrm>
            <a:off x="5238775" y="2039510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竭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4" name="Group 12"/>
          <p:cNvGraphicFramePr>
            <a:graphicFrameLocks noGrp="1"/>
          </p:cNvGraphicFramePr>
          <p:nvPr/>
        </p:nvGraphicFramePr>
        <p:xfrm>
          <a:off x="331463" y="214507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5" name="TextBox 23"/>
          <p:cNvSpPr txBox="1"/>
          <p:nvPr/>
        </p:nvSpPr>
        <p:spPr>
          <a:xfrm>
            <a:off x="369298" y="2046366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线形标注 2 45"/>
          <p:cNvSpPr/>
          <p:nvPr/>
        </p:nvSpPr>
        <p:spPr>
          <a:xfrm>
            <a:off x="6804000" y="1200681"/>
            <a:ext cx="2232000" cy="1493758"/>
          </a:xfrm>
          <a:prstGeom prst="borderCallout2">
            <a:avLst>
              <a:gd name="adj1" fmla="val 101949"/>
              <a:gd name="adj2" fmla="val 48715"/>
              <a:gd name="adj3" fmla="val 119006"/>
              <a:gd name="adj4" fmla="val 32900"/>
              <a:gd name="adj5" fmla="val 121209"/>
              <a:gd name="adj6" fmla="val -11494"/>
            </a:avLst>
          </a:prstGeom>
          <a:solidFill>
            <a:schemeClr val="accent3">
              <a:lumMod val="20000"/>
              <a:lumOff val="80000"/>
            </a:schemeClr>
          </a:solidFill>
          <a:ln w="15875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立字旁最后一笔是提，右下部中间“人”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字最后一笔是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点，不是捺。</a:t>
            </a:r>
            <a:endParaRPr lang="zh-CN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67983" y="1365071"/>
            <a:ext cx="3044000" cy="132936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左右结构，特别注意“番”的上面不是“采”。该字笔画较多，左右两部分要写得瘦长、紧凑一些。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7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50" y="3670800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575" y="3651750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3" grpId="0"/>
      <p:bldP spid="46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4"/>
          <p:cNvSpPr txBox="1"/>
          <p:nvPr/>
        </p:nvSpPr>
        <p:spPr>
          <a:xfrm>
            <a:off x="4860000" y="973970"/>
            <a:ext cx="1717793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huǎn</a:t>
            </a:r>
            <a:endParaRPr lang="zh-CN" altLang="en-US" sz="50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684000" y="973970"/>
            <a:ext cx="86400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lèi</a:t>
            </a:r>
            <a:endParaRPr lang="zh-CN" altLang="en-US" sz="50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aphicFrame>
        <p:nvGraphicFramePr>
          <p:cNvPr id="42" name="Group 12"/>
          <p:cNvGraphicFramePr>
            <a:graphicFrameLocks noGrp="1"/>
          </p:cNvGraphicFramePr>
          <p:nvPr/>
        </p:nvGraphicFramePr>
        <p:xfrm>
          <a:off x="4948232" y="1836440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extBox 23"/>
          <p:cNvSpPr txBox="1"/>
          <p:nvPr/>
        </p:nvSpPr>
        <p:spPr>
          <a:xfrm>
            <a:off x="4986067" y="1737730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缓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4" name="Group 12"/>
          <p:cNvGraphicFramePr>
            <a:graphicFrameLocks noGrp="1"/>
          </p:cNvGraphicFramePr>
          <p:nvPr/>
        </p:nvGraphicFramePr>
        <p:xfrm>
          <a:off x="331463" y="184329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5" name="TextBox 23"/>
          <p:cNvSpPr txBox="1"/>
          <p:nvPr/>
        </p:nvSpPr>
        <p:spPr>
          <a:xfrm>
            <a:off x="369298" y="1744586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累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线形标注 2 45"/>
          <p:cNvSpPr/>
          <p:nvPr/>
        </p:nvSpPr>
        <p:spPr>
          <a:xfrm>
            <a:off x="6659292" y="1196087"/>
            <a:ext cx="2304708" cy="1196572"/>
          </a:xfrm>
          <a:prstGeom prst="borderCallout2">
            <a:avLst>
              <a:gd name="adj1" fmla="val 101949"/>
              <a:gd name="adj2" fmla="val 48715"/>
              <a:gd name="adj3" fmla="val 119006"/>
              <a:gd name="adj4" fmla="val 32900"/>
              <a:gd name="adj5" fmla="val 126698"/>
              <a:gd name="adj6" fmla="val -18745"/>
            </a:avLst>
          </a:prstGeom>
          <a:solidFill>
            <a:schemeClr val="accent3">
              <a:lumMod val="20000"/>
              <a:lumOff val="80000"/>
            </a:schemeClr>
          </a:solidFill>
          <a:ln w="15875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左右结构，右边不是“爱”而是“爰”。</a:t>
            </a:r>
            <a:endParaRPr 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67983" y="1196086"/>
            <a:ext cx="2748017" cy="136188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上面的“田”要写得扁一点，下面不要写成“系”。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50" y="3349970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00" y="3349970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3" grpId="0"/>
      <p:bldP spid="46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4"/>
          <p:cNvSpPr txBox="1"/>
          <p:nvPr/>
        </p:nvSpPr>
        <p:spPr>
          <a:xfrm>
            <a:off x="5292000" y="1131750"/>
            <a:ext cx="796217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zī</a:t>
            </a:r>
            <a:endParaRPr lang="zh-CN" altLang="en-US" sz="50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324000" y="1131750"/>
            <a:ext cx="151200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mào</a:t>
            </a:r>
            <a:endParaRPr lang="zh-CN" altLang="en-US" sz="5000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aphicFrame>
        <p:nvGraphicFramePr>
          <p:cNvPr id="42" name="Group 12"/>
          <p:cNvGraphicFramePr>
            <a:graphicFrameLocks noGrp="1"/>
          </p:cNvGraphicFramePr>
          <p:nvPr/>
        </p:nvGraphicFramePr>
        <p:xfrm>
          <a:off x="4948232" y="1994220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extBox 23"/>
          <p:cNvSpPr txBox="1"/>
          <p:nvPr/>
        </p:nvSpPr>
        <p:spPr>
          <a:xfrm>
            <a:off x="4986067" y="1779750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滋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4" name="Group 12"/>
          <p:cNvGraphicFramePr>
            <a:graphicFrameLocks noGrp="1"/>
          </p:cNvGraphicFramePr>
          <p:nvPr/>
        </p:nvGraphicFramePr>
        <p:xfrm>
          <a:off x="331463" y="200107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5" name="TextBox 23"/>
          <p:cNvSpPr txBox="1"/>
          <p:nvPr/>
        </p:nvSpPr>
        <p:spPr>
          <a:xfrm>
            <a:off x="369298" y="1902366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茂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线形标注 2 45"/>
          <p:cNvSpPr/>
          <p:nvPr/>
        </p:nvSpPr>
        <p:spPr>
          <a:xfrm>
            <a:off x="6659292" y="1203750"/>
            <a:ext cx="2304708" cy="1346689"/>
          </a:xfrm>
          <a:prstGeom prst="borderCallout2">
            <a:avLst>
              <a:gd name="adj1" fmla="val 101949"/>
              <a:gd name="adj2" fmla="val 48715"/>
              <a:gd name="adj3" fmla="val 119006"/>
              <a:gd name="adj4" fmla="val 32900"/>
              <a:gd name="adj5" fmla="val 130436"/>
              <a:gd name="adj6" fmla="val -17575"/>
            </a:avLst>
          </a:prstGeom>
          <a:solidFill>
            <a:schemeClr val="accent3">
              <a:lumMod val="20000"/>
              <a:lumOff val="80000"/>
            </a:schemeClr>
          </a:solidFill>
          <a:ln w="15875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右下不要写成“丝”。</a:t>
            </a:r>
            <a:endParaRPr 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67983" y="1059750"/>
            <a:ext cx="2748017" cy="139111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上下结构，下面不能写成“戍”或“戌”。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00" y="3507750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00" y="3507750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3" grpId="0"/>
      <p:bldP spid="46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40727" y="555750"/>
            <a:ext cx="7662545" cy="1361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中华传统文化像一座巨大的宝库，在祖国灿烂的文化发展过程中，我们</a:t>
            </a:r>
            <a:r>
              <a:rPr 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先辈留下了许多美妙的</a:t>
            </a:r>
            <a:r>
              <a:rPr 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神话</a:t>
            </a:r>
            <a:r>
              <a:rPr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故事，你知道哪些神话故事？</a:t>
            </a:r>
            <a:endParaRPr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24000" y="2071488"/>
            <a:ext cx="3505357" cy="2516076"/>
            <a:chOff x="1593" y="2508"/>
            <a:chExt cx="9652" cy="6731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/>
            <a:srcRect r="12300"/>
            <a:stretch>
              <a:fillRect/>
            </a:stretch>
          </p:blipFill>
          <p:spPr>
            <a:xfrm>
              <a:off x="1593" y="3654"/>
              <a:ext cx="9652" cy="55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8" name="文本框 17"/>
            <p:cNvSpPr txBox="1"/>
            <p:nvPr/>
          </p:nvSpPr>
          <p:spPr>
            <a:xfrm>
              <a:off x="4200" y="2508"/>
              <a:ext cx="4409" cy="133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嫦娥奔月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579988" y="2071032"/>
            <a:ext cx="3096012" cy="2516718"/>
            <a:chOff x="11" y="2893"/>
            <a:chExt cx="10407" cy="663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lum contrast="6000"/>
            </a:blip>
            <a:stretch>
              <a:fillRect/>
            </a:stretch>
          </p:blipFill>
          <p:spPr>
            <a:xfrm>
              <a:off x="11" y="4326"/>
              <a:ext cx="10407" cy="520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5" name="文本框 14"/>
            <p:cNvSpPr txBox="1"/>
            <p:nvPr/>
          </p:nvSpPr>
          <p:spPr>
            <a:xfrm>
              <a:off x="2388" y="2893"/>
              <a:ext cx="5642" cy="131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牛郎织女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764000" y="1331508"/>
            <a:ext cx="6738084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你能根据课文插图，找出对应的课文段落吗？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98" y="1792255"/>
            <a:ext cx="1272702" cy="182387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4400" y="426600"/>
            <a:ext cx="2193600" cy="561692"/>
            <a:chOff x="175870" y="929976"/>
            <a:chExt cx="2193600" cy="561692"/>
          </a:xfrm>
        </p:grpSpPr>
        <p:sp>
          <p:nvSpPr>
            <p:cNvPr id="7" name="文本框 14"/>
            <p:cNvSpPr txBox="1"/>
            <p:nvPr/>
          </p:nvSpPr>
          <p:spPr>
            <a:xfrm>
              <a:off x="558316" y="929976"/>
              <a:ext cx="1811154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整体感知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870" y="982653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6609" y="566609"/>
            <a:ext cx="2012401" cy="12881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767" y="566609"/>
            <a:ext cx="1637718" cy="13788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029" y="2566605"/>
            <a:ext cx="1583557" cy="14275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910" y="2597163"/>
            <a:ext cx="1613431" cy="14275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2145" y="1982848"/>
            <a:ext cx="2081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第一自然段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00175" y="1973545"/>
            <a:ext cx="2026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第二自然段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93111" y="4054708"/>
            <a:ext cx="2779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第三、四自然段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67088" y="4024108"/>
            <a:ext cx="2693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第五、六自然段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4099" y="368354"/>
            <a:ext cx="7915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请同学们默读课文各段落，用一句话或一两个词语概括段落内容。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1829" y="1344915"/>
            <a:ext cx="7800341" cy="2968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第一自然段：天地还没有分开，盘古在混沌中沉睡。</a:t>
            </a:r>
            <a:endParaRPr lang="en-US" altLang="zh-CN" sz="2400" b="1" dirty="0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第二自然段：盘古醒来后拿起斧头向黑暗劈去，使天地分开。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第三、四自然段：盘古头顶天，脚踏地，直到天地形成，累得倒下。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第五、六自然段：盘古的身体化成了美丽的世界。</a:t>
            </a:r>
            <a:endParaRPr lang="zh-CN" altLang="en-US" sz="24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41736" y="1059750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（混沌中沉睡）</a:t>
            </a:r>
            <a:endParaRPr lang="zh-CN" altLang="en-US" sz="1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52000" y="2274208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（劈开天地）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71020" y="3248409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（顶天立地）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16000" y="4115430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（化身万物）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4100" y="627750"/>
            <a:ext cx="7915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你能用按照起因、经过、结果的顺序说一说课文的主要内容吗？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0240" y="1780540"/>
            <a:ext cx="7703185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天地还没有分开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，盘古在混沌中沉睡。盘古醒来后拿起斧头向黑暗劈去，使天地分开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然后头顶天，脚踏地，直到天地形成，累得倒下。最后盘古的身体化成了美丽的世界。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06" y="1995750"/>
            <a:ext cx="1104039" cy="1582166"/>
          </a:xfrm>
          <a:prstGeom prst="rect">
            <a:avLst/>
          </a:prstGeom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807045" y="1347750"/>
            <a:ext cx="6407999" cy="2382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自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自然段，感受盘古分开天地的神奇，边读边勾画出你自己认为神奇的地方吧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（课后第二题）</a:t>
            </a:r>
            <a:endParaRPr lang="zh-CN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2418" y="423631"/>
            <a:ext cx="2319582" cy="561692"/>
            <a:chOff x="236194" y="411510"/>
            <a:chExt cx="2319582" cy="561692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1847" y="1322480"/>
            <a:ext cx="7454153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很久很久以前，天和地还没有分开，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宇宙混沌一片，像个大鸡蛋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。有个叫盘古的巨人，在这混沌之中睡了一万八千年。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9730" y="403324"/>
            <a:ext cx="595227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0" hangingPunct="0">
              <a:defRPr sz="240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天地未形成前的情景是怎样的？</a:t>
            </a:r>
            <a:endParaRPr lang="zh-CN" altLang="en-US" sz="3200" b="1" dirty="0">
              <a:solidFill>
                <a:schemeClr val="tx1"/>
              </a:solidFill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61795" y="1717146"/>
            <a:ext cx="564643" cy="0"/>
          </a:xfrm>
          <a:prstGeom prst="line">
            <a:avLst/>
          </a:prstGeom>
          <a:ln w="412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478427" y="2522809"/>
            <a:ext cx="172847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860000" y="3219750"/>
            <a:ext cx="4104000" cy="1200329"/>
          </a:xfrm>
          <a:prstGeom prst="rect">
            <a:avLst/>
          </a:prstGeom>
          <a:noFill/>
          <a:ln w="31750"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宇宙未分开之时，混沌景象非常神奇，既令人恐惧又让人好奇，极具吸引力。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4000" y="3218229"/>
            <a:ext cx="4248002" cy="1200329"/>
          </a:xfrm>
          <a:prstGeom prst="rect">
            <a:avLst/>
          </a:prstGeom>
          <a:noFill/>
          <a:ln w="31750">
            <a:solidFill>
              <a:srgbClr val="FFC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盘古能在其中沉睡一万八千年，不可思议，一定是在积蓄力量，等待神秘使命的召唤。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68000" y="474521"/>
            <a:ext cx="2753798" cy="9541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指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宇宙模糊一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团，什么也看不清。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9730" y="2577371"/>
            <a:ext cx="636424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0" hangingPunct="0">
              <a:defRPr sz="240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这两处词语带给你了怎样的感受？</a:t>
            </a:r>
            <a:endParaRPr lang="zh-CN" altLang="en-US" sz="3200" b="1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1" grpId="0" bldLvl="0" animBg="1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3471" y="1566594"/>
            <a:ext cx="7344000" cy="19303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朗读第一自然段时，表示时间的词语“很久很久以前”“一万八千年”要适当加重语气、减缓语速，突出时间的漫长。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64795" y="2859750"/>
            <a:ext cx="3001822" cy="1692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6" name="组合 5"/>
          <p:cNvGrpSpPr/>
          <p:nvPr/>
        </p:nvGrpSpPr>
        <p:grpSpPr>
          <a:xfrm>
            <a:off x="468000" y="743021"/>
            <a:ext cx="2473998" cy="697101"/>
            <a:chOff x="2674066" y="1883594"/>
            <a:chExt cx="2473998" cy="69710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4066" y="1883594"/>
              <a:ext cx="850943" cy="697101"/>
            </a:xfrm>
            <a:prstGeom prst="rect">
              <a:avLst/>
            </a:prstGeom>
          </p:spPr>
        </p:pic>
        <p:sp>
          <p:nvSpPr>
            <p:cNvPr id="8" name="文本框 10"/>
            <p:cNvSpPr txBox="1"/>
            <p:nvPr/>
          </p:nvSpPr>
          <p:spPr>
            <a:xfrm>
              <a:off x="3501987" y="2064958"/>
              <a:ext cx="164607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朗读</a:t>
              </a:r>
              <a:r>
                <a:rPr lang="zh-CN" altLang="en-US" sz="26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指导</a:t>
              </a:r>
              <a:endPara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922275" y="555750"/>
            <a:ext cx="729945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听老师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朗读第二自然段，同学们边听边想象画面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000" y="1995750"/>
            <a:ext cx="3744000" cy="2512752"/>
          </a:xfrm>
          <a:prstGeom prst="round2DiagRect">
            <a:avLst>
              <a:gd name="adj1" fmla="val 0"/>
              <a:gd name="adj2" fmla="val 1064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2000" y="485048"/>
            <a:ext cx="7740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你“看”到了盘古劈天开地时那些神奇的画面？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（课后第二题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44375" y="2887084"/>
            <a:ext cx="7055250" cy="11905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盘古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一睡醒就拿着斧头把黑暗劈开，天地瞬间分开，世界一下子就变得光明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了。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1332000" y="1498543"/>
            <a:ext cx="6480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巨人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拿起斧头，对着眼前的黑暗劈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过去。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2000" y="2168377"/>
            <a:ext cx="33271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看到的神奇的画面：</a:t>
            </a:r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8000" y="555750"/>
            <a:ext cx="7848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从盘古的一系列动作，你感受到了盘古怎样的人物形象？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（课后第一题）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40000" y="2719950"/>
            <a:ext cx="1872000" cy="584775"/>
          </a:xfrm>
          <a:prstGeom prst="rect">
            <a:avLst/>
          </a:prstGeom>
          <a:ln w="25400">
            <a:noFill/>
            <a:prstDash val="dashDot"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力大无比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60000" y="2715750"/>
            <a:ext cx="1872000" cy="584775"/>
          </a:xfrm>
          <a:prstGeom prst="rect">
            <a:avLst/>
          </a:prstGeom>
          <a:ln w="25400">
            <a:noFill/>
            <a:prstDash val="dashDot"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勇于开创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5225" y="2139750"/>
            <a:ext cx="3528000" cy="2416500"/>
            <a:chOff x="612000" y="2139750"/>
            <a:chExt cx="3528000" cy="24165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000" y="2571750"/>
              <a:ext cx="3528000" cy="19845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文本框 14"/>
            <p:cNvSpPr txBox="1"/>
            <p:nvPr/>
          </p:nvSpPr>
          <p:spPr>
            <a:xfrm>
              <a:off x="1548000" y="2139750"/>
              <a:ext cx="1656000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大闹天宫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57900" y="2092613"/>
            <a:ext cx="3512000" cy="2454637"/>
            <a:chOff x="5076000" y="2092613"/>
            <a:chExt cx="3512000" cy="2454637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000" y="2571750"/>
              <a:ext cx="3512000" cy="19755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文本框 14"/>
            <p:cNvSpPr txBox="1"/>
            <p:nvPr/>
          </p:nvSpPr>
          <p:spPr>
            <a:xfrm>
              <a:off x="5920950" y="2092613"/>
              <a:ext cx="1836000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哪吒闹海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1666" y="240972"/>
            <a:ext cx="2940667" cy="2402778"/>
            <a:chOff x="3101666" y="195750"/>
            <a:chExt cx="2940667" cy="240277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rcRect t="7952"/>
            <a:stretch>
              <a:fillRect/>
            </a:stretch>
          </p:blipFill>
          <p:spPr>
            <a:xfrm>
              <a:off x="3101666" y="555750"/>
              <a:ext cx="2940667" cy="204277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8" name="文本框 14"/>
            <p:cNvSpPr txBox="1"/>
            <p:nvPr/>
          </p:nvSpPr>
          <p:spPr>
            <a:xfrm>
              <a:off x="3744000" y="195750"/>
              <a:ext cx="1656000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八仙过海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1274" y="627750"/>
            <a:ext cx="6975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轻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而清的东西，缓缓上升，变成了天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重而浊的东西，慢慢下降，变成了地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2000" y="2031193"/>
            <a:ext cx="34875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看到的神奇的画面：</a:t>
            </a:r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31149" y="2931750"/>
            <a:ext cx="7055250" cy="11905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天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在升高，地在下降，就像一部科幻大片在上演。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8000" y="1334949"/>
            <a:ext cx="7128000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男女生对读第二自然段，在对比朗读中感受天地分开时的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奇幻过程。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000" y="2211750"/>
            <a:ext cx="3218400" cy="2160000"/>
          </a:xfrm>
          <a:prstGeom prst="round2DiagRect">
            <a:avLst>
              <a:gd name="adj1" fmla="val 0"/>
              <a:gd name="adj2" fmla="val 1064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226002" y="483750"/>
            <a:ext cx="2473998" cy="697101"/>
            <a:chOff x="2674066" y="1883594"/>
            <a:chExt cx="2473998" cy="69710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4066" y="1883594"/>
              <a:ext cx="850943" cy="697101"/>
            </a:xfrm>
            <a:prstGeom prst="rect">
              <a:avLst/>
            </a:prstGeom>
          </p:spPr>
        </p:pic>
        <p:sp>
          <p:nvSpPr>
            <p:cNvPr id="8" name="文本框 10"/>
            <p:cNvSpPr txBox="1"/>
            <p:nvPr/>
          </p:nvSpPr>
          <p:spPr>
            <a:xfrm>
              <a:off x="3501987" y="2064958"/>
              <a:ext cx="164607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朗读</a:t>
              </a:r>
              <a:r>
                <a:rPr lang="zh-CN" altLang="en-US" sz="26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指导</a:t>
              </a:r>
              <a:endPara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11020" y="3173730"/>
            <a:ext cx="5295039" cy="120032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创(     )   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液</a:t>
            </a: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     )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枪(     )    夜(     )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890905" y="1813777"/>
            <a:ext cx="6170295" cy="12880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</a:pP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宗(     )    肢(     ) 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踪(     )    肌(     ) 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20815" y="1843736"/>
            <a:ext cx="953770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祖宗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35236" y="2428571"/>
            <a:ext cx="953770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踪迹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41915" y="1813777"/>
            <a:ext cx="953770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四肢 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35134" y="3820714"/>
            <a:ext cx="953770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枪手 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21164" y="3244769"/>
            <a:ext cx="953770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创造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51384" y="2428794"/>
            <a:ext cx="953770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肌肤 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51384" y="3214289"/>
            <a:ext cx="953770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液体 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51384" y="3790234"/>
            <a:ext cx="953770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夜晚 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0904" y="1104401"/>
            <a:ext cx="332692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一、辨字组词。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0129" y="411750"/>
            <a:ext cx="2249871" cy="561692"/>
            <a:chOff x="179512" y="411510"/>
            <a:chExt cx="2249871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180495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3" grpId="0"/>
      <p:bldP spid="6" grpId="0"/>
      <p:bldP spid="10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673052" y="656898"/>
            <a:ext cx="7600888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将下列搭配恰当的词语用线连起来。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2050455" y="1563385"/>
            <a:ext cx="1393222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巍峨的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2050455" y="2451230"/>
            <a:ext cx="1393222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辽阔的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288415" y="3464938"/>
            <a:ext cx="2226945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奔流不息的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553616" y="1563385"/>
            <a:ext cx="1393222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江河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553616" y="2451230"/>
            <a:ext cx="1393222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巨人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625371" y="3464804"/>
            <a:ext cx="1393222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>
            <a:stCxn id="5" idx="3"/>
            <a:endCxn id="6" idx="1"/>
          </p:cNvCxnSpPr>
          <p:nvPr/>
        </p:nvCxnSpPr>
        <p:spPr>
          <a:xfrm flipV="1">
            <a:off x="3515360" y="1892950"/>
            <a:ext cx="2038256" cy="190155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4" idx="3"/>
            <a:endCxn id="8" idx="1"/>
          </p:cNvCxnSpPr>
          <p:nvPr/>
        </p:nvCxnSpPr>
        <p:spPr>
          <a:xfrm>
            <a:off x="3443677" y="2780795"/>
            <a:ext cx="2181694" cy="101357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3" idx="3"/>
            <a:endCxn id="7" idx="1"/>
          </p:cNvCxnSpPr>
          <p:nvPr/>
        </p:nvCxnSpPr>
        <p:spPr>
          <a:xfrm>
            <a:off x="3443677" y="1892950"/>
            <a:ext cx="2109939" cy="88784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1764000" y="1491750"/>
            <a:ext cx="6212520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盘古开天辟地是我国的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神话故事     　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寓言故事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喜剧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04519" y="1295364"/>
            <a:ext cx="648000" cy="7454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en-US" altLang="zh-CN" sz="4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2000" y="607637"/>
            <a:ext cx="2656496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三、选择题。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660000" y="3939457"/>
            <a:ext cx="2338441" cy="472337"/>
            <a:chOff x="6516216" y="2272088"/>
            <a:chExt cx="2338441" cy="472337"/>
          </a:xfrm>
        </p:grpSpPr>
        <p:sp>
          <p:nvSpPr>
            <p:cNvPr id="8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16216" y="2288677"/>
              <a:ext cx="1398053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字词听写</a:t>
              </a:r>
              <a:endPara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03587" y="2338112"/>
              <a:ext cx="351070" cy="38016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8029545" y="2272088"/>
              <a:ext cx="335134" cy="47233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30000" y="2733485"/>
            <a:ext cx="7884000" cy="954107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谁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能借助课文的前两幅插图，简要讲一讲盘古在沉睡中苏醒和劈开“大鸡蛋”的情节？</a:t>
            </a:r>
            <a:endParaRPr 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000" y="700050"/>
            <a:ext cx="2088000" cy="17129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00" y="699750"/>
            <a:ext cx="2376000" cy="17132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417" y="415575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文本框 11"/>
          <p:cNvSpPr txBox="1"/>
          <p:nvPr/>
        </p:nvSpPr>
        <p:spPr>
          <a:xfrm>
            <a:off x="7526530" y="414501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40000" y="1354957"/>
            <a:ext cx="5400000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自读第三、四自然段，边读边思考：为了不让天地再合起来，盘古做了什么？在文中勾画出有关的句子吧。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05" y="1779750"/>
            <a:ext cx="1417241" cy="203100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2418" y="411750"/>
            <a:ext cx="2319582" cy="561692"/>
            <a:chOff x="236194" y="411510"/>
            <a:chExt cx="2319582" cy="561692"/>
          </a:xfrm>
        </p:grpSpPr>
        <p:sp>
          <p:nvSpPr>
            <p:cNvPr id="8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3780000" y="1461126"/>
            <a:ext cx="720000" cy="41529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6609500" y="1461126"/>
            <a:ext cx="720000" cy="41529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66278" y="545811"/>
            <a:ext cx="822960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天和地分开后，盘古怕它们还会合在一起，就头顶天，脚踏地，站在天地当中，随着它们的变化而变化。天每天升高一丈，地每天加厚一丈，盘古的身体也跟着长高。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4568"/>
          <a:stretch>
            <a:fillRect/>
          </a:stretch>
        </p:blipFill>
        <p:spPr>
          <a:xfrm>
            <a:off x="3656563" y="2678246"/>
            <a:ext cx="2595245" cy="18294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52000" y="2499749"/>
            <a:ext cx="3888000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你能把盘古的做法</a:t>
            </a:r>
            <a:r>
              <a:rPr 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一个</a:t>
            </a:r>
            <a:r>
              <a:rPr lang="en-US" sz="28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成语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来</a:t>
            </a:r>
            <a:r>
              <a:rPr lang="en-US" sz="28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概括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吗</a:t>
            </a:r>
            <a:r>
              <a:rPr 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endParaRPr lang="en-US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223980" y="3651750"/>
            <a:ext cx="1944040" cy="57594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顶天立地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70363" y="1453226"/>
            <a:ext cx="7776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70363" y="1866311"/>
            <a:ext cx="7776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70363" y="2298311"/>
            <a:ext cx="2952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806913" y="2499748"/>
            <a:ext cx="3308890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你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知道“一丈”有多高吗？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2" grpId="0" animBg="1"/>
      <p:bldP spid="7" grpId="0"/>
      <p:bldP spid="9" grpId="0" animBg="1"/>
      <p:bldP spid="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932000" y="2211750"/>
            <a:ext cx="3240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普通居民楼，从外面看，大概一层楼的高度。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6000" y="411750"/>
            <a:ext cx="691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一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丈是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3.3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米，大概是多长呢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？谁来举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个生活中的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例子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一下呢？</a:t>
            </a:r>
            <a:endParaRPr lang="zh-CN" alt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000" y="1491750"/>
            <a:ext cx="2232000" cy="30476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2935" y="411750"/>
            <a:ext cx="789813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600" b="1" dirty="0">
                <a:sym typeface="+mn-ea"/>
              </a:rPr>
              <a:t> 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这样过了一万八千年，天升得高极了，地变得厚极了。盘古这个巍峨的巨人就像一根柱子，撑在天和地之间，不让它们重新合拢。又不知过了多少年，天和地终于成形了，盘古也精疲力竭，累得倒下了。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2558" y="2708333"/>
            <a:ext cx="514059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None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“精疲力竭”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说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明了什么？</a:t>
            </a:r>
            <a:endParaRPr lang="en-US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02144" y="3344332"/>
            <a:ext cx="8177133" cy="1140970"/>
          </a:xfrm>
          <a:prstGeom prst="roundRect">
            <a:avLst/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说明盘古耗尽了身体的最后力量，实在支撑不住了，为了将天地分开，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贡献了自己所有的力量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6804000" y="2207968"/>
            <a:ext cx="1440000" cy="1243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733" y="2643750"/>
            <a:ext cx="3334533" cy="1875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48"/>
          <p:cNvSpPr txBox="1"/>
          <p:nvPr/>
        </p:nvSpPr>
        <p:spPr>
          <a:xfrm>
            <a:off x="536925" y="705002"/>
            <a:ext cx="8100001" cy="1792798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    以上五个神话故事，我们都很熟悉。相信大家对</a:t>
            </a:r>
            <a:r>
              <a:rPr lang="en-US" altLang="zh-CN" sz="2800" b="1" dirty="0" smtClean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盘古开天地</a:t>
            </a:r>
            <a:r>
              <a:rPr lang="en-US" altLang="zh-CN" sz="2800" b="1" dirty="0" smtClean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这个故事也并不陌生，盘古是怎样诞生的？他为什么要开天地？他是怎样开天地的？</a:t>
            </a:r>
            <a:r>
              <a:rPr lang="zh-CN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让我们带着心中的疑惑，一起走进课文看看吧！</a:t>
            </a:r>
            <a:endParaRPr lang="zh-CN" altLang="en-US" sz="2800" b="1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66295" y="2067750"/>
            <a:ext cx="5472000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运动会上，当我精疲力竭地跑到终点时，全班同学都涌向我，为我欢呼！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文本框 2"/>
          <p:cNvSpPr txBox="1"/>
          <p:nvPr/>
        </p:nvSpPr>
        <p:spPr>
          <a:xfrm>
            <a:off x="705705" y="555750"/>
            <a:ext cx="7732590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None/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你能联系自己在运动会上赛跑、拔河或野外登山等生活经验，运用“精疲力竭”写个句子吗？</a:t>
            </a:r>
            <a:endParaRPr lang="en-US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1923750"/>
            <a:ext cx="1797675" cy="2543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133411" y="1131750"/>
            <a:ext cx="6877178" cy="2346088"/>
            <a:chOff x="1475656" y="1342564"/>
            <a:chExt cx="6964359" cy="2669347"/>
          </a:xfrm>
        </p:grpSpPr>
        <p:grpSp>
          <p:nvGrpSpPr>
            <p:cNvPr id="3" name="组合 10"/>
            <p:cNvGrpSpPr/>
            <p:nvPr/>
          </p:nvGrpSpPr>
          <p:grpSpPr>
            <a:xfrm>
              <a:off x="1475656" y="1342564"/>
              <a:ext cx="6964359" cy="2669347"/>
              <a:chOff x="682267" y="1197239"/>
              <a:chExt cx="7536401" cy="3362357"/>
            </a:xfrm>
          </p:grpSpPr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4587869" y="820248"/>
                <a:ext cx="3253807" cy="4007790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834498" y="1143651"/>
                <a:ext cx="3263714" cy="3568176"/>
              </a:xfrm>
              <a:prstGeom prst="rect">
                <a:avLst/>
              </a:prstGeom>
            </p:spPr>
          </p:pic>
          <p:sp>
            <p:nvSpPr>
              <p:cNvPr id="48" name="椭圆 47"/>
              <p:cNvSpPr/>
              <p:nvPr/>
            </p:nvSpPr>
            <p:spPr>
              <a:xfrm>
                <a:off x="3796439" y="1759552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4491260" y="1759552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空心弧 49"/>
              <p:cNvSpPr/>
              <p:nvPr/>
            </p:nvSpPr>
            <p:spPr>
              <a:xfrm>
                <a:off x="3860375" y="1649338"/>
                <a:ext cx="780143" cy="437700"/>
              </a:xfrm>
              <a:prstGeom prst="blockArc">
                <a:avLst>
                  <a:gd name="adj1" fmla="val 10568588"/>
                  <a:gd name="adj2" fmla="val 0"/>
                  <a:gd name="adj3" fmla="val 20563"/>
                </a:avLst>
              </a:prstGeom>
              <a:solidFill>
                <a:srgbClr val="CDBA85"/>
              </a:solidFill>
              <a:ln>
                <a:solidFill>
                  <a:srgbClr val="CDBA8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782845" y="2272201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4477666" y="2272201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空心弧 52"/>
              <p:cNvSpPr/>
              <p:nvPr/>
            </p:nvSpPr>
            <p:spPr>
              <a:xfrm>
                <a:off x="3846781" y="2161987"/>
                <a:ext cx="780143" cy="437700"/>
              </a:xfrm>
              <a:prstGeom prst="blockArc">
                <a:avLst>
                  <a:gd name="adj1" fmla="val 10568588"/>
                  <a:gd name="adj2" fmla="val 0"/>
                  <a:gd name="adj3" fmla="val 20563"/>
                </a:avLst>
              </a:prstGeom>
              <a:solidFill>
                <a:srgbClr val="CDBA85"/>
              </a:solidFill>
              <a:ln>
                <a:solidFill>
                  <a:srgbClr val="CDBA8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4485534" y="3298887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3799172" y="3289759"/>
                <a:ext cx="216000" cy="21600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3782844" y="2797233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477665" y="2797233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空心弧 58"/>
              <p:cNvSpPr/>
              <p:nvPr/>
            </p:nvSpPr>
            <p:spPr>
              <a:xfrm>
                <a:off x="3846780" y="2687019"/>
                <a:ext cx="780143" cy="437700"/>
              </a:xfrm>
              <a:prstGeom prst="blockArc">
                <a:avLst>
                  <a:gd name="adj1" fmla="val 10568588"/>
                  <a:gd name="adj2" fmla="val 0"/>
                  <a:gd name="adj3" fmla="val 20563"/>
                </a:avLst>
              </a:prstGeom>
              <a:solidFill>
                <a:srgbClr val="CDBA85"/>
              </a:solidFill>
              <a:ln>
                <a:solidFill>
                  <a:srgbClr val="CDBA8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1613129" y="1751223"/>
              <a:ext cx="2718677" cy="20660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盘古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这个巍峨的巨人就像一根柱子，撑在天和地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之间。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227325" y="1765595"/>
              <a:ext cx="2654204" cy="20660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盘古这个巨人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就像一根柱子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，立在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天和地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之间。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空心弧 22"/>
            <p:cNvSpPr/>
            <p:nvPr/>
          </p:nvSpPr>
          <p:spPr>
            <a:xfrm>
              <a:off x="4427984" y="2931790"/>
              <a:ext cx="720927" cy="347486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0" y="394934"/>
            <a:ext cx="7237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对比品味：哪一句更能带给我们画面感？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2816" y="3470925"/>
            <a:ext cx="82783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“巍峨”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这个词不仅写出了盘古的身体像山一样高大，还让我感受到他巨大的力量，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坚不可摧。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133411" y="339750"/>
            <a:ext cx="6877178" cy="2346088"/>
            <a:chOff x="1475656" y="1342564"/>
            <a:chExt cx="6964359" cy="2669347"/>
          </a:xfrm>
        </p:grpSpPr>
        <p:grpSp>
          <p:nvGrpSpPr>
            <p:cNvPr id="3" name="组合 10"/>
            <p:cNvGrpSpPr/>
            <p:nvPr/>
          </p:nvGrpSpPr>
          <p:grpSpPr>
            <a:xfrm>
              <a:off x="1475656" y="1342564"/>
              <a:ext cx="6964359" cy="2669347"/>
              <a:chOff x="682267" y="1197239"/>
              <a:chExt cx="7536401" cy="3362357"/>
            </a:xfrm>
          </p:grpSpPr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4587869" y="820248"/>
                <a:ext cx="3253807" cy="4007790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834498" y="1143651"/>
                <a:ext cx="3263714" cy="3568176"/>
              </a:xfrm>
              <a:prstGeom prst="rect">
                <a:avLst/>
              </a:prstGeom>
            </p:spPr>
          </p:pic>
          <p:sp>
            <p:nvSpPr>
              <p:cNvPr id="48" name="椭圆 47"/>
              <p:cNvSpPr/>
              <p:nvPr/>
            </p:nvSpPr>
            <p:spPr>
              <a:xfrm>
                <a:off x="3796439" y="1759552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4491260" y="1759552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空心弧 49"/>
              <p:cNvSpPr/>
              <p:nvPr/>
            </p:nvSpPr>
            <p:spPr>
              <a:xfrm>
                <a:off x="3860375" y="1649338"/>
                <a:ext cx="780143" cy="437700"/>
              </a:xfrm>
              <a:prstGeom prst="blockArc">
                <a:avLst>
                  <a:gd name="adj1" fmla="val 10568588"/>
                  <a:gd name="adj2" fmla="val 0"/>
                  <a:gd name="adj3" fmla="val 20563"/>
                </a:avLst>
              </a:prstGeom>
              <a:solidFill>
                <a:srgbClr val="CDBA85"/>
              </a:solidFill>
              <a:ln>
                <a:solidFill>
                  <a:srgbClr val="CDBA8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782845" y="2272201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4477666" y="2272201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空心弧 52"/>
              <p:cNvSpPr/>
              <p:nvPr/>
            </p:nvSpPr>
            <p:spPr>
              <a:xfrm>
                <a:off x="3846781" y="2161987"/>
                <a:ext cx="780143" cy="437700"/>
              </a:xfrm>
              <a:prstGeom prst="blockArc">
                <a:avLst>
                  <a:gd name="adj1" fmla="val 10568588"/>
                  <a:gd name="adj2" fmla="val 0"/>
                  <a:gd name="adj3" fmla="val 20563"/>
                </a:avLst>
              </a:prstGeom>
              <a:solidFill>
                <a:srgbClr val="CDBA85"/>
              </a:solidFill>
              <a:ln>
                <a:solidFill>
                  <a:srgbClr val="CDBA8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4485534" y="3298887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3799172" y="3289759"/>
                <a:ext cx="216000" cy="21600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3782844" y="2797233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477665" y="2797233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空心弧 58"/>
              <p:cNvSpPr/>
              <p:nvPr/>
            </p:nvSpPr>
            <p:spPr>
              <a:xfrm>
                <a:off x="3846780" y="2687019"/>
                <a:ext cx="780143" cy="437700"/>
              </a:xfrm>
              <a:prstGeom prst="blockArc">
                <a:avLst>
                  <a:gd name="adj1" fmla="val 10568588"/>
                  <a:gd name="adj2" fmla="val 0"/>
                  <a:gd name="adj3" fmla="val 20563"/>
                </a:avLst>
              </a:prstGeom>
              <a:solidFill>
                <a:srgbClr val="CDBA85"/>
              </a:solidFill>
              <a:ln>
                <a:solidFill>
                  <a:srgbClr val="CDBA8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1613129" y="1751223"/>
              <a:ext cx="2718677" cy="20660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盘古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这个巍峨的巨人就像一根柱子，撑在天和地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之间。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227325" y="1765595"/>
              <a:ext cx="2654204" cy="20660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盘古这个巨人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就像一根柱子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，立在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天和地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之间。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空心弧 22"/>
            <p:cNvSpPr/>
            <p:nvPr/>
          </p:nvSpPr>
          <p:spPr>
            <a:xfrm>
              <a:off x="4427984" y="2931790"/>
              <a:ext cx="720927" cy="347486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96000" y="3018623"/>
            <a:ext cx="835200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第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一句话不仅写出了盘古用双手和双臂顶起天地的动作，还表现出他支撑天地用尽全力，而且坚持不懈的精神，天地辽阔，巨人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伟岸。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38880" y="2041925"/>
            <a:ext cx="28767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只是</a:t>
            </a:r>
            <a:r>
              <a:rPr lang="zh-CN" altLang="en-US" sz="2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站着，很</a:t>
            </a:r>
            <a:r>
              <a:rPr lang="zh-CN" altLang="en-US" sz="24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普通。</a:t>
            </a:r>
            <a:endParaRPr lang="zh-CN" altLang="en-US" sz="1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7335" y="2421013"/>
            <a:ext cx="44465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需要</a:t>
            </a:r>
            <a:r>
              <a:rPr lang="zh-CN" altLang="en-US" sz="2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双手双脚和全身同时</a:t>
            </a:r>
            <a:r>
              <a:rPr lang="zh-CN" altLang="en-US" sz="24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发力</a:t>
            </a:r>
            <a:r>
              <a:rPr lang="zh-CN" altLang="en-US" sz="2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1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162810" y="1588464"/>
            <a:ext cx="351434" cy="422432"/>
          </a:xfrm>
          <a:prstGeom prst="ellipse">
            <a:avLst/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181977" y="1634795"/>
            <a:ext cx="351434" cy="422432"/>
          </a:xfrm>
          <a:prstGeom prst="ellipse">
            <a:avLst/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 bldLvl="0" animBg="1"/>
      <p:bldP spid="2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9"/>
          <a:stretch>
            <a:fillRect/>
          </a:stretch>
        </p:blipFill>
        <p:spPr bwMode="auto">
          <a:xfrm>
            <a:off x="6361598" y="2355750"/>
            <a:ext cx="2782401" cy="21950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51921" y="1770975"/>
            <a:ext cx="73440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朗读第三、四自然段，边读边想象画面。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24000" y="699750"/>
            <a:ext cx="2473998" cy="697101"/>
            <a:chOff x="2674066" y="1883594"/>
            <a:chExt cx="2473998" cy="6971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4066" y="1883594"/>
              <a:ext cx="850943" cy="697101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3501987" y="2064958"/>
              <a:ext cx="164607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朗读</a:t>
              </a:r>
              <a:r>
                <a:rPr lang="zh-CN" altLang="en-US" sz="26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指导</a:t>
              </a:r>
              <a:endPara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2000" y="312960"/>
            <a:ext cx="8100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在朗读中，你仿佛看到了盘古撑开天开地时哪些神奇的画面？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（课后第二题）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281" y="2211750"/>
            <a:ext cx="2359013" cy="2381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2000" y="1365643"/>
            <a:ext cx="7056526" cy="954107"/>
          </a:xfrm>
          <a:prstGeom prst="rect">
            <a:avLst/>
          </a:prstGeom>
          <a:noFill/>
          <a:ln w="31750"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盘古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的身体会随着天地的变化而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变化，真是“神人”有“神力”。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000" y="2427750"/>
            <a:ext cx="6354000" cy="1815882"/>
          </a:xfrm>
          <a:prstGeom prst="rect">
            <a:avLst/>
          </a:prstGeom>
          <a:noFill/>
          <a:ln w="31750">
            <a:solidFill>
              <a:srgbClr val="FFC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盘古在天地间撑了一万八千年始终没有放弃，日复一日，年复一年，感觉好漫长啊。那时的世界什么也没有，盘古孤零零的，很寂寞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1695" y="1059750"/>
            <a:ext cx="6510305" cy="1508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en-US" sz="2800" b="1" dirty="0" err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盘古倒下以后身体发生了怎样的变化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？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请同学们默读课文第五自然段，用横线勾画出这个自然段的中心句。</a:t>
            </a:r>
            <a:endParaRPr lang="en-US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00" y="1924667"/>
            <a:ext cx="1104039" cy="1582166"/>
          </a:xfrm>
          <a:prstGeom prst="rect">
            <a:avLst/>
          </a:prstGeom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000" y="2715750"/>
            <a:ext cx="2766903" cy="183594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6000" y="1185643"/>
            <a:ext cx="8568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盘古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倒下以后，他的身体发生了巨大的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变。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的汗水变成了滋润万物的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雨露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224000" y="1653313"/>
            <a:ext cx="6516000" cy="30480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云形 9"/>
          <p:cNvSpPr/>
          <p:nvPr/>
        </p:nvSpPr>
        <p:spPr>
          <a:xfrm>
            <a:off x="2340000" y="410595"/>
            <a:ext cx="2232000" cy="914400"/>
          </a:xfrm>
          <a:prstGeom prst="cloud">
            <a:avLst/>
          </a:prstGeom>
          <a:grpFill/>
          <a:ln>
            <a:solidFill>
              <a:srgbClr val="FFC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中心句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1175" y="2468068"/>
            <a:ext cx="2821650" cy="20594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118870" y="3341370"/>
            <a:ext cx="2150110" cy="932180"/>
            <a:chOff x="4193311" y="3961463"/>
            <a:chExt cx="1944357" cy="975475"/>
          </a:xfrm>
        </p:grpSpPr>
        <p:sp>
          <p:nvSpPr>
            <p:cNvPr id="82" name="云形 81"/>
            <p:cNvSpPr/>
            <p:nvPr/>
          </p:nvSpPr>
          <p:spPr>
            <a:xfrm>
              <a:off x="4193311" y="3961463"/>
              <a:ext cx="1944357" cy="975475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405778" y="4170778"/>
              <a:ext cx="1536651" cy="546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四季的风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687695" y="3341370"/>
            <a:ext cx="2324100" cy="1039495"/>
            <a:chOff x="4193311" y="4052187"/>
            <a:chExt cx="1728941" cy="884752"/>
          </a:xfrm>
        </p:grpSpPr>
        <p:sp>
          <p:nvSpPr>
            <p:cNvPr id="51" name="云形 50"/>
            <p:cNvSpPr/>
            <p:nvPr/>
          </p:nvSpPr>
          <p:spPr>
            <a:xfrm>
              <a:off x="4193311" y="4052187"/>
              <a:ext cx="1728941" cy="884752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488611" y="4284740"/>
              <a:ext cx="1249238" cy="444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飘动的云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690196" y="643434"/>
            <a:ext cx="140716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0" hangingPunct="0">
              <a:defRPr sz="240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sz="4800" b="1" dirty="0">
                <a:solidFill>
                  <a:srgbClr val="FF0000"/>
                </a:solidFill>
              </a:rPr>
              <a:t>气息</a:t>
            </a:r>
            <a:endParaRPr lang="zh-CN" sz="4800" b="1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09520" y="520065"/>
            <a:ext cx="519366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他呼出的气息，变成了四季的风和飘动的云；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9325" y="1661795"/>
            <a:ext cx="2489200" cy="1610360"/>
          </a:xfrm>
          <a:prstGeom prst="round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b="9410"/>
          <a:stretch>
            <a:fillRect/>
          </a:stretch>
        </p:blipFill>
        <p:spPr>
          <a:xfrm>
            <a:off x="5474970" y="1661795"/>
            <a:ext cx="2379345" cy="1609725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2482850" y="591364"/>
            <a:ext cx="558927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他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发出的声音，化作了隆隆的雷声。</a:t>
            </a:r>
            <a:endPara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609417" y="2189797"/>
            <a:ext cx="4794250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隆隆的雷声，宇宙之间从此有了声音，这是多么令人激动啊！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600026" y="591364"/>
            <a:ext cx="140716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0" hangingPunct="0">
              <a:defRPr sz="240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sz="4800" b="1" dirty="0">
                <a:solidFill>
                  <a:srgbClr val="FF0000"/>
                </a:solidFill>
              </a:rPr>
              <a:t>声音</a:t>
            </a:r>
            <a:endParaRPr lang="zh-CN" sz="4800" b="1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65940" y="3728008"/>
            <a:ext cx="144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点击</a:t>
            </a:r>
            <a:r>
              <a:rPr lang="zh-CN" altLang="en-US" sz="1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播放声音</a:t>
            </a:r>
            <a:endParaRPr lang="zh-CN" altLang="en-US" sz="1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链接1：雷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581140" y="2693698"/>
            <a:ext cx="609600" cy="609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65940" y="2560202"/>
            <a:ext cx="1574060" cy="875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rcRect b="7674"/>
          <a:stretch>
            <a:fillRect/>
          </a:stretch>
        </p:blipFill>
        <p:spPr>
          <a:xfrm>
            <a:off x="5686046" y="2238425"/>
            <a:ext cx="2372360" cy="146431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180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4" grpId="0"/>
      <p:bldP spid="10" grpId="0" bldLvl="0" animBg="1" autoUpdateAnimBg="0"/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560070" y="3315335"/>
            <a:ext cx="8023225" cy="1076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他的左眼变成了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太阳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，照耀大地，右眼变成了</a:t>
            </a:r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月亮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，给夜晚带来了光明；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336415" y="3315335"/>
            <a:ext cx="834390" cy="49784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916045" y="1385570"/>
            <a:ext cx="1467485" cy="1658239"/>
            <a:chOff x="5029432" y="2796622"/>
            <a:chExt cx="4322278" cy="2551979"/>
          </a:xfrm>
        </p:grpSpPr>
        <p:sp>
          <p:nvSpPr>
            <p:cNvPr id="14" name="云形 13"/>
            <p:cNvSpPr/>
            <p:nvPr/>
          </p:nvSpPr>
          <p:spPr>
            <a:xfrm>
              <a:off x="5029432" y="2796622"/>
              <a:ext cx="3936994" cy="2551979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551248" y="3338993"/>
              <a:ext cx="3800462" cy="1466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温暖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光明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1872615" y="3813175"/>
            <a:ext cx="837565" cy="48387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9271"/>
          <a:stretch>
            <a:fillRect/>
          </a:stretch>
        </p:blipFill>
        <p:spPr>
          <a:xfrm>
            <a:off x="784860" y="1355725"/>
            <a:ext cx="2805430" cy="1773555"/>
          </a:xfrm>
          <a:prstGeom prst="round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16767" b="9097"/>
          <a:stretch>
            <a:fillRect/>
          </a:stretch>
        </p:blipFill>
        <p:spPr>
          <a:xfrm>
            <a:off x="5478780" y="1355725"/>
            <a:ext cx="2770505" cy="1773555"/>
          </a:xfrm>
          <a:prstGeom prst="roundRect">
            <a:avLst/>
          </a:prstGeom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465406" y="525959"/>
            <a:ext cx="140716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0" hangingPunct="0">
              <a:defRPr sz="240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sz="4800" b="1" dirty="0">
                <a:solidFill>
                  <a:srgbClr val="FF0000"/>
                </a:solidFill>
              </a:rPr>
              <a:t>眼睛</a:t>
            </a:r>
            <a:endParaRPr lang="zh-CN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10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0" y="231775"/>
            <a:ext cx="278193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78841" y="215300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语文  四年级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3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666875" y="1181735"/>
            <a:ext cx="5852795" cy="1083945"/>
          </a:xfrm>
          <a:prstGeom prst="rect">
            <a:avLst/>
          </a:prstGeom>
          <a:solidFill>
            <a:schemeClr val="bg1">
              <a:alpha val="85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12 </a:t>
            </a:r>
            <a:r>
              <a:rPr lang="zh-CN" altLang="en-US" sz="6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盘古开天地</a:t>
            </a:r>
            <a:endParaRPr lang="zh-CN" altLang="en-US" sz="6600" b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664210" y="540385"/>
            <a:ext cx="7118985" cy="132207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ClrTx/>
              <a:buSzTx/>
              <a:buFontTx/>
            </a:pP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他的</a:t>
            </a:r>
            <a:r>
              <a:rPr lang="zh-CN" altLang="en-US" sz="4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四肢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和躯干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，变成了大地的四极和五方的名山；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1589" b="14063"/>
          <a:stretch>
            <a:fillRect/>
          </a:stretch>
        </p:blipFill>
        <p:spPr>
          <a:xfrm rot="2640000">
            <a:off x="828675" y="1470025"/>
            <a:ext cx="3086100" cy="2580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r="7862" b="7014"/>
          <a:stretch>
            <a:fillRect/>
          </a:stretch>
        </p:blipFill>
        <p:spPr>
          <a:xfrm>
            <a:off x="4639310" y="2043430"/>
            <a:ext cx="3150235" cy="179959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612820" y="626289"/>
            <a:ext cx="140716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0" hangingPunct="0">
              <a:defRPr sz="240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 smtClean="0">
                <a:solidFill>
                  <a:srgbClr val="FF0000"/>
                </a:solidFill>
              </a:rPr>
              <a:t>血液</a:t>
            </a:r>
            <a:endParaRPr lang="zh-CN" sz="4800" b="1" dirty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11070" y="872490"/>
            <a:ext cx="671576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他的血液，变成了奔流不息的江河；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00" y="1707750"/>
            <a:ext cx="4191000" cy="2476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圆角矩形 13"/>
          <p:cNvSpPr/>
          <p:nvPr/>
        </p:nvSpPr>
        <p:spPr>
          <a:xfrm>
            <a:off x="5568950" y="901700"/>
            <a:ext cx="1667050" cy="49784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76000" y="1561005"/>
            <a:ext cx="367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请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你结合动图，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运用“奔流不息”写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个句子吧！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06600" y="3219750"/>
            <a:ext cx="367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汹涌的黄河水，奔流不息，让人感到气势壮观！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 autoUpdateAnimBg="0"/>
      <p:bldP spid="14" grpId="0" bldLvl="0" animBg="1"/>
      <p:bldP spid="7" grpId="0"/>
      <p:bldP spid="1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655490" y="4455002"/>
            <a:ext cx="57251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3600">
                <a:ea typeface="仿宋_GB2312" panose="02010609030101010101" pitchFamily="49" charset="-122"/>
              </a:rPr>
              <a:t>       </a:t>
            </a:r>
            <a:endParaRPr lang="zh-CN" altLang="en-US" sz="3600" b="1">
              <a:solidFill>
                <a:srgbClr val="00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572135" y="584200"/>
            <a:ext cx="7650480" cy="64516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ea typeface="楷体" panose="02010609060101010101" pitchFamily="49" charset="-122"/>
              </a:rPr>
              <a:t>   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他的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汗毛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，变成了茂盛的花草树木；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787390" y="584200"/>
            <a:ext cx="1764030" cy="64516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2" descr="图片3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9"/>
          <a:stretch>
            <a:fillRect/>
          </a:stretch>
        </p:blipFill>
        <p:spPr bwMode="auto">
          <a:xfrm>
            <a:off x="5356860" y="2901315"/>
            <a:ext cx="2197735" cy="14490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910" y="1466215"/>
            <a:ext cx="2018030" cy="1288415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9235" y="3077210"/>
            <a:ext cx="1897380" cy="1278255"/>
          </a:xfrm>
          <a:prstGeom prst="round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b="5868"/>
          <a:stretch>
            <a:fillRect/>
          </a:stretch>
        </p:blipFill>
        <p:spPr>
          <a:xfrm>
            <a:off x="5357495" y="1322705"/>
            <a:ext cx="2121535" cy="1384935"/>
          </a:xfrm>
          <a:prstGeom prst="round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038600" y="1697355"/>
            <a:ext cx="736600" cy="25126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600" b="1"/>
              <a:t> </a:t>
            </a:r>
            <a:r>
              <a:rPr lang="en-US" altLang="zh-CN" sz="3600" b="1">
                <a:solidFill>
                  <a:srgbClr val="0000FF"/>
                </a:solidFill>
              </a:rPr>
              <a:t> </a:t>
            </a:r>
            <a:r>
              <a:rPr lang="zh-CN" altLang="en-US" sz="3600" b="1">
                <a:solidFill>
                  <a:srgbClr val="0000FF"/>
                </a:solidFill>
              </a:rPr>
              <a:t>花草树木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296715" y="4455002"/>
            <a:ext cx="57251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3600">
                <a:ea typeface="仿宋_GB2312" panose="02010609030101010101" pitchFamily="49" charset="-122"/>
              </a:rPr>
              <a:t>       </a:t>
            </a:r>
            <a:endParaRPr lang="zh-CN" altLang="en-US" sz="3600" b="1">
              <a:solidFill>
                <a:srgbClr val="00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91720" y="833656"/>
            <a:ext cx="8561126" cy="7683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ClrTx/>
              <a:buSzTx/>
              <a:buFontTx/>
            </a:pPr>
            <a:r>
              <a:rPr lang="zh-CN" altLang="en-US" sz="2400" b="1" dirty="0" smtClean="0">
                <a:ea typeface="楷体" panose="02010609060101010101" pitchFamily="49" charset="-122"/>
              </a:rPr>
              <a:t>   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他的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汗水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，变成了滋润万物的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雨露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0970" y="1729105"/>
            <a:ext cx="2926080" cy="18288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0" y="1729105"/>
            <a:ext cx="2707640" cy="18288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文本框 4"/>
          <p:cNvSpPr txBox="1"/>
          <p:nvPr/>
        </p:nvSpPr>
        <p:spPr>
          <a:xfrm>
            <a:off x="3970020" y="3557905"/>
            <a:ext cx="120396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雨露</a:t>
            </a:r>
            <a:endParaRPr lang="zh-CN" altLang="en-US" sz="40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742" y="2283750"/>
            <a:ext cx="2967075" cy="21981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68000" y="483750"/>
            <a:ext cx="6408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这些神奇的变化中你发现了什么？</a:t>
            </a:r>
            <a:endParaRPr lang="en-US" altLang="zh-CN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000" y="1722722"/>
            <a:ext cx="5184000" cy="1643527"/>
          </a:xfrm>
          <a:prstGeom prst="rect">
            <a:avLst/>
          </a:prstGeom>
          <a:ln w="25400">
            <a:solidFill>
              <a:schemeClr val="accent1"/>
            </a:solidFill>
            <a:prstDash val="dashDot"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巨人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的声音一定是非常宏亮的，所以，作者就把盘古发出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声音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想象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成了隆隆的雷声。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4000" y="771750"/>
            <a:ext cx="7416000" cy="1384995"/>
          </a:xfrm>
          <a:prstGeom prst="rect">
            <a:avLst/>
          </a:prstGeom>
          <a:noFill/>
          <a:ln w="22225">
            <a:solidFill>
              <a:schemeClr val="accent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盘古的左眼变成了太阳，释放出万道阳光，照耀大地；右眼变成了月亮，照亮黑夜。太阳、月亮如同圆圆的眼睛一般，并且都能发出亮光。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4000" y="2715750"/>
            <a:ext cx="7416000" cy="1384995"/>
          </a:xfrm>
          <a:prstGeom prst="rect">
            <a:avLst/>
          </a:prstGeom>
          <a:noFill/>
          <a:ln w="22225">
            <a:solidFill>
              <a:schemeClr val="accent1"/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   盘古身体的变化和我们所看到、所感受到的万物都有关联，而且高度相似，比如流动的血液和奔流的江河也是神似的。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8000" y="422762"/>
            <a:ext cx="7848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盘古的身体还能变化成什么？请你仿照“他的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变成了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”的句式，描绘自己想象到的画面吧！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43881" y="2121643"/>
            <a:ext cx="7760119" cy="1212640"/>
          </a:xfrm>
          <a:prstGeom prst="rect">
            <a:avLst/>
          </a:prstGeom>
          <a:noFill/>
          <a:ln w="25400">
            <a:noFill/>
            <a:prstDash val="dashDot"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他的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变成了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，给出行的人们带来方便。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3881" y="3704530"/>
            <a:ext cx="7900594" cy="523220"/>
          </a:xfrm>
          <a:prstGeom prst="rect">
            <a:avLst/>
          </a:prstGeom>
          <a:ln w="25400">
            <a:noFill/>
            <a:prstDash val="dashDot"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他的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变成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了珍贵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40000" y="2109271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筋脉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356000" y="212053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条条道路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438353" y="3704530"/>
            <a:ext cx="1989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骨骼  牙齿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542353" y="3704530"/>
            <a:ext cx="1989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矿藏  宝石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2725" y="555750"/>
            <a:ext cx="7848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从盘古的身体发生的巨大变化，你体会到了他怎样的精神？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（课后第一题）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36000" y="2715750"/>
            <a:ext cx="1872000" cy="584775"/>
          </a:xfrm>
          <a:prstGeom prst="rect">
            <a:avLst/>
          </a:prstGeom>
          <a:ln w="25400">
            <a:noFill/>
            <a:prstDash val="dashDot"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勇于献身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6875" y="516470"/>
            <a:ext cx="820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你来说一说盘古开天地的过程吧！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（课后第二题）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1026" y="1375104"/>
            <a:ext cx="237600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借助重点词句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4000" y="2482754"/>
            <a:ext cx="2304000" cy="138499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把文中表示时间的词语作为线索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51774" y="2067750"/>
            <a:ext cx="5112000" cy="461665"/>
          </a:xfrm>
          <a:prstGeom prst="rect">
            <a:avLst/>
          </a:prstGeom>
          <a:ln w="25400">
            <a:noFill/>
            <a:prstDash val="dashDot"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用“很久很久以前”引出故事的开始。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51774" y="2589957"/>
            <a:ext cx="4432226" cy="461665"/>
          </a:xfrm>
          <a:prstGeom prst="rect">
            <a:avLst/>
          </a:prstGeom>
          <a:ln w="25400">
            <a:noFill/>
            <a:prstDash val="dashDot"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用“有一天”讲述故事的发生。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51774" y="3112165"/>
            <a:ext cx="5112000" cy="1200329"/>
          </a:xfrm>
          <a:prstGeom prst="rect">
            <a:avLst/>
          </a:prstGeom>
          <a:ln w="25400">
            <a:noFill/>
            <a:prstDash val="dashDot"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抓住“天和地分开后”“过了一万八千年”“盘古倒下以后”讲述故事的经过。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3204000" y="2139750"/>
            <a:ext cx="216000" cy="2088000"/>
          </a:xfrm>
          <a:prstGeom prst="leftBrace">
            <a:avLst/>
          </a:prstGeom>
          <a:ln w="317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268000" y="1666280"/>
            <a:ext cx="5575865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1" indent="0" eaLnBrk="1" hangingPunct="1">
              <a:lnSpc>
                <a:spcPct val="120000"/>
              </a:lnSpc>
            </a:pPr>
            <a:r>
              <a:rPr 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让我们</a:t>
            </a:r>
            <a:r>
              <a:rPr lang="en-US" sz="3200" b="1" dirty="0" err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齐读课文最后一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自然</a:t>
            </a:r>
            <a:r>
              <a:rPr 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段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读出自己的感激之情。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1779750"/>
            <a:ext cx="1226185" cy="1757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00" y="1707750"/>
            <a:ext cx="1432482" cy="21408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87516" y="1797372"/>
            <a:ext cx="63395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朗读课文，读准字音，读通句子。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417" y="415575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文本框 11"/>
          <p:cNvSpPr txBox="1"/>
          <p:nvPr/>
        </p:nvSpPr>
        <p:spPr>
          <a:xfrm>
            <a:off x="7526530" y="414501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770" y="421486"/>
            <a:ext cx="5154047" cy="600074"/>
            <a:chOff x="179512" y="267494"/>
            <a:chExt cx="5154047" cy="600074"/>
          </a:xfrm>
        </p:grpSpPr>
        <p:sp>
          <p:nvSpPr>
            <p:cNvPr id="11" name="文本框 14">
              <a:hlinkClick r:id="rId3" action="ppaction://hlinkfile"/>
            </p:cNvPr>
            <p:cNvSpPr txBox="1"/>
            <p:nvPr/>
          </p:nvSpPr>
          <p:spPr>
            <a:xfrm>
              <a:off x="623138" y="267494"/>
              <a:ext cx="403383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朗读课文 扫清障碍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2489" y="449021"/>
              <a:ext cx="351070" cy="380165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4378430" y="395231"/>
              <a:ext cx="335134" cy="472337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334250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8" name="Picture 8" descr="aa11e4e8e023a16563d09f2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24000" y="2139750"/>
            <a:ext cx="3420000" cy="2427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/>
          <p:cNvSpPr txBox="1"/>
          <p:nvPr/>
        </p:nvSpPr>
        <p:spPr>
          <a:xfrm>
            <a:off x="622300" y="1131750"/>
            <a:ext cx="78994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伟大的巨人盘古，用他的整个身体创造了美丽的宇宙。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8000" y="339750"/>
            <a:ext cx="81360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课下请同学们多多阅读其他中国神话故事，选择一个感兴趣的故事多读几遍，然后讲给同学听。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（课后选做题）</a:t>
            </a:r>
            <a:endParaRPr lang="zh-CN" altLang="en-US" sz="28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149" y="1746521"/>
            <a:ext cx="2320425" cy="23594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000" y="1746521"/>
            <a:ext cx="2277300" cy="23136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861269" y="4127721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嫦娥奔月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79558" y="4081976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共工触山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3098" y="1275750"/>
            <a:ext cx="7101211" cy="287969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404000" y="1639443"/>
            <a:ext cx="569387" cy="1864613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盘古开天地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57597" y="2048690"/>
            <a:ext cx="1574790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劈开天地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094653" y="1563750"/>
            <a:ext cx="360040" cy="2007718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57597" y="2635447"/>
            <a:ext cx="160183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顶天立地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57597" y="3221177"/>
            <a:ext cx="1574790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化身万物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左大括号 3"/>
          <p:cNvSpPr/>
          <p:nvPr/>
        </p:nvSpPr>
        <p:spPr>
          <a:xfrm flipH="1">
            <a:off x="5262331" y="1563750"/>
            <a:ext cx="410210" cy="2031612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692098" y="2204944"/>
            <a:ext cx="2383638" cy="749224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伟大的巨人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57597" y="1461933"/>
            <a:ext cx="1574790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盘古苏醒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9282" y="426058"/>
            <a:ext cx="2237300" cy="561692"/>
            <a:chOff x="192083" y="411510"/>
            <a:chExt cx="2237300" cy="561692"/>
          </a:xfrm>
        </p:grpSpPr>
        <p:sp>
          <p:nvSpPr>
            <p:cNvPr id="21" name="文本框 14"/>
            <p:cNvSpPr txBox="1"/>
            <p:nvPr/>
          </p:nvSpPr>
          <p:spPr>
            <a:xfrm>
              <a:off x="624428" y="411510"/>
              <a:ext cx="180495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7" grpId="0"/>
      <p:bldP spid="20" grpId="0"/>
      <p:bldP spid="4" grpId="0" bldLvl="0" animBg="1"/>
      <p:bldP spid="5" grpId="0" bldLvl="0" animBg="1"/>
      <p:bldP spid="1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72000" y="1163389"/>
            <a:ext cx="7272000" cy="255358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课文通过描写盘古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的过程及结果，让我们体会到了盘古不怕牺牲、敢于创造、</a:t>
            </a:r>
            <a:r>
              <a:rPr lang="zh-CN" altLang="en-US" sz="28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的品格，同时也让我们懂得珍惜今天幸福美好的生活。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22322" y="1163389"/>
            <a:ext cx="1661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创造宇宙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64000" y="2465153"/>
            <a:ext cx="16205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无私奉献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2761" y="426058"/>
            <a:ext cx="2237300" cy="561692"/>
            <a:chOff x="179512" y="411510"/>
            <a:chExt cx="2237300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7" y="411510"/>
              <a:ext cx="179238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382"/>
            <a:ext cx="9145270" cy="51420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57665" y="1203750"/>
            <a:ext cx="8070010" cy="3192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地浑沌如鸡子，盘古生其中。万八千岁，天地开辟，阳清为天，阴浊为地。盘古在其中，一日九变，神于天，圣于地。天日高一丈，地日厚一丈，盘古日长一丈，如此万八千岁。天数极高，地数极深，盘古极长，后乃有三皇。数起于一，立于三，成于五，盛于七，处于九，故天去地九万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88000" y="465332"/>
            <a:ext cx="36093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古文：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盘古开天地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8122" y="432125"/>
            <a:ext cx="2249871" cy="561692"/>
            <a:chOff x="179512" y="411510"/>
            <a:chExt cx="2249871" cy="561692"/>
          </a:xfrm>
        </p:grpSpPr>
        <p:sp>
          <p:nvSpPr>
            <p:cNvPr id="9" name="文本框 14"/>
            <p:cNvSpPr txBox="1"/>
            <p:nvPr/>
          </p:nvSpPr>
          <p:spPr>
            <a:xfrm>
              <a:off x="624428" y="411510"/>
              <a:ext cx="180495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1092441" y="2211750"/>
            <a:ext cx="7019697" cy="1360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　　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盘古的气息变成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，他的声音变成了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,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他的双眼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386467" y="2335829"/>
            <a:ext cx="2250590" cy="499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风和云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908000" y="2976590"/>
            <a:ext cx="2411346" cy="499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雷声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500000" y="2975665"/>
            <a:ext cx="2376264" cy="499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变成了日月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899793" y="1203750"/>
            <a:ext cx="5904207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一、根据课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文用自己的话填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空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0129" y="415041"/>
            <a:ext cx="2249871" cy="561692"/>
            <a:chOff x="179512" y="411510"/>
            <a:chExt cx="2249871" cy="561692"/>
          </a:xfrm>
        </p:grpSpPr>
        <p:sp>
          <p:nvSpPr>
            <p:cNvPr id="13" name="文本框 14"/>
            <p:cNvSpPr txBox="1"/>
            <p:nvPr/>
          </p:nvSpPr>
          <p:spPr>
            <a:xfrm>
              <a:off x="624428" y="411510"/>
              <a:ext cx="180495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994500" y="1478280"/>
            <a:ext cx="7039250" cy="930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例：伟大的巨人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盘古，用他的整个身体创造了美丽的宇宙。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4500" y="2787750"/>
            <a:ext cx="7077256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美丽的妈妈，用她的微笑温暖了我的心灵。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2000" y="699750"/>
            <a:ext cx="4512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二、请仿照例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句写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一段话。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543965" y="1468371"/>
            <a:ext cx="6056070" cy="11033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三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、课下搜集我国的神话故事读一读，然后讲给同学听。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114285" y="1275750"/>
            <a:ext cx="51371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pī</a:t>
            </a:r>
            <a:endParaRPr lang="en-US" altLang="zh-CN" sz="2800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01320" y="1275750"/>
            <a:ext cx="54478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lèi</a:t>
            </a:r>
            <a:endParaRPr lang="en-US" altLang="zh-CN" sz="2800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69852" y="2880000"/>
            <a:ext cx="75014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zhī</a:t>
            </a:r>
            <a:endParaRPr lang="en-US" altLang="zh-CN" sz="2800" dirty="0" err="1" smtClean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26316" y="1656000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劈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930824" y="1656000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累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倒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119356" y="3312000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肢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80000" y="2880000"/>
            <a:ext cx="58165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qū</a:t>
            </a:r>
            <a:endParaRPr lang="en-US" altLang="zh-CN" sz="2800" dirty="0" err="1" smtClean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4" name="TextBox 44"/>
          <p:cNvSpPr txBox="1"/>
          <p:nvPr/>
        </p:nvSpPr>
        <p:spPr>
          <a:xfrm>
            <a:off x="3753358" y="3312000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躯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干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47"/>
          <p:cNvSpPr txBox="1"/>
          <p:nvPr/>
        </p:nvSpPr>
        <p:spPr>
          <a:xfrm>
            <a:off x="5387360" y="3312000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血液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204000" y="1275750"/>
            <a:ext cx="116658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ch</a:t>
            </a:r>
            <a:r>
              <a:rPr lang="en-US" altLang="zh-CN" sz="2800" dirty="0" err="1" smtClean="0">
                <a:latin typeface="汉语拼音" panose="000B0604020202020204"/>
                <a:ea typeface="宋体" panose="02010600030101010101" pitchFamily="2" charset="-122"/>
                <a:cs typeface="汉语拼音" panose="000B0604020202020204"/>
              </a:rPr>
              <a:t>ē</a:t>
            </a:r>
            <a:r>
              <a:rPr lang="en-US" altLang="zh-CN" sz="2800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ng</a:t>
            </a:r>
            <a:endParaRPr lang="en-US" altLang="zh-CN" sz="2800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428570" y="1656000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撑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41029" y="1275750"/>
            <a:ext cx="89097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fān</a:t>
            </a:r>
            <a:endParaRPr lang="en-US" altLang="zh-CN" sz="2800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24062" y="1656000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身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47"/>
          <p:cNvSpPr txBox="1"/>
          <p:nvPr/>
        </p:nvSpPr>
        <p:spPr>
          <a:xfrm>
            <a:off x="7021361" y="3312000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汗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毛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346540" y="2880000"/>
            <a:ext cx="131346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xuè</a:t>
            </a:r>
            <a:r>
              <a:rPr lang="en-US" altLang="zh-CN" sz="2800" dirty="0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 </a:t>
            </a:r>
            <a:r>
              <a:rPr lang="en-US" altLang="zh-CN" sz="2800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yè</a:t>
            </a:r>
            <a:endParaRPr lang="en-US" altLang="zh-CN" sz="2800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007199" y="1275750"/>
            <a:ext cx="63070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jié</a:t>
            </a:r>
            <a:endParaRPr lang="en-US" altLang="zh-CN" sz="2800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433078" y="1656000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筋疲力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竭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4"/>
          <p:cNvSpPr txBox="1"/>
          <p:nvPr/>
        </p:nvSpPr>
        <p:spPr>
          <a:xfrm>
            <a:off x="2038275" y="559613"/>
            <a:ext cx="6480000" cy="5001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先来看看下面两组词语，你能读正确吗？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2669853" y="2880000"/>
            <a:ext cx="470258" cy="47333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44036" y="3070125"/>
            <a:ext cx="1778496" cy="797625"/>
            <a:chOff x="251520" y="2266079"/>
            <a:chExt cx="1778496" cy="901412"/>
          </a:xfrm>
        </p:grpSpPr>
        <p:sp>
          <p:nvSpPr>
            <p:cNvPr id="65" name="云形标注 64"/>
            <p:cNvSpPr/>
            <p:nvPr/>
          </p:nvSpPr>
          <p:spPr>
            <a:xfrm>
              <a:off x="251520" y="2266079"/>
              <a:ext cx="1778496" cy="901412"/>
            </a:xfrm>
            <a:prstGeom prst="cloudCallout">
              <a:avLst>
                <a:gd name="adj1" fmla="val 71902"/>
                <a:gd name="adj2" fmla="val -29327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99661" y="2377885"/>
              <a:ext cx="141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翘舌音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79512" y="606628"/>
            <a:ext cx="8784976" cy="3686285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30062" y="354600"/>
            <a:ext cx="1583505" cy="504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76052" y="354600"/>
            <a:ext cx="1121491" cy="438582"/>
            <a:chOff x="6520102" y="843558"/>
            <a:chExt cx="1121491" cy="438582"/>
          </a:xfrm>
        </p:grpSpPr>
        <p:sp>
          <p:nvSpPr>
            <p:cNvPr id="43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  <p:bldP spid="29" grpId="0"/>
      <p:bldP spid="2" grpId="0"/>
      <p:bldP spid="36" grpId="0"/>
      <p:bldP spid="41" grpId="0"/>
      <p:bldP spid="58" grpId="0"/>
      <p:bldP spid="59" grpId="0"/>
      <p:bldP spid="6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4"/>
          <p:cNvSpPr txBox="1"/>
          <p:nvPr/>
        </p:nvSpPr>
        <p:spPr>
          <a:xfrm>
            <a:off x="771014" y="411750"/>
            <a:ext cx="7601972" cy="110337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上面这两组词语都与谁有关？你能结合课文内容，选择其中的一个或几个来说话吗？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93200" y="1809787"/>
            <a:ext cx="450117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他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醒来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后翻身坐了起来，拿起身边的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斧头向黑暗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劈过去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，分开了天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28000" y="3219750"/>
            <a:ext cx="44458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盘古也精疲力竭，累得倒下了。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5699282" y="1870053"/>
            <a:ext cx="720080" cy="5398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6659020" y="2269278"/>
            <a:ext cx="792000" cy="5398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5489862" y="3327000"/>
            <a:ext cx="1183787" cy="53989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7001863" y="3334875"/>
            <a:ext cx="1183787" cy="53989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044000" y="1491750"/>
            <a:ext cx="1872000" cy="2971220"/>
            <a:chOff x="1044000" y="1491750"/>
            <a:chExt cx="1872000" cy="2971220"/>
          </a:xfrm>
        </p:grpSpPr>
        <p:sp>
          <p:nvSpPr>
            <p:cNvPr id="5" name="矩形 4"/>
            <p:cNvSpPr/>
            <p:nvPr/>
          </p:nvSpPr>
          <p:spPr>
            <a:xfrm>
              <a:off x="1528950" y="3939750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盘古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026" name="Picture 2" descr="C:\Users\Administrator\Desktop\2648333747645274631_320x320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4000" y="1491750"/>
              <a:ext cx="1872000" cy="25064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6844" y="1086883"/>
            <a:ext cx="7704000" cy="3217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黑乎乎 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轻而清  重而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浊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缓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缓  上升  下降 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滋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润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茂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盛   雨露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流不息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64"/>
          <p:cNvSpPr txBox="1"/>
          <p:nvPr/>
        </p:nvSpPr>
        <p:spPr>
          <a:xfrm>
            <a:off x="2124000" y="555750"/>
            <a:ext cx="5760000" cy="5176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再来看下面这组词语，你能读对吗？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20000" y="2205168"/>
            <a:ext cx="86400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zhuó</a:t>
            </a:r>
            <a:endParaRPr lang="en-US" altLang="zh-CN" sz="2400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8950" y="3285168"/>
            <a:ext cx="532223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zī</a:t>
            </a:r>
            <a:endParaRPr lang="en-US" altLang="zh-CN" sz="2800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4000" y="3285168"/>
            <a:ext cx="75689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b</a:t>
            </a:r>
            <a:r>
              <a:rPr lang="en-US" altLang="zh-CN" sz="2800" dirty="0" err="1" smtClean="0">
                <a:latin typeface="汉语拼音" panose="000B0604020202020204"/>
                <a:ea typeface="宋体" panose="02010600030101010101" pitchFamily="2" charset="-122"/>
                <a:cs typeface="汉语拼音" panose="000B0604020202020204"/>
              </a:rPr>
              <a:t>ē</a:t>
            </a:r>
            <a:r>
              <a:rPr lang="en-US" altLang="zh-CN" sz="2800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n</a:t>
            </a:r>
            <a:endParaRPr lang="en-US" altLang="zh-CN" sz="2800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420000" y="2170313"/>
            <a:ext cx="463087" cy="47333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268000" y="1203751"/>
            <a:ext cx="1778496" cy="595220"/>
            <a:chOff x="-455243" y="2000869"/>
            <a:chExt cx="1778496" cy="775235"/>
          </a:xfrm>
          <a:solidFill>
            <a:schemeClr val="accent3">
              <a:lumMod val="75000"/>
            </a:schemeClr>
          </a:solidFill>
        </p:grpSpPr>
        <p:sp>
          <p:nvSpPr>
            <p:cNvPr id="11" name="云形标注 10"/>
            <p:cNvSpPr/>
            <p:nvPr/>
          </p:nvSpPr>
          <p:spPr>
            <a:xfrm>
              <a:off x="-455243" y="2000869"/>
              <a:ext cx="1778496" cy="775235"/>
            </a:xfrm>
            <a:prstGeom prst="cloudCallout">
              <a:avLst>
                <a:gd name="adj1" fmla="val 24237"/>
                <a:gd name="adj2" fmla="val 116175"/>
              </a:avLst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-239243" y="2040299"/>
              <a:ext cx="1415008" cy="52321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翘舌音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798787" y="1268917"/>
            <a:ext cx="2790986" cy="95410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能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找出词语中的反义词吗？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80000" y="3285168"/>
            <a:ext cx="93320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mào</a:t>
            </a:r>
            <a:endParaRPr lang="en-US" altLang="zh-CN" sz="2800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54888" y="2205068"/>
            <a:ext cx="937112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huǎn</a:t>
            </a:r>
            <a:endParaRPr lang="en-US" altLang="zh-CN" sz="2400" dirty="0">
              <a:latin typeface="汉语拼音" panose="000B0604020202020204" pitchFamily="34" charset="0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9512" y="606628"/>
            <a:ext cx="8784976" cy="3981122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30062" y="354600"/>
            <a:ext cx="1583505" cy="504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76052" y="354600"/>
            <a:ext cx="1121491" cy="438582"/>
            <a:chOff x="6520102" y="843558"/>
            <a:chExt cx="1121491" cy="438582"/>
          </a:xfrm>
        </p:grpSpPr>
        <p:sp>
          <p:nvSpPr>
            <p:cNvPr id="21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  <p:bldP spid="15" grpId="0" animBg="1"/>
      <p:bldP spid="16" grpId="0"/>
      <p:bldP spid="17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4636</Words>
  <Application>WPS 演示</Application>
  <PresentationFormat>全屏显示(16:9)</PresentationFormat>
  <Paragraphs>622</Paragraphs>
  <Slides>67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86" baseType="lpstr">
      <vt:lpstr>Arial</vt:lpstr>
      <vt:lpstr>宋体</vt:lpstr>
      <vt:lpstr>Wingdings</vt:lpstr>
      <vt:lpstr>黑体</vt:lpstr>
      <vt:lpstr>幼圆</vt:lpstr>
      <vt:lpstr>楷体</vt:lpstr>
      <vt:lpstr>汉语拼音</vt:lpstr>
      <vt:lpstr>汉语拼音</vt:lpstr>
      <vt:lpstr>Times New Roman</vt:lpstr>
      <vt:lpstr>微软雅黑</vt:lpstr>
      <vt:lpstr>Arial Unicode MS</vt:lpstr>
      <vt:lpstr>Calibri</vt:lpstr>
      <vt:lpstr>华文楷体</vt:lpstr>
      <vt:lpstr>楷体_GB2312</vt:lpstr>
      <vt:lpstr>新宋体</vt:lpstr>
      <vt:lpstr>仿宋_GB2312</vt:lpstr>
      <vt:lpstr>Xingkai SC</vt:lpstr>
      <vt:lpstr>Arial Black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绿色圃中小学教育网 http://www.lspjy.com/</Company>
  <LinksUpToDate>false</LinksUpToDate>
  <SharedDoc>false</SharedDoc>
  <HyperlinksChanged>false</HyperlinksChanged>
  <AppVersion>14.0000</AppVersion>
  <Manager>绿色圃中小学教育网 http://www.lspjy.com/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3</cp:revision>
  <dcterms:created xsi:type="dcterms:W3CDTF">2017-03-17T02:28:00Z</dcterms:created>
  <dcterms:modified xsi:type="dcterms:W3CDTF">2020-07-05T14:20:10Z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