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8" r:id="rId3"/>
    <p:sldId id="320" r:id="rId4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GIF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GIF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539750" y="2060575"/>
            <a:ext cx="8229600" cy="1143000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solidFill>
                  <a:srgbClr val="FF0000"/>
                </a:solidFill>
              </a:rPr>
              <a:t>语文园地二及习作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584741c228ea81c758f578de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288" y="1101725"/>
            <a:ext cx="7545387" cy="5030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内容占位符 3" descr="584741c228ea81c758f578de[3]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938213"/>
            <a:ext cx="7713663" cy="517525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584741c228ea81c758f578de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3" y="28575"/>
            <a:ext cx="12179300" cy="678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584741c228ea81c758f578de[2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903288"/>
            <a:ext cx="8128000" cy="4846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584741c228ea81c758f578de[4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038" y="1373188"/>
            <a:ext cx="8097837" cy="451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584741c228ea81c758f578de[6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177925"/>
            <a:ext cx="8089900" cy="450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584741c228ea81c758f578de[2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012825"/>
            <a:ext cx="7969250" cy="4513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938" y="812800"/>
            <a:ext cx="5003800" cy="469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"/>
          <p:cNvSpPr txBox="1"/>
          <p:nvPr/>
        </p:nvSpPr>
        <p:spPr>
          <a:xfrm>
            <a:off x="2274570" y="2178050"/>
            <a:ext cx="4784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7200" dirty="0">
                <a:solidFill>
                  <a:srgbClr val="C00000"/>
                </a:solidFill>
                <a:latin typeface="Arial" panose="020B0604020202020204" pitchFamily="34" charset="0"/>
              </a:rPr>
              <a:t>语文园地二</a:t>
            </a:r>
            <a:endParaRPr lang="zh-CN" altLang="en-US" sz="7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1"/>
          <p:cNvGrpSpPr/>
          <p:nvPr/>
        </p:nvGrpSpPr>
        <p:grpSpPr>
          <a:xfrm>
            <a:off x="1257300" y="1697038"/>
            <a:ext cx="6229350" cy="3856037"/>
            <a:chOff x="2640" y="800"/>
            <a:chExt cx="9810" cy="6072"/>
          </a:xfrm>
        </p:grpSpPr>
        <p:sp>
          <p:nvSpPr>
            <p:cNvPr id="19460" name="文本框 1"/>
            <p:cNvSpPr txBox="1"/>
            <p:nvPr/>
          </p:nvSpPr>
          <p:spPr>
            <a:xfrm>
              <a:off x="2640" y="800"/>
              <a:ext cx="9810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dirty="0">
                  <a:latin typeface="Arial" panose="020B0604020202020204" pitchFamily="34" charset="0"/>
                </a:rPr>
                <a:t>当我们遇到不理解的词语时，应该</a:t>
              </a:r>
              <a:r>
                <a:rPr lang="en-US" altLang="zh-CN" sz="3600" dirty="0">
                  <a:latin typeface="Arial" panose="020B0604020202020204" pitchFamily="34" charset="0"/>
                </a:rPr>
                <a:t>……</a:t>
              </a:r>
              <a:endParaRPr lang="en-US" altLang="zh-CN" sz="3600" dirty="0">
                <a:latin typeface="Arial" panose="020B0604020202020204" pitchFamily="34" charset="0"/>
              </a:endParaRPr>
            </a:p>
          </p:txBody>
        </p:sp>
        <p:pic>
          <p:nvPicPr>
            <p:cNvPr id="1946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8" y="3928"/>
              <a:ext cx="5120" cy="294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59" name="文本框 2"/>
          <p:cNvSpPr txBox="1"/>
          <p:nvPr/>
        </p:nvSpPr>
        <p:spPr>
          <a:xfrm>
            <a:off x="762000" y="750888"/>
            <a:ext cx="2647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</a:rPr>
              <a:t>交流平台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028700"/>
            <a:ext cx="6477000" cy="5108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3" name="组合 1"/>
          <p:cNvGrpSpPr/>
          <p:nvPr/>
        </p:nvGrpSpPr>
        <p:grpSpPr>
          <a:xfrm>
            <a:off x="2028825" y="1952625"/>
            <a:ext cx="5362575" cy="3276600"/>
            <a:chOff x="2955" y="1118"/>
            <a:chExt cx="8445" cy="5158"/>
          </a:xfrm>
        </p:grpSpPr>
        <p:sp>
          <p:nvSpPr>
            <p:cNvPr id="20485" name="文本框 1"/>
            <p:cNvSpPr txBox="1"/>
            <p:nvPr/>
          </p:nvSpPr>
          <p:spPr>
            <a:xfrm>
              <a:off x="5405" y="1118"/>
              <a:ext cx="251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dirty="0">
                  <a:latin typeface="Arial" panose="020B0604020202020204" pitchFamily="34" charset="0"/>
                </a:rPr>
                <a:t>春天</a:t>
              </a:r>
              <a:endParaRPr lang="zh-CN" altLang="en-US" sz="4800" dirty="0">
                <a:latin typeface="Arial" panose="020B0604020202020204" pitchFamily="34" charset="0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7200" y="3952"/>
              <a:ext cx="4200" cy="2324"/>
            </a:xfrm>
            <a:prstGeom prst="cloudCallout">
              <a:avLst>
                <a:gd name="adj1" fmla="val 14690"/>
                <a:gd name="adj2" fmla="val 67634"/>
              </a:avLst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有什么形容春天的词语？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7" name="文本框 3"/>
            <p:cNvSpPr txBox="1"/>
            <p:nvPr/>
          </p:nvSpPr>
          <p:spPr>
            <a:xfrm>
              <a:off x="2955" y="3013"/>
              <a:ext cx="405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dirty="0">
                  <a:latin typeface="Arial" panose="020B0604020202020204" pitchFamily="34" charset="0"/>
                </a:rPr>
                <a:t>暖和</a:t>
              </a:r>
              <a:endParaRPr lang="zh-CN" altLang="en-US" sz="4000" dirty="0">
                <a:latin typeface="Arial" panose="020B0604020202020204" pitchFamily="34" charset="0"/>
              </a:endParaRPr>
            </a:p>
            <a:p>
              <a:r>
                <a:rPr lang="zh-CN" altLang="en-US" sz="4000" dirty="0">
                  <a:latin typeface="Arial" panose="020B0604020202020204" pitchFamily="34" charset="0"/>
                </a:rPr>
                <a:t>春光明媚</a:t>
              </a:r>
              <a:endParaRPr lang="zh-CN" altLang="en-US" sz="4000" dirty="0">
                <a:latin typeface="Arial" panose="020B0604020202020204" pitchFamily="34" charset="0"/>
              </a:endParaRPr>
            </a:p>
          </p:txBody>
        </p:sp>
      </p:grpSp>
      <p:sp>
        <p:nvSpPr>
          <p:cNvPr id="20484" name="文本框 5"/>
          <p:cNvSpPr txBox="1"/>
          <p:nvPr/>
        </p:nvSpPr>
        <p:spPr>
          <a:xfrm>
            <a:off x="1562100" y="384175"/>
            <a:ext cx="27035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C00000"/>
                </a:solidFill>
                <a:latin typeface="Arial" panose="020B0604020202020204" pitchFamily="34" charset="0"/>
              </a:rPr>
              <a:t>词句段运用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188" y="898525"/>
            <a:ext cx="6380162" cy="506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5"/>
          <p:cNvSpPr txBox="1"/>
          <p:nvPr/>
        </p:nvSpPr>
        <p:spPr>
          <a:xfrm>
            <a:off x="3049588" y="2208213"/>
            <a:ext cx="30448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习作</a:t>
            </a:r>
            <a:endParaRPr kumimoji="0" lang="zh-CN" altLang="en-US" sz="96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442913"/>
            <a:ext cx="6519863" cy="5972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7" name="组合 1"/>
          <p:cNvGrpSpPr/>
          <p:nvPr/>
        </p:nvGrpSpPr>
        <p:grpSpPr>
          <a:xfrm>
            <a:off x="1903413" y="1133475"/>
            <a:ext cx="5922962" cy="3835400"/>
            <a:chOff x="1293" y="480"/>
            <a:chExt cx="9327" cy="6040"/>
          </a:xfrm>
        </p:grpSpPr>
        <p:pic>
          <p:nvPicPr>
            <p:cNvPr id="21508" name="Picture 6" descr="u=1410676020,3085733851&amp;fm=0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3" y="480"/>
              <a:ext cx="2030" cy="15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09" name="Picture 12" descr="u=1879225290,3737817039&amp;fm=15&amp;gp=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0" y="480"/>
              <a:ext cx="1500" cy="1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1"/>
            <p:cNvSpPr txBox="1"/>
            <p:nvPr/>
          </p:nvSpPr>
          <p:spPr>
            <a:xfrm>
              <a:off x="5458" y="1980"/>
              <a:ext cx="2797" cy="14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dirty="0">
                  <a:latin typeface="Arial" panose="020B0604020202020204" pitchFamily="34" charset="0"/>
                </a:rPr>
                <a:t>夏天</a:t>
              </a:r>
              <a:endParaRPr lang="zh-CN" altLang="en-US" sz="5400" dirty="0">
                <a:latin typeface="Arial" panose="020B0604020202020204" pitchFamily="34" charset="0"/>
              </a:endParaRPr>
            </a:p>
          </p:txBody>
        </p:sp>
        <p:sp>
          <p:nvSpPr>
            <p:cNvPr id="21511" name="文本框 2"/>
            <p:cNvSpPr txBox="1"/>
            <p:nvPr/>
          </p:nvSpPr>
          <p:spPr>
            <a:xfrm>
              <a:off x="2848" y="3703"/>
              <a:ext cx="3182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latin typeface="Arial" panose="020B0604020202020204" pitchFamily="34" charset="0"/>
                </a:rPr>
                <a:t>炎热</a:t>
              </a:r>
              <a:endParaRPr lang="zh-CN" altLang="en-US" sz="3200" dirty="0">
                <a:latin typeface="Arial" panose="020B0604020202020204" pitchFamily="34" charset="0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</a:rPr>
                <a:t>艳阳高照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4" name="云形标注 3"/>
            <p:cNvSpPr/>
            <p:nvPr/>
          </p:nvSpPr>
          <p:spPr>
            <a:xfrm>
              <a:off x="6420" y="4198"/>
              <a:ext cx="4200" cy="2322"/>
            </a:xfrm>
            <a:prstGeom prst="cloudCallou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有什么形容夏天的词语？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442913"/>
            <a:ext cx="6519863" cy="597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4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4919663"/>
            <a:ext cx="2528887" cy="1163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2" name="组合 1"/>
          <p:cNvGrpSpPr/>
          <p:nvPr/>
        </p:nvGrpSpPr>
        <p:grpSpPr>
          <a:xfrm>
            <a:off x="1963738" y="938213"/>
            <a:ext cx="6061075" cy="3778250"/>
            <a:chOff x="3770" y="2233"/>
            <a:chExt cx="9544" cy="5951"/>
          </a:xfrm>
        </p:grpSpPr>
        <p:sp>
          <p:nvSpPr>
            <p:cNvPr id="22533" name="文本框 1"/>
            <p:cNvSpPr txBox="1"/>
            <p:nvPr/>
          </p:nvSpPr>
          <p:spPr>
            <a:xfrm>
              <a:off x="6005" y="2233"/>
              <a:ext cx="2925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dirty="0">
                  <a:latin typeface="Arial" panose="020B0604020202020204" pitchFamily="34" charset="0"/>
                </a:rPr>
                <a:t>秋天</a:t>
              </a:r>
              <a:endParaRPr lang="zh-CN" altLang="en-US" sz="5400" dirty="0">
                <a:latin typeface="Arial" panose="020B0604020202020204" pitchFamily="34" charset="0"/>
              </a:endParaRPr>
            </a:p>
          </p:txBody>
        </p:sp>
        <p:sp>
          <p:nvSpPr>
            <p:cNvPr id="22534" name="文本框 2"/>
            <p:cNvSpPr txBox="1"/>
            <p:nvPr/>
          </p:nvSpPr>
          <p:spPr>
            <a:xfrm>
              <a:off x="3770" y="3985"/>
              <a:ext cx="4390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latin typeface="Arial" panose="020B0604020202020204" pitchFamily="34" charset="0"/>
                </a:rPr>
                <a:t>秋高气爽</a:t>
              </a:r>
              <a:endParaRPr lang="zh-CN" altLang="en-US" sz="3200" dirty="0">
                <a:latin typeface="Arial" panose="020B0604020202020204" pitchFamily="34" charset="0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</a:rPr>
                <a:t>瓜果飘香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4" name="云形标注 3"/>
            <p:cNvSpPr/>
            <p:nvPr/>
          </p:nvSpPr>
          <p:spPr>
            <a:xfrm>
              <a:off x="9114" y="5859"/>
              <a:ext cx="4200" cy="2325"/>
            </a:xfrm>
            <a:prstGeom prst="cloudCallou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有什么形容秋天的词语？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442913"/>
            <a:ext cx="6519863" cy="597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100" y="5029200"/>
            <a:ext cx="2530475" cy="116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组合 1"/>
          <p:cNvGrpSpPr/>
          <p:nvPr/>
        </p:nvGrpSpPr>
        <p:grpSpPr>
          <a:xfrm>
            <a:off x="2320925" y="1417638"/>
            <a:ext cx="4618038" cy="3665537"/>
            <a:chOff x="3655" y="2233"/>
            <a:chExt cx="7273" cy="5771"/>
          </a:xfrm>
        </p:grpSpPr>
        <p:sp>
          <p:nvSpPr>
            <p:cNvPr id="23557" name="文本框 3"/>
            <p:cNvSpPr txBox="1"/>
            <p:nvPr/>
          </p:nvSpPr>
          <p:spPr>
            <a:xfrm>
              <a:off x="5895" y="2233"/>
              <a:ext cx="2610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dirty="0">
                  <a:latin typeface="Arial" panose="020B0604020202020204" pitchFamily="34" charset="0"/>
                </a:rPr>
                <a:t>冬天</a:t>
              </a:r>
              <a:endParaRPr lang="zh-CN" altLang="en-US" sz="5400" dirty="0">
                <a:latin typeface="Arial" panose="020B0604020202020204" pitchFamily="34" charset="0"/>
              </a:endParaRPr>
            </a:p>
          </p:txBody>
        </p:sp>
        <p:sp>
          <p:nvSpPr>
            <p:cNvPr id="23558" name="文本框 4"/>
            <p:cNvSpPr txBox="1"/>
            <p:nvPr/>
          </p:nvSpPr>
          <p:spPr>
            <a:xfrm>
              <a:off x="3655" y="3685"/>
              <a:ext cx="3158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latin typeface="Arial" panose="020B0604020202020204" pitchFamily="34" charset="0"/>
                </a:rPr>
                <a:t>白雪皑皑</a:t>
              </a:r>
              <a:endParaRPr lang="zh-CN" altLang="en-US" sz="3200" dirty="0">
                <a:latin typeface="Arial" panose="020B0604020202020204" pitchFamily="34" charset="0"/>
              </a:endParaRPr>
            </a:p>
            <a:p>
              <a:r>
                <a:rPr lang="zh-CN" altLang="en-US" sz="3200" dirty="0">
                  <a:latin typeface="Arial" panose="020B0604020202020204" pitchFamily="34" charset="0"/>
                </a:rPr>
                <a:t>冰天雪地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6" name="云形标注 5"/>
            <p:cNvSpPr/>
            <p:nvPr/>
          </p:nvSpPr>
          <p:spPr>
            <a:xfrm>
              <a:off x="6728" y="5680"/>
              <a:ext cx="4200" cy="2324"/>
            </a:xfrm>
            <a:prstGeom prst="cloudCallou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有什么形容冬天的词语？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9338" y="4448175"/>
            <a:ext cx="2528887" cy="1163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合 1"/>
          <p:cNvGrpSpPr/>
          <p:nvPr/>
        </p:nvGrpSpPr>
        <p:grpSpPr>
          <a:xfrm>
            <a:off x="471488" y="795338"/>
            <a:ext cx="8189912" cy="4510087"/>
            <a:chOff x="742" y="1253"/>
            <a:chExt cx="12899" cy="7101"/>
          </a:xfrm>
        </p:grpSpPr>
        <p:pic>
          <p:nvPicPr>
            <p:cNvPr id="24581" name="Picture 4" descr="511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" y="1253"/>
              <a:ext cx="2179" cy="71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文本框 1"/>
            <p:cNvSpPr txBox="1"/>
            <p:nvPr/>
          </p:nvSpPr>
          <p:spPr>
            <a:xfrm>
              <a:off x="3195" y="4530"/>
              <a:ext cx="8736" cy="2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dirty="0">
                  <a:latin typeface="Arial" panose="020B0604020202020204" pitchFamily="34" charset="0"/>
                </a:rPr>
                <a:t>听了老师的这番话，我</a:t>
              </a:r>
              <a:r>
                <a:rPr lang="zh-CN" altLang="en-US" sz="3200" u="sng" dirty="0">
                  <a:latin typeface="Arial" panose="020B0604020202020204" pitchFamily="34" charset="0"/>
                </a:rPr>
                <a:t>憧憬</a:t>
              </a:r>
              <a:r>
                <a:rPr lang="zh-CN" altLang="en-US" sz="3200" dirty="0">
                  <a:latin typeface="Arial" panose="020B0604020202020204" pitchFamily="34" charset="0"/>
                </a:rPr>
                <a:t>着即将到来的一天，期待着在活动中有出色的表现。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195" y="1618"/>
              <a:ext cx="10446" cy="22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用你自己的方法理解下面加点词语的意思</a:t>
              </a:r>
              <a:endPara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80" name="文本框 2"/>
          <p:cNvSpPr txBox="1"/>
          <p:nvPr/>
        </p:nvSpPr>
        <p:spPr>
          <a:xfrm>
            <a:off x="2674938" y="3521075"/>
            <a:ext cx="519112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内容占位符 3" descr="图片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38950" y="4629150"/>
            <a:ext cx="2530475" cy="1165225"/>
          </a:xfrm>
        </p:spPr>
      </p:pic>
      <p:grpSp>
        <p:nvGrpSpPr>
          <p:cNvPr id="25603" name="组合 1"/>
          <p:cNvGrpSpPr/>
          <p:nvPr/>
        </p:nvGrpSpPr>
        <p:grpSpPr>
          <a:xfrm>
            <a:off x="1887538" y="1085850"/>
            <a:ext cx="6718300" cy="3556000"/>
            <a:chOff x="2973" y="1709"/>
            <a:chExt cx="10580" cy="5601"/>
          </a:xfrm>
        </p:grpSpPr>
        <p:sp>
          <p:nvSpPr>
            <p:cNvPr id="25605" name="文本框 1"/>
            <p:cNvSpPr txBox="1"/>
            <p:nvPr/>
          </p:nvSpPr>
          <p:spPr>
            <a:xfrm>
              <a:off x="2973" y="4840"/>
              <a:ext cx="7200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kern="1200" cap="none" spc="0" normalizeH="0" baseline="0" noProof="1"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小明打碎了家里的花瓶，心中有些</a:t>
              </a:r>
              <a:r>
                <a:rPr kumimoji="0" lang="zh-CN" altLang="en-US" sz="3200" u="dbl" kern="1200" cap="none" spc="0" normalizeH="0" baseline="0" noProof="1">
                  <a:uFill>
                    <a:solidFill>
                      <a:srgbClr val="FF0000"/>
                    </a:solidFill>
                  </a:u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忐忑不安</a:t>
              </a:r>
              <a:r>
                <a:rPr kumimoji="0" lang="zh-CN" altLang="en-US" sz="3200" kern="1200" cap="none" spc="0" normalizeH="0" baseline="0" noProof="1"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，害怕爸爸妈妈会责备他。</a:t>
              </a:r>
              <a:endParaRPr kumimoji="0" lang="zh-CN" altLang="en-US" sz="3200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06" name="矩形 5"/>
            <p:cNvSpPr/>
            <p:nvPr/>
          </p:nvSpPr>
          <p:spPr>
            <a:xfrm>
              <a:off x="3108" y="1709"/>
              <a:ext cx="10445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用你自己的方法理解下面加点词语的意思</a:t>
              </a:r>
              <a:endParaRPr lang="zh-CN" altLang="en-US" sz="4000" b="1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5604" name="Picture 4" descr="51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933450"/>
            <a:ext cx="1382713" cy="451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56"/>
          <p:cNvGrpSpPr/>
          <p:nvPr/>
        </p:nvGrpSpPr>
        <p:grpSpPr>
          <a:xfrm>
            <a:off x="1706563" y="938213"/>
            <a:ext cx="5730875" cy="4432300"/>
            <a:chOff x="3553" y="1300"/>
            <a:chExt cx="9026" cy="6980"/>
          </a:xfrm>
        </p:grpSpPr>
        <p:grpSp>
          <p:nvGrpSpPr>
            <p:cNvPr id="26632" name="组合 55"/>
            <p:cNvGrpSpPr/>
            <p:nvPr/>
          </p:nvGrpSpPr>
          <p:grpSpPr>
            <a:xfrm>
              <a:off x="3553" y="4265"/>
              <a:ext cx="4546" cy="952"/>
              <a:chOff x="3553" y="4265"/>
              <a:chExt cx="4546" cy="952"/>
            </a:xfrm>
          </p:grpSpPr>
          <p:sp>
            <p:nvSpPr>
              <p:cNvPr id="26672" name="文本框 18"/>
              <p:cNvSpPr txBox="1"/>
              <p:nvPr/>
            </p:nvSpPr>
            <p:spPr>
              <a:xfrm>
                <a:off x="3553" y="4265"/>
                <a:ext cx="910" cy="9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latin typeface="Arial" panose="020B0604020202020204" pitchFamily="34" charset="0"/>
                  </a:rPr>
                  <a:t>狂</a:t>
                </a:r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673" name="文本框 19"/>
              <p:cNvSpPr txBox="1"/>
              <p:nvPr/>
            </p:nvSpPr>
            <p:spPr>
              <a:xfrm>
                <a:off x="4778" y="4298"/>
                <a:ext cx="832" cy="9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latin typeface="Arial" panose="020B0604020202020204" pitchFamily="34" charset="0"/>
                  </a:rPr>
                  <a:t>铺</a:t>
                </a:r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674" name="文本框 20"/>
              <p:cNvSpPr txBox="1"/>
              <p:nvPr/>
            </p:nvSpPr>
            <p:spPr>
              <a:xfrm>
                <a:off x="6097" y="4298"/>
                <a:ext cx="923" cy="9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latin typeface="Arial" panose="020B0604020202020204" pitchFamily="34" charset="0"/>
                  </a:rPr>
                  <a:t>盖</a:t>
                </a:r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675" name="文本框 22"/>
              <p:cNvSpPr txBox="1"/>
              <p:nvPr/>
            </p:nvSpPr>
            <p:spPr>
              <a:xfrm>
                <a:off x="7314" y="4298"/>
                <a:ext cx="785" cy="9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3200" dirty="0">
                    <a:latin typeface="Arial" panose="020B0604020202020204" pitchFamily="34" charset="0"/>
                  </a:rPr>
                  <a:t>臂</a:t>
                </a:r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633" name="组合 54"/>
            <p:cNvGrpSpPr/>
            <p:nvPr/>
          </p:nvGrpSpPr>
          <p:grpSpPr>
            <a:xfrm>
              <a:off x="3698" y="1300"/>
              <a:ext cx="8881" cy="6980"/>
              <a:chOff x="3698" y="1300"/>
              <a:chExt cx="8881" cy="6980"/>
            </a:xfrm>
          </p:grpSpPr>
          <p:grpSp>
            <p:nvGrpSpPr>
              <p:cNvPr id="26634" name="组合 53"/>
              <p:cNvGrpSpPr/>
              <p:nvPr/>
            </p:nvGrpSpPr>
            <p:grpSpPr>
              <a:xfrm>
                <a:off x="7105" y="1300"/>
                <a:ext cx="5475" cy="2825"/>
                <a:chOff x="7105" y="1300"/>
                <a:chExt cx="5475" cy="2825"/>
              </a:xfrm>
            </p:grpSpPr>
            <p:pic>
              <p:nvPicPr>
                <p:cNvPr id="26670" name="图片 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10038" y="1300"/>
                  <a:ext cx="2542" cy="2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" name="云形标注 2"/>
                <p:cNvSpPr/>
                <p:nvPr/>
              </p:nvSpPr>
              <p:spPr>
                <a:xfrm flipH="1">
                  <a:off x="7106" y="2445"/>
                  <a:ext cx="3273" cy="1680"/>
                </a:xfrm>
                <a:prstGeom prst="cloudCallout">
                  <a:avLst/>
                </a:prstGeom>
                <a:ln w="9525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写一写，看谁写的好看。 </a:t>
                  </a:r>
                  <a:endParaRPr kumimoji="0" lang="zh-CN" altLang="en-US" sz="1800" b="0" i="0" u="none" strike="noStrike" kern="1200" cap="none" spc="0" normalizeH="0" baseline="0" noProof="1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6635" name="组合 52"/>
              <p:cNvGrpSpPr/>
              <p:nvPr/>
            </p:nvGrpSpPr>
            <p:grpSpPr>
              <a:xfrm>
                <a:off x="3698" y="5472"/>
                <a:ext cx="4418" cy="2809"/>
                <a:chOff x="3698" y="5472"/>
                <a:chExt cx="4418" cy="2809"/>
              </a:xfrm>
            </p:grpSpPr>
            <p:grpSp>
              <p:nvGrpSpPr>
                <p:cNvPr id="26636" name="组合 51"/>
                <p:cNvGrpSpPr/>
                <p:nvPr/>
              </p:nvGrpSpPr>
              <p:grpSpPr>
                <a:xfrm>
                  <a:off x="3722" y="5472"/>
                  <a:ext cx="4394" cy="764"/>
                  <a:chOff x="3722" y="5472"/>
                  <a:chExt cx="4394" cy="764"/>
                </a:xfrm>
              </p:grpSpPr>
              <p:grpSp>
                <p:nvGrpSpPr>
                  <p:cNvPr id="26654" name="组合 135"/>
                  <p:cNvGrpSpPr/>
                  <p:nvPr/>
                </p:nvGrpSpPr>
                <p:grpSpPr>
                  <a:xfrm>
                    <a:off x="3722" y="5472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7" name="矩形 130"/>
                    <p:cNvSpPr/>
                    <p:nvPr/>
                  </p:nvSpPr>
                  <p:spPr>
                    <a:xfrm>
                      <a:off x="6811" y="38599"/>
                      <a:ext cx="900" cy="885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11" name="直接连接符 131"/>
                    <p:cNvCxnSpPr/>
                    <p:nvPr/>
                  </p:nvCxnSpPr>
                  <p:spPr>
                    <a:xfrm>
                      <a:off x="6811" y="39049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直接连接符 132"/>
                    <p:cNvCxnSpPr/>
                    <p:nvPr/>
                  </p:nvCxnSpPr>
                  <p:spPr>
                    <a:xfrm>
                      <a:off x="7261" y="38599"/>
                      <a:ext cx="0" cy="8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55" name="组合 135"/>
                  <p:cNvGrpSpPr/>
                  <p:nvPr/>
                </p:nvGrpSpPr>
                <p:grpSpPr>
                  <a:xfrm>
                    <a:off x="4962" y="5472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20" name="矩形 130"/>
                    <p:cNvSpPr/>
                    <p:nvPr/>
                  </p:nvSpPr>
                  <p:spPr>
                    <a:xfrm>
                      <a:off x="6811" y="38599"/>
                      <a:ext cx="900" cy="885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21" name="直接连接符 131"/>
                    <p:cNvCxnSpPr/>
                    <p:nvPr/>
                  </p:nvCxnSpPr>
                  <p:spPr>
                    <a:xfrm>
                      <a:off x="6811" y="39049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直接连接符 132"/>
                    <p:cNvCxnSpPr/>
                    <p:nvPr/>
                  </p:nvCxnSpPr>
                  <p:spPr>
                    <a:xfrm>
                      <a:off x="7261" y="38599"/>
                      <a:ext cx="0" cy="8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56" name="组合 135"/>
                  <p:cNvGrpSpPr/>
                  <p:nvPr/>
                </p:nvGrpSpPr>
                <p:grpSpPr>
                  <a:xfrm>
                    <a:off x="7352" y="5472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24" name="矩形 130"/>
                    <p:cNvSpPr/>
                    <p:nvPr/>
                  </p:nvSpPr>
                  <p:spPr>
                    <a:xfrm>
                      <a:off x="6820" y="38599"/>
                      <a:ext cx="885" cy="885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28" name="直接连接符 131"/>
                    <p:cNvCxnSpPr/>
                    <p:nvPr/>
                  </p:nvCxnSpPr>
                  <p:spPr>
                    <a:xfrm>
                      <a:off x="6820" y="39049"/>
                      <a:ext cx="885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132"/>
                    <p:cNvCxnSpPr/>
                    <p:nvPr/>
                  </p:nvCxnSpPr>
                  <p:spPr>
                    <a:xfrm>
                      <a:off x="7262" y="38599"/>
                      <a:ext cx="0" cy="8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57" name="组合 135"/>
                  <p:cNvGrpSpPr/>
                  <p:nvPr/>
                </p:nvGrpSpPr>
                <p:grpSpPr>
                  <a:xfrm>
                    <a:off x="6179" y="5472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40" name="矩形 130"/>
                    <p:cNvSpPr/>
                    <p:nvPr/>
                  </p:nvSpPr>
                  <p:spPr>
                    <a:xfrm>
                      <a:off x="6809" y="38599"/>
                      <a:ext cx="900" cy="885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41" name="直接连接符 131"/>
                    <p:cNvCxnSpPr/>
                    <p:nvPr/>
                  </p:nvCxnSpPr>
                  <p:spPr>
                    <a:xfrm>
                      <a:off x="6809" y="39049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直接连接符 132"/>
                    <p:cNvCxnSpPr/>
                    <p:nvPr/>
                  </p:nvCxnSpPr>
                  <p:spPr>
                    <a:xfrm>
                      <a:off x="7259" y="38599"/>
                      <a:ext cx="0" cy="8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6637" name="组合 50"/>
                <p:cNvGrpSpPr/>
                <p:nvPr/>
              </p:nvGrpSpPr>
              <p:grpSpPr>
                <a:xfrm>
                  <a:off x="3698" y="7515"/>
                  <a:ext cx="4400" cy="766"/>
                  <a:chOff x="3698" y="7515"/>
                  <a:chExt cx="4400" cy="766"/>
                </a:xfrm>
              </p:grpSpPr>
              <p:grpSp>
                <p:nvGrpSpPr>
                  <p:cNvPr id="26638" name="组合 135"/>
                  <p:cNvGrpSpPr/>
                  <p:nvPr/>
                </p:nvGrpSpPr>
                <p:grpSpPr>
                  <a:xfrm>
                    <a:off x="3698" y="7515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25" name="矩形 130"/>
                    <p:cNvSpPr/>
                    <p:nvPr/>
                  </p:nvSpPr>
                  <p:spPr>
                    <a:xfrm>
                      <a:off x="6810" y="38598"/>
                      <a:ext cx="900" cy="900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26" name="直接连接符 131"/>
                    <p:cNvCxnSpPr/>
                    <p:nvPr/>
                  </p:nvCxnSpPr>
                  <p:spPr>
                    <a:xfrm>
                      <a:off x="6810" y="39048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直接连接符 132"/>
                    <p:cNvCxnSpPr/>
                    <p:nvPr/>
                  </p:nvCxnSpPr>
                  <p:spPr>
                    <a:xfrm>
                      <a:off x="7260" y="38598"/>
                      <a:ext cx="0" cy="90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39" name="组合 135"/>
                  <p:cNvGrpSpPr/>
                  <p:nvPr/>
                </p:nvGrpSpPr>
                <p:grpSpPr>
                  <a:xfrm>
                    <a:off x="4963" y="7515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29" name="矩形 130"/>
                    <p:cNvSpPr/>
                    <p:nvPr/>
                  </p:nvSpPr>
                  <p:spPr>
                    <a:xfrm>
                      <a:off x="6810" y="38598"/>
                      <a:ext cx="900" cy="900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30" name="直接连接符 131"/>
                    <p:cNvCxnSpPr/>
                    <p:nvPr/>
                  </p:nvCxnSpPr>
                  <p:spPr>
                    <a:xfrm>
                      <a:off x="6810" y="39048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直接连接符 132"/>
                    <p:cNvCxnSpPr/>
                    <p:nvPr/>
                  </p:nvCxnSpPr>
                  <p:spPr>
                    <a:xfrm>
                      <a:off x="7260" y="38598"/>
                      <a:ext cx="0" cy="90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40" name="组合 135"/>
                  <p:cNvGrpSpPr/>
                  <p:nvPr/>
                </p:nvGrpSpPr>
                <p:grpSpPr>
                  <a:xfrm>
                    <a:off x="6177" y="7515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44" name="矩形 130"/>
                    <p:cNvSpPr/>
                    <p:nvPr/>
                  </p:nvSpPr>
                  <p:spPr>
                    <a:xfrm>
                      <a:off x="6814" y="38598"/>
                      <a:ext cx="900" cy="900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45" name="直接连接符 131"/>
                    <p:cNvCxnSpPr/>
                    <p:nvPr/>
                  </p:nvCxnSpPr>
                  <p:spPr>
                    <a:xfrm>
                      <a:off x="6814" y="39048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132"/>
                    <p:cNvCxnSpPr/>
                    <p:nvPr/>
                  </p:nvCxnSpPr>
                  <p:spPr>
                    <a:xfrm>
                      <a:off x="7267" y="38598"/>
                      <a:ext cx="0" cy="90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6641" name="组合 135"/>
                  <p:cNvGrpSpPr/>
                  <p:nvPr/>
                </p:nvGrpSpPr>
                <p:grpSpPr>
                  <a:xfrm>
                    <a:off x="7334" y="7517"/>
                    <a:ext cx="765" cy="765"/>
                    <a:chOff x="6810" y="38598"/>
                    <a:chExt cx="900" cy="900"/>
                  </a:xfrm>
                </p:grpSpPr>
                <p:sp>
                  <p:nvSpPr>
                    <p:cNvPr id="48" name="矩形 130"/>
                    <p:cNvSpPr/>
                    <p:nvPr/>
                  </p:nvSpPr>
                  <p:spPr>
                    <a:xfrm>
                      <a:off x="6809" y="38599"/>
                      <a:ext cx="900" cy="885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sp>
                <p:cxnSp>
                  <p:nvCxnSpPr>
                    <p:cNvPr id="49" name="直接连接符 131"/>
                    <p:cNvCxnSpPr/>
                    <p:nvPr/>
                  </p:nvCxnSpPr>
                  <p:spPr>
                    <a:xfrm>
                      <a:off x="6809" y="39049"/>
                      <a:ext cx="900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直接连接符 132"/>
                    <p:cNvCxnSpPr/>
                    <p:nvPr/>
                  </p:nvCxnSpPr>
                  <p:spPr>
                    <a:xfrm>
                      <a:off x="7259" y="38599"/>
                      <a:ext cx="0" cy="8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26627" name="文本框 5"/>
          <p:cNvSpPr txBox="1"/>
          <p:nvPr/>
        </p:nvSpPr>
        <p:spPr>
          <a:xfrm>
            <a:off x="1066800" y="938213"/>
            <a:ext cx="230663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</a:rPr>
              <a:t>书写提示</a:t>
            </a:r>
            <a:endParaRPr lang="zh-CN" altLang="en-US" sz="40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文本框 44"/>
          <p:cNvSpPr txBox="1"/>
          <p:nvPr/>
        </p:nvSpPr>
        <p:spPr>
          <a:xfrm>
            <a:off x="1755775" y="4186238"/>
            <a:ext cx="60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排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6629" name="文本框 44"/>
          <p:cNvSpPr txBox="1"/>
          <p:nvPr/>
        </p:nvSpPr>
        <p:spPr>
          <a:xfrm>
            <a:off x="2543175" y="4186238"/>
            <a:ext cx="60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票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6630" name="文本框 44"/>
          <p:cNvSpPr txBox="1"/>
          <p:nvPr/>
        </p:nvSpPr>
        <p:spPr>
          <a:xfrm>
            <a:off x="3373438" y="4186238"/>
            <a:ext cx="60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寒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6631" name="文本框 44"/>
          <p:cNvSpPr txBox="1"/>
          <p:nvPr/>
        </p:nvSpPr>
        <p:spPr>
          <a:xfrm>
            <a:off x="3990975" y="4186238"/>
            <a:ext cx="60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假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260475" y="1577975"/>
            <a:ext cx="6235700" cy="4225925"/>
          </a:xfrm>
        </p:spPr>
      </p:pic>
      <p:sp>
        <p:nvSpPr>
          <p:cNvPr id="27651" name="文本框 1"/>
          <p:cNvSpPr txBox="1"/>
          <p:nvPr/>
        </p:nvSpPr>
        <p:spPr>
          <a:xfrm>
            <a:off x="1820863" y="2014538"/>
            <a:ext cx="5786437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秋高气爽                  天高云淡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秋风习习                  一叶知秋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金桂飘香                  层林尽染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五谷丰登                  果实累累   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春华秋实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文本框 2"/>
          <p:cNvSpPr txBox="1"/>
          <p:nvPr/>
        </p:nvSpPr>
        <p:spPr>
          <a:xfrm>
            <a:off x="1549400" y="850900"/>
            <a:ext cx="1982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ctrTitle"/>
          </p:nvPr>
        </p:nvSpPr>
        <p:spPr>
          <a:xfrm>
            <a:off x="1143000" y="1845310"/>
            <a:ext cx="6858000" cy="1626235"/>
          </a:xfrm>
        </p:spPr>
        <p:txBody>
          <a:bodyPr vert="horz" wrap="square" lIns="91440" tIns="45720" rIns="91440" bIns="45720" anchor="b"/>
          <a:lstStyle>
            <a:lvl1pPr lvl="0">
              <a:defRPr/>
            </a:lvl1pPr>
          </a:lstStyle>
          <a:p>
            <a:pPr lvl="0"/>
            <a:r>
              <a:rPr lang="zh-CN" altLang="zh-CN" sz="8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zh-CN" sz="8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863" y="1155700"/>
            <a:ext cx="6264275" cy="477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3"/>
          <p:cNvSpPr txBox="1"/>
          <p:nvPr/>
        </p:nvSpPr>
        <p:spPr>
          <a:xfrm>
            <a:off x="2387600" y="2501900"/>
            <a:ext cx="4962525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dirty="0">
                <a:latin typeface="Arial" panose="020B0604020202020204" pitchFamily="34" charset="0"/>
              </a:rPr>
              <a:t>写日记</a:t>
            </a:r>
            <a:endParaRPr lang="zh-CN" altLang="en-US" sz="8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063" y="1296988"/>
            <a:ext cx="6111875" cy="465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3"/>
          <p:cNvSpPr txBox="1"/>
          <p:nvPr/>
        </p:nvSpPr>
        <p:spPr>
          <a:xfrm>
            <a:off x="1930400" y="2152650"/>
            <a:ext cx="3684588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微软雅黑" pitchFamily="34" charset="-122"/>
              </a:rPr>
              <a:t>·</a:t>
            </a:r>
            <a:r>
              <a:rPr lang="zh-CN" altLang="en-US" sz="4000" dirty="0">
                <a:solidFill>
                  <a:srgbClr val="C00000"/>
                </a:solidFill>
                <a:latin typeface="宋体" panose="02010600030101010101" pitchFamily="2" charset="-122"/>
              </a:rPr>
              <a:t>什么是日记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r>
              <a:rPr lang="en-US" altLang="zh-CN" sz="4000" dirty="0">
                <a:latin typeface="微软雅黑" pitchFamily="34" charset="-122"/>
              </a:rPr>
              <a:t>·</a:t>
            </a:r>
            <a:r>
              <a:rPr lang="zh-CN" altLang="en-US" sz="4000" dirty="0">
                <a:solidFill>
                  <a:srgbClr val="C00000"/>
                </a:solidFill>
                <a:latin typeface="宋体" panose="02010600030101010101" pitchFamily="2" charset="-122"/>
              </a:rPr>
              <a:t>日记的格式</a:t>
            </a:r>
            <a:endParaRPr lang="zh-CN" altLang="en-US" sz="4000" dirty="0">
              <a:latin typeface="宋体" panose="02010600030101010101" pitchFamily="2" charset="-122"/>
            </a:endParaRPr>
          </a:p>
          <a:p>
            <a:r>
              <a:rPr lang="en-US" altLang="zh-CN" sz="4000" dirty="0">
                <a:latin typeface="微软雅黑" pitchFamily="34" charset="-122"/>
              </a:rPr>
              <a:t>·</a:t>
            </a:r>
            <a:r>
              <a:rPr lang="zh-CN" altLang="en-US" sz="4000" dirty="0">
                <a:solidFill>
                  <a:srgbClr val="C00000"/>
                </a:solidFill>
                <a:latin typeface="宋体" panose="02010600030101010101" pitchFamily="2" charset="-122"/>
              </a:rPr>
              <a:t>日记的内容</a:t>
            </a:r>
            <a:endParaRPr lang="zh-CN" altLang="en-US" sz="4000" dirty="0">
              <a:latin typeface="宋体" panose="02010600030101010101" pitchFamily="2" charset="-122"/>
            </a:endParaRPr>
          </a:p>
          <a:p>
            <a:r>
              <a:rPr lang="en-US" altLang="zh-CN" sz="4000" dirty="0">
                <a:latin typeface="微软雅黑" pitchFamily="34" charset="-122"/>
              </a:rPr>
              <a:t>·</a:t>
            </a:r>
            <a:r>
              <a:rPr lang="zh-CN" altLang="en-US" sz="4000" dirty="0">
                <a:solidFill>
                  <a:srgbClr val="C00000"/>
                </a:solidFill>
                <a:latin typeface="宋体" panose="02010600030101010101" pitchFamily="2" charset="-122"/>
              </a:rPr>
              <a:t>日记实例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0" y="4549775"/>
            <a:ext cx="2728913" cy="124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988" y="1016000"/>
            <a:ext cx="5519737" cy="482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3950" y="3884613"/>
            <a:ext cx="1651000" cy="152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讲解人物插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1325" y="309563"/>
            <a:ext cx="1911350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992188"/>
            <a:ext cx="3970337" cy="467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650" y="4305300"/>
            <a:ext cx="2486025" cy="1185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5"/>
          <p:cNvGrpSpPr/>
          <p:nvPr/>
        </p:nvGrpSpPr>
        <p:grpSpPr>
          <a:xfrm>
            <a:off x="4946650" y="322263"/>
            <a:ext cx="2486025" cy="5180012"/>
            <a:chOff x="7789" y="507"/>
            <a:chExt cx="3916" cy="8158"/>
          </a:xfrm>
        </p:grpSpPr>
        <p:pic>
          <p:nvPicPr>
            <p:cNvPr id="7174" name="图片 1" descr="讲解人物插图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95" y="506"/>
              <a:ext cx="3010" cy="28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" y="6799"/>
              <a:ext cx="3916" cy="186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238" y="1060450"/>
            <a:ext cx="3735387" cy="4225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5" name="组合 5"/>
          <p:cNvGrpSpPr/>
          <p:nvPr/>
        </p:nvGrpSpPr>
        <p:grpSpPr>
          <a:xfrm>
            <a:off x="5033963" y="1060450"/>
            <a:ext cx="2322512" cy="4541838"/>
            <a:chOff x="7789" y="507"/>
            <a:chExt cx="3916" cy="8158"/>
          </a:xfrm>
        </p:grpSpPr>
        <p:pic>
          <p:nvPicPr>
            <p:cNvPr id="8196" name="图片 1" descr="讲解人物插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5" y="507"/>
              <a:ext cx="3010" cy="28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7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" y="6799"/>
              <a:ext cx="3916" cy="186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912813" y="785813"/>
            <a:ext cx="29305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</a:rPr>
              <a:t>日记的内容</a:t>
            </a:r>
            <a:endParaRPr lang="zh-CN" altLang="en-US" sz="28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2425" y="1308100"/>
            <a:ext cx="5900738" cy="491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584741c228ea81c758f578de[5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938" y="985838"/>
            <a:ext cx="6950075" cy="4500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</Words>
  <Application>WPS 演示</Application>
  <PresentationFormat>全屏显示(4:3)</PresentationFormat>
  <Paragraphs>87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华文行楷</vt:lpstr>
      <vt:lpstr>微软雅黑</vt:lpstr>
      <vt:lpstr>Arial Unicode MS</vt:lpstr>
      <vt:lpstr>Office 主题</vt:lpstr>
      <vt:lpstr>语文园地二及习作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Compan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ompany>
  <LinksUpToDate>false</LinksUpToDate>
  <SharedDoc>false</SharedDoc>
  <HyperlinksChanged>false</HyperlinksChanged>
  <AppVersion>14.0000</AppVersion>
  <Manage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title>
  <dc:creato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; JokerSparrow</dc:creator>
  <cp:keywords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keywords>
  <dc:description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description>
  <dc:subject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subject>
  <cp:categor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category>
  <cp:lastModifiedBy>Administrator</cp:lastModifiedBy>
  <cp:revision>5</cp:revision>
  <dcterms:created xsi:type="dcterms:W3CDTF">2018-03-05T06:30:00Z</dcterms:created>
  <dcterms:modified xsi:type="dcterms:W3CDTF">2018-09-17T05:26:35Z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