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6" r:id="rId2"/>
    <p:sldId id="263" r:id="rId3"/>
    <p:sldId id="264" r:id="rId4"/>
    <p:sldId id="265" r:id="rId5"/>
    <p:sldId id="290" r:id="rId6"/>
    <p:sldId id="271" r:id="rId7"/>
    <p:sldId id="272" r:id="rId8"/>
    <p:sldId id="278" r:id="rId9"/>
    <p:sldId id="326" r:id="rId10"/>
    <p:sldId id="288" r:id="rId11"/>
    <p:sldId id="294" r:id="rId12"/>
    <p:sldId id="293" r:id="rId13"/>
    <p:sldId id="289" r:id="rId14"/>
    <p:sldId id="296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1344" y="-84"/>
      </p:cViewPr>
      <p:guideLst>
        <p:guide orient="horz" pos="2160"/>
        <p:guide pos="29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2017-5-15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2017-5-15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2017-5-15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2017-5-15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2017-5-15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2017-5-15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2017-5-15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2017-5-15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2017-5-15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ndAc>
      <p:endSnd/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2017-5-15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2017-5-15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ndAc>
      <p:endSnd/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2017-5-15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ndAc>
      <p:endSnd/>
    </p:sndAc>
  </p:transition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           </a:t>
            </a:r>
          </a:p>
        </p:txBody>
      </p:sp>
      <p:pic>
        <p:nvPicPr>
          <p:cNvPr id="4" name="内容占位符 3" descr="659783832528419107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285728"/>
            <a:ext cx="8358246" cy="6357982"/>
          </a:xfrm>
        </p:spPr>
      </p:pic>
      <p:sp>
        <p:nvSpPr>
          <p:cNvPr id="6" name="矩形 5"/>
          <p:cNvSpPr/>
          <p:nvPr/>
        </p:nvSpPr>
        <p:spPr>
          <a:xfrm>
            <a:off x="1142976" y="1214422"/>
            <a:ext cx="562449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8800" dirty="0" smtClean="0">
                <a:latin typeface="微软雅黑" panose="020B0503020204020204" pitchFamily="34" charset="-122"/>
              </a:rPr>
              <a:t>蜗牛爬井</a:t>
            </a:r>
            <a:endParaRPr lang="zh-CN" altLang="en-US" sz="88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" name="图片 6" descr="2345_image_file_copy_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00826" y="1131994"/>
            <a:ext cx="1714512" cy="1582626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812" y="3205166"/>
            <a:ext cx="2500330" cy="1500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558924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dirty="0"/>
              <a:t> </a:t>
            </a:r>
            <a:r>
              <a:rPr lang="zh-CN" altLang="en-US" dirty="0" smtClean="0"/>
              <a:t>   </a:t>
            </a:r>
            <a:endParaRPr lang="zh-CN" altLang="en-US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76672"/>
            <a:ext cx="4104456" cy="491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云形标注 6"/>
          <p:cNvSpPr/>
          <p:nvPr/>
        </p:nvSpPr>
        <p:spPr>
          <a:xfrm>
            <a:off x="899592" y="1988840"/>
            <a:ext cx="2232248" cy="1651411"/>
          </a:xfrm>
          <a:prstGeom prst="cloudCallout">
            <a:avLst>
              <a:gd name="adj1" fmla="val 140829"/>
              <a:gd name="adj2" fmla="val -11063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/>
              <a:t>“哈哈，我终于爬出来啦！”</a:t>
            </a:r>
            <a:endParaRPr lang="zh-CN" altLang="en-US" sz="2000" dirty="0"/>
          </a:p>
        </p:txBody>
      </p:sp>
      <p:sp>
        <p:nvSpPr>
          <p:cNvPr id="8" name="标题 1"/>
          <p:cNvSpPr txBox="1"/>
          <p:nvPr/>
        </p:nvSpPr>
        <p:spPr>
          <a:xfrm>
            <a:off x="683287" y="5436334"/>
            <a:ext cx="8229600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20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3200" dirty="0"/>
          </a:p>
        </p:txBody>
      </p:sp>
      <p:sp>
        <p:nvSpPr>
          <p:cNvPr id="9" name="标题 1"/>
          <p:cNvSpPr txBox="1"/>
          <p:nvPr/>
        </p:nvSpPr>
        <p:spPr>
          <a:xfrm>
            <a:off x="791237" y="5597624"/>
            <a:ext cx="8229600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20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3200" dirty="0"/>
          </a:p>
        </p:txBody>
      </p:sp>
      <p:sp>
        <p:nvSpPr>
          <p:cNvPr id="12" name="标题 1"/>
          <p:cNvSpPr txBox="1"/>
          <p:nvPr/>
        </p:nvSpPr>
        <p:spPr>
          <a:xfrm>
            <a:off x="943637" y="5750024"/>
            <a:ext cx="8229600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20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899592" y="5750024"/>
            <a:ext cx="75167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2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最后，小蜗牛终于爬出井了。</a:t>
            </a:r>
            <a:endParaRPr lang="zh-CN" altLang="en-US" sz="32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558924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dirty="0"/>
              <a:t> </a:t>
            </a:r>
            <a:r>
              <a:rPr lang="zh-CN" altLang="en-US" dirty="0" smtClean="0"/>
              <a:t>   </a:t>
            </a:r>
            <a:endParaRPr lang="zh-CN" altLang="en-US" dirty="0"/>
          </a:p>
        </p:txBody>
      </p:sp>
      <p:sp>
        <p:nvSpPr>
          <p:cNvPr id="10" name="竖卷形 9"/>
          <p:cNvSpPr/>
          <p:nvPr/>
        </p:nvSpPr>
        <p:spPr>
          <a:xfrm>
            <a:off x="2267744" y="980728"/>
            <a:ext cx="4680520" cy="3960440"/>
          </a:xfrm>
          <a:prstGeom prst="verticalScroll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6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</a:t>
            </a:r>
            <a:r>
              <a:rPr lang="zh-CN" altLang="en-US" sz="36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3600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小蜗牛是第几天爬</a:t>
            </a:r>
            <a:r>
              <a:rPr lang="zh-CN" altLang="en-US" sz="28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出井的呢</a:t>
            </a:r>
            <a:r>
              <a:rPr lang="zh-CN" altLang="en-US" sz="28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en-US" altLang="zh-CN" sz="2800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它是</a:t>
            </a:r>
            <a:r>
              <a:rPr lang="zh-CN" altLang="en-US" sz="28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早上还是傍晚爬出井的呢</a:t>
            </a:r>
            <a:r>
              <a:rPr lang="zh-CN" altLang="en-US" sz="28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75656" y="5229200"/>
            <a:ext cx="66967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蜗牛是第</a:t>
            </a:r>
            <a:r>
              <a:rPr lang="en-US" altLang="zh-CN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天的傍晚爬出井的。</a:t>
            </a:r>
            <a:endParaRPr lang="zh-CN" altLang="en-US" sz="4000" dirty="0"/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5" y="535658"/>
            <a:ext cx="3096343" cy="4929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1" y="260648"/>
            <a:ext cx="3096345" cy="5204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云形标注 6"/>
          <p:cNvSpPr/>
          <p:nvPr/>
        </p:nvSpPr>
        <p:spPr>
          <a:xfrm>
            <a:off x="2699792" y="1340768"/>
            <a:ext cx="1584176" cy="1376863"/>
          </a:xfrm>
          <a:prstGeom prst="cloudCallout">
            <a:avLst>
              <a:gd name="adj1" fmla="val -35735"/>
              <a:gd name="adj2" fmla="val 53398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/>
              <a:t>“今天傍晚我就可以爬出井啦！”</a:t>
            </a:r>
            <a:endParaRPr lang="zh-CN" altLang="en-US" sz="1600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92696"/>
            <a:ext cx="1183521" cy="1192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标题 1"/>
          <p:cNvSpPr txBox="1"/>
          <p:nvPr/>
        </p:nvSpPr>
        <p:spPr>
          <a:xfrm>
            <a:off x="529208" y="552756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2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让我们一起来看看最后一天的情况吧。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5868144" y="1484784"/>
            <a:ext cx="1656184" cy="1728192"/>
          </a:xfrm>
          <a:prstGeom prst="cloudCallout">
            <a:avLst>
              <a:gd name="adj1" fmla="val -37850"/>
              <a:gd name="adj2" fmla="val -91222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/>
              <a:t>“哈哈，今晚终于不用在井里陪癞蛤蟆大叔过夜了！”</a:t>
            </a:r>
            <a:endParaRPr lang="zh-CN" altLang="en-US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79884" y="2005317"/>
            <a:ext cx="1355157" cy="400110"/>
          </a:xfrm>
          <a:prstGeom prst="rect">
            <a:avLst/>
          </a:prstGeom>
          <a:noFill/>
          <a:ln w="19050">
            <a:solidFill>
              <a:srgbClr val="FF006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0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 smtClean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天早上</a:t>
            </a:r>
            <a:endParaRPr lang="zh-CN" altLang="en-US" sz="20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03983" y="2005317"/>
            <a:ext cx="1340018" cy="400110"/>
          </a:xfrm>
          <a:prstGeom prst="rect">
            <a:avLst/>
          </a:prstGeom>
          <a:noFill/>
          <a:ln w="19050">
            <a:solidFill>
              <a:srgbClr val="FF006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0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 smtClean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天傍晚</a:t>
            </a:r>
            <a:endParaRPr lang="zh-CN" altLang="en-US" sz="20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87310" y="455295"/>
            <a:ext cx="1344295" cy="1430655"/>
          </a:xfrm>
          <a:prstGeom prst="rect">
            <a:avLst/>
          </a:prstGeom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你发现了吗？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最后一天，小蜗牛不用在井里过夜了，也就不会再往下掉啦。所以，最后一天小蜗牛前进了</a:t>
            </a:r>
            <a:r>
              <a:rPr lang="en-US" altLang="zh-CN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米，和前几天都不一样！</a:t>
            </a:r>
            <a:endParaRPr lang="en-US" altLang="zh-CN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endParaRPr lang="en-US" altLang="zh-CN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24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</a:t>
            </a:r>
          </a:p>
          <a:p>
            <a:pPr marL="0" indent="0" algn="ctr">
              <a:buNone/>
            </a:pPr>
            <a:endParaRPr lang="en-US" altLang="zh-CN" sz="4000" b="1" dirty="0" smtClean="0">
              <a:solidFill>
                <a:srgbClr val="FFC000"/>
              </a:solidFill>
            </a:endParaRPr>
          </a:p>
          <a:p>
            <a:endParaRPr lang="zh-CN" altLang="en-US" dirty="0"/>
          </a:p>
        </p:txBody>
      </p:sp>
      <p:pic>
        <p:nvPicPr>
          <p:cNvPr id="1026" name="Picture 2" descr="C:\Users\Administrator\Desktop\2345_image_file_copy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4429132"/>
            <a:ext cx="2571768" cy="1647828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240000" cy="857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5301208"/>
            <a:ext cx="8568952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一天早上，一只小蜗牛</a:t>
            </a:r>
            <a:r>
              <a:rPr lang="zh-CN" altLang="en-US" sz="32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不小心掉进了一口枯井里。</a:t>
            </a:r>
          </a:p>
        </p:txBody>
      </p:sp>
      <p:pic>
        <p:nvPicPr>
          <p:cNvPr id="3" name="Picture 4" descr="C:\Users\Administrator\Desktop\图片1.png图片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71074" y="660563"/>
            <a:ext cx="2592288" cy="4576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37" y="548679"/>
            <a:ext cx="2522203" cy="2541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图片 4" descr="蜗牛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0895" y="1089025"/>
            <a:ext cx="342900" cy="450850"/>
          </a:xfrm>
          <a:prstGeom prst="rect">
            <a:avLst/>
          </a:prstGeom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0486 0.497407 " pathEditMode="relative" rAng="0" ptsTypes=""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764704"/>
            <a:ext cx="2600325" cy="433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云形标注 4"/>
          <p:cNvSpPr/>
          <p:nvPr/>
        </p:nvSpPr>
        <p:spPr>
          <a:xfrm>
            <a:off x="4211960" y="980728"/>
            <a:ext cx="3672408" cy="3024336"/>
          </a:xfrm>
          <a:prstGeom prst="cloudCallout">
            <a:avLst>
              <a:gd name="adj1" fmla="val -66986"/>
              <a:gd name="adj2" fmla="val 51589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/>
              <a:t>     “ 小兄弟</a:t>
            </a:r>
            <a:r>
              <a:rPr lang="zh-CN" altLang="en-US" sz="2000" dirty="0"/>
              <a:t>，哭也没用！这井太深了，掉到这里就只能在</a:t>
            </a:r>
            <a:r>
              <a:rPr lang="zh-CN" altLang="en-US" sz="2000" dirty="0" smtClean="0"/>
              <a:t>这里生活</a:t>
            </a:r>
            <a:r>
              <a:rPr lang="zh-CN" altLang="en-US" sz="2000" dirty="0"/>
              <a:t>了。我</a:t>
            </a:r>
            <a:r>
              <a:rPr lang="zh-CN" altLang="en-US" sz="2000" dirty="0" smtClean="0"/>
              <a:t>已经很</a:t>
            </a:r>
            <a:r>
              <a:rPr lang="zh-CN" altLang="en-US" sz="2000" dirty="0"/>
              <a:t>久没有看到过太阳了</a:t>
            </a:r>
            <a:r>
              <a:rPr lang="zh-CN" altLang="en-US" sz="2000" dirty="0" smtClean="0"/>
              <a:t>！”</a:t>
            </a:r>
            <a:endParaRPr lang="zh-CN" altLang="en-US" sz="20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539552" y="530120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6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小蜗牛哭了起来，一</a:t>
            </a:r>
            <a:r>
              <a:rPr lang="zh-CN" altLang="en-US" sz="36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zh-CN" altLang="en-US" sz="36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癞蛤蟆</a:t>
            </a:r>
            <a:r>
              <a:rPr lang="zh-CN" altLang="en-US" sz="36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爬过来</a:t>
            </a:r>
            <a:r>
              <a:rPr lang="zh-CN" altLang="en-US" sz="36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，劝蜗牛别哭了。</a:t>
            </a:r>
            <a:endParaRPr lang="zh-CN" altLang="en-US" sz="36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9231" y="265548"/>
            <a:ext cx="2552700" cy="445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云形标注 4"/>
          <p:cNvSpPr/>
          <p:nvPr/>
        </p:nvSpPr>
        <p:spPr>
          <a:xfrm>
            <a:off x="395536" y="709707"/>
            <a:ext cx="3024336" cy="2936138"/>
          </a:xfrm>
          <a:prstGeom prst="cloudCallout">
            <a:avLst>
              <a:gd name="adj1" fmla="val 68434"/>
              <a:gd name="adj2" fmla="val 55818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/>
              <a:t>     蜗牛说</a:t>
            </a:r>
            <a:r>
              <a:rPr lang="zh-CN" altLang="en-US" sz="2000" smtClean="0"/>
              <a:t>：“癞蛤蟆大叔</a:t>
            </a:r>
            <a:r>
              <a:rPr lang="zh-CN" altLang="en-US" sz="2000" dirty="0"/>
              <a:t>，我不能生活在这里，我一定要爬上去！请问这口井有多深？”</a:t>
            </a:r>
          </a:p>
        </p:txBody>
      </p:sp>
      <p:sp>
        <p:nvSpPr>
          <p:cNvPr id="6" name="云形标注 5"/>
          <p:cNvSpPr/>
          <p:nvPr/>
        </p:nvSpPr>
        <p:spPr>
          <a:xfrm>
            <a:off x="5841474" y="910109"/>
            <a:ext cx="3096344" cy="2736304"/>
          </a:xfrm>
          <a:prstGeom prst="cloudCallout">
            <a:avLst>
              <a:gd name="adj1" fmla="val -60904"/>
              <a:gd name="adj2" fmla="val 45671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/>
              <a:t>     “</a:t>
            </a:r>
            <a:r>
              <a:rPr lang="zh-CN" altLang="en-US" sz="2000" dirty="0"/>
              <a:t>哈哈哈，真是笑话！这井有</a:t>
            </a:r>
            <a:r>
              <a:rPr lang="en-US" altLang="zh-CN" sz="2000" dirty="0"/>
              <a:t>10</a:t>
            </a:r>
            <a:r>
              <a:rPr lang="zh-CN" altLang="en-US" sz="2000" dirty="0"/>
              <a:t>米深，你小小的年纪，又</a:t>
            </a:r>
            <a:r>
              <a:rPr lang="zh-CN" altLang="en-US" sz="2000" dirty="0" smtClean="0"/>
              <a:t>背着那么</a:t>
            </a:r>
            <a:r>
              <a:rPr lang="zh-CN" altLang="en-US" sz="2000" dirty="0"/>
              <a:t>重的壳，</a:t>
            </a:r>
            <a:r>
              <a:rPr lang="zh-CN" altLang="en-US" sz="2000" dirty="0" smtClean="0"/>
              <a:t>怎么可能</a:t>
            </a:r>
            <a:r>
              <a:rPr lang="zh-CN" altLang="en-US" sz="2000" dirty="0"/>
              <a:t>爬上去呢？”</a:t>
            </a: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87045" y="4643755"/>
            <a:ext cx="8282305" cy="2023745"/>
          </a:xfrm>
        </p:spPr>
        <p:txBody>
          <a:bodyPr>
            <a:noAutofit/>
          </a:bodyPr>
          <a:lstStyle/>
          <a:p>
            <a:pPr algn="l"/>
            <a:r>
              <a:rPr lang="zh-CN" altLang="en-US" sz="36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小蜗牛</a:t>
            </a:r>
            <a:r>
              <a:rPr lang="zh-CN" altLang="en-US" sz="36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望着又老又丑的</a:t>
            </a:r>
            <a:r>
              <a:rPr lang="zh-CN" altLang="en-US" sz="36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癞蛤蟆，心想：“这可不行，外面的世界多美啊，我可不想像它这样生活在这又黑又冷的井底。”</a:t>
            </a:r>
            <a:endParaRPr lang="zh-CN" altLang="en-US" sz="36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0186" y="764704"/>
            <a:ext cx="3486150" cy="450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8837" y="544522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zh-CN" altLang="en-US" sz="36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蜗牛吃饱喝足，就</a:t>
            </a:r>
            <a:r>
              <a:rPr lang="zh-CN" altLang="en-US" sz="36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开始顺着井壁往上爬了</a:t>
            </a:r>
            <a:r>
              <a:rPr lang="zh-CN" altLang="en-US" sz="36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。它不停地爬呀，爬呀</a:t>
            </a:r>
            <a:r>
              <a:rPr lang="en-US" altLang="zh-CN" sz="36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600" dirty="0"/>
          </a:p>
        </p:txBody>
      </p:sp>
      <p:sp>
        <p:nvSpPr>
          <p:cNvPr id="6" name="云形标注 5"/>
          <p:cNvSpPr/>
          <p:nvPr/>
        </p:nvSpPr>
        <p:spPr>
          <a:xfrm>
            <a:off x="1403648" y="1124744"/>
            <a:ext cx="2532202" cy="2736304"/>
          </a:xfrm>
          <a:prstGeom prst="cloudCallout">
            <a:avLst>
              <a:gd name="adj1" fmla="val 70370"/>
              <a:gd name="adj2" fmla="val 59829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/>
              <a:t>        蜗牛说：“</a:t>
            </a:r>
            <a:r>
              <a:rPr lang="zh-CN" altLang="en-US" sz="2000" dirty="0"/>
              <a:t>我不怕苦、不怕累，每天爬一段，总能爬出去！”</a:t>
            </a:r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5276633"/>
            <a:ext cx="8856984" cy="1464735"/>
          </a:xfrm>
        </p:spPr>
        <p:txBody>
          <a:bodyPr>
            <a:noAutofit/>
          </a:bodyPr>
          <a:lstStyle/>
          <a:p>
            <a:pPr algn="l"/>
            <a:r>
              <a:rPr lang="zh-CN" altLang="en-US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zh-CN" altLang="en-US" sz="32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en-US" sz="32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傍晚，终于</a:t>
            </a:r>
            <a:r>
              <a:rPr lang="zh-CN" altLang="en-US" sz="32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爬了</a:t>
            </a:r>
            <a:r>
              <a:rPr lang="en-US" altLang="zh-CN" sz="32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32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。小蜗牛特别</a:t>
            </a:r>
            <a:r>
              <a:rPr lang="zh-CN" altLang="en-US" sz="32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高兴</a:t>
            </a:r>
            <a:r>
              <a:rPr lang="zh-CN" altLang="en-US" sz="32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，心想</a:t>
            </a:r>
            <a:r>
              <a:rPr lang="zh-CN" altLang="en-US" sz="32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32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“按这样</a:t>
            </a:r>
            <a:r>
              <a:rPr lang="zh-CN" altLang="en-US" sz="32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的速度，明天傍晚我就能</a:t>
            </a:r>
            <a:r>
              <a:rPr lang="zh-CN" altLang="en-US" sz="32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爬出去了。</a:t>
            </a:r>
            <a:r>
              <a:rPr lang="zh-CN" altLang="en-US" sz="32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”想着想着，</a:t>
            </a:r>
            <a:r>
              <a:rPr lang="zh-CN" altLang="en-US" sz="32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它就睡着</a:t>
            </a:r>
            <a:r>
              <a:rPr lang="zh-CN" altLang="en-US" sz="32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了。</a:t>
            </a:r>
            <a:endParaRPr lang="zh-CN" altLang="en-US" sz="3200" dirty="0"/>
          </a:p>
        </p:txBody>
      </p:sp>
      <p:pic>
        <p:nvPicPr>
          <p:cNvPr id="5125" name="Picture 5" descr="C:\Users\Administrator\Desktop\图片2.png图片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1920" y="692949"/>
            <a:ext cx="3672408" cy="4583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60371" y="2395166"/>
            <a:ext cx="1512168" cy="396240"/>
          </a:xfrm>
          <a:prstGeom prst="rect">
            <a:avLst/>
          </a:prstGeom>
          <a:noFill/>
          <a:ln w="19050">
            <a:solidFill>
              <a:srgbClr val="FF006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第一天傍晚</a:t>
            </a:r>
            <a:endParaRPr lang="en-US" altLang="zh-CN" sz="2000" b="1" dirty="0" smtClean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0450" y="845185"/>
            <a:ext cx="1456690" cy="1550035"/>
          </a:xfrm>
          <a:prstGeom prst="rect">
            <a:avLst/>
          </a:prstGeom>
        </p:spPr>
      </p:pic>
      <p:pic>
        <p:nvPicPr>
          <p:cNvPr id="4" name="图片 3" descr="蜗牛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1520000">
            <a:off x="5164455" y="4286250"/>
            <a:ext cx="546735" cy="719455"/>
          </a:xfrm>
          <a:prstGeom prst="rect">
            <a:avLst/>
          </a:prstGeom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0139 -0.166852 " pathEditMode="relative" rAng="0" ptsTypes="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5229200"/>
            <a:ext cx="8928992" cy="144016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第二天早上</a:t>
            </a:r>
            <a:r>
              <a:rPr lang="zh-CN" altLang="en-US" sz="36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，蜗牛</a:t>
            </a:r>
            <a:r>
              <a:rPr lang="zh-CN" altLang="en-US" sz="36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被一阵呼噜</a:t>
            </a:r>
            <a:r>
              <a:rPr lang="zh-CN" altLang="en-US" sz="36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声吵醒</a:t>
            </a:r>
            <a:r>
              <a:rPr lang="zh-CN" altLang="en-US" sz="36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36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36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癞大叔还在睡觉。它心里一惊：“我怎么离井底这么近？</a:t>
            </a:r>
            <a:r>
              <a:rPr lang="zh-CN" altLang="en-US" sz="36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”原来</a:t>
            </a:r>
            <a:r>
              <a:rPr lang="zh-CN" altLang="en-US" sz="36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，蜗牛</a:t>
            </a:r>
            <a:r>
              <a:rPr lang="zh-CN" altLang="en-US" sz="36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睡着后，夜里又滑下来了</a:t>
            </a:r>
            <a:r>
              <a:rPr lang="en-US" altLang="zh-CN" sz="36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6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36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001" y="620688"/>
            <a:ext cx="1500799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59632" y="2132856"/>
            <a:ext cx="1512168" cy="400110"/>
          </a:xfrm>
          <a:prstGeom prst="rect">
            <a:avLst/>
          </a:prstGeom>
          <a:noFill/>
          <a:ln w="19050">
            <a:solidFill>
              <a:srgbClr val="FF006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第二天早上</a:t>
            </a:r>
            <a:endParaRPr lang="zh-CN" altLang="en-US" sz="20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130" y="549186"/>
            <a:ext cx="3486150" cy="445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竖卷形 5"/>
          <p:cNvSpPr/>
          <p:nvPr/>
        </p:nvSpPr>
        <p:spPr>
          <a:xfrm>
            <a:off x="2339752" y="404664"/>
            <a:ext cx="4968552" cy="4464496"/>
          </a:xfrm>
          <a:prstGeom prst="verticalScroll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 smtClean="0">
                <a:solidFill>
                  <a:srgbClr val="002060"/>
                </a:solidFill>
              </a:rPr>
              <a:t>想一想</a:t>
            </a:r>
            <a:endParaRPr lang="en-US" altLang="zh-CN" dirty="0"/>
          </a:p>
          <a:p>
            <a:pPr algn="ctr"/>
            <a:endParaRPr lang="en-US" altLang="zh-CN" dirty="0" smtClean="0"/>
          </a:p>
          <a:p>
            <a:pPr algn="ctr"/>
            <a:endParaRPr lang="en-US" altLang="zh-CN" dirty="0"/>
          </a:p>
          <a:p>
            <a:r>
              <a:rPr lang="zh-CN" altLang="en-US" sz="36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小蜗牛过了一天</a:t>
            </a:r>
            <a:r>
              <a:rPr lang="zh-CN" altLang="en-US" sz="36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一夜，最终前进了几米？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873827" y="5106035"/>
            <a:ext cx="1692188" cy="579120"/>
          </a:xfrm>
          <a:prstGeom prst="rect">
            <a:avLst/>
          </a:prstGeom>
          <a:noFill/>
          <a:ln w="19050">
            <a:solidFill>
              <a:srgbClr val="FF0066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1</a:t>
            </a:r>
            <a:r>
              <a:rPr lang="zh-CN" altLang="en-US" sz="3200" b="1" dirty="0" smtClean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705" y="5146040"/>
            <a:ext cx="8856980" cy="1595755"/>
          </a:xfrm>
        </p:spPr>
        <p:txBody>
          <a:bodyPr>
            <a:noAutofit/>
          </a:bodyPr>
          <a:lstStyle/>
          <a:p>
            <a:pPr algn="l"/>
            <a:r>
              <a:rPr lang="zh-CN" altLang="en-US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9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小蜗牛</a:t>
            </a:r>
            <a:r>
              <a:rPr lang="zh-CN" altLang="en-US" sz="29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叹</a:t>
            </a:r>
            <a:r>
              <a:rPr lang="zh-CN" altLang="en-US" sz="29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了口气</a:t>
            </a:r>
            <a:r>
              <a:rPr lang="zh-CN" altLang="en-US" sz="29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，咬紧牙继续往上爬</a:t>
            </a:r>
            <a:r>
              <a:rPr lang="zh-CN" altLang="en-US" sz="29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。第二天、第三天</a:t>
            </a:r>
            <a:r>
              <a:rPr lang="en-US" altLang="zh-CN" sz="29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29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小蜗牛都是白天爬</a:t>
            </a:r>
            <a:r>
              <a:rPr lang="en-US" altLang="zh-CN" sz="29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</a:t>
            </a:r>
            <a:r>
              <a:rPr lang="zh-CN" altLang="en-US" sz="29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米，夜里又滑下来</a:t>
            </a:r>
            <a:r>
              <a:rPr lang="en-US" altLang="zh-CN" sz="29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</a:t>
            </a:r>
            <a:r>
              <a:rPr lang="zh-CN" altLang="en-US" sz="29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米，就这样过了一天又一天。</a:t>
            </a:r>
            <a:endParaRPr lang="zh-CN" altLang="en-US" sz="2900" dirty="0"/>
          </a:p>
        </p:txBody>
      </p:sp>
      <p:pic>
        <p:nvPicPr>
          <p:cNvPr id="5125" name="Picture 5" descr="C:\Users\Administrator\Desktop\图片3.png图片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96154" y="694219"/>
            <a:ext cx="3583940" cy="4582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0450" y="845185"/>
            <a:ext cx="1456690" cy="1550035"/>
          </a:xfrm>
          <a:prstGeom prst="rect">
            <a:avLst/>
          </a:prstGeom>
        </p:spPr>
      </p:pic>
      <p:pic>
        <p:nvPicPr>
          <p:cNvPr id="4" name="图片 3" descr="蜗牛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1520000">
            <a:off x="5155565" y="4286250"/>
            <a:ext cx="546735" cy="719455"/>
          </a:xfrm>
          <a:prstGeom prst="rect">
            <a:avLst/>
          </a:prstGeom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611" y="864528"/>
            <a:ext cx="1500799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0139 -0.166852 " pathEditMode="relative" rAng="0" ptsTypes="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69 -0.171851 L -0.003194 -0.030277 " pathEditMode="relative" rAng="0" ptsTypes="">
                                      <p:cBhvr>
                                        <p:cTn id="10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0</TotalTime>
  <Words>517</Words>
  <Application>Microsoft Office PowerPoint</Application>
  <PresentationFormat>全屏显示(4:3)</PresentationFormat>
  <Paragraphs>41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暗香扑面</vt:lpstr>
      <vt:lpstr>           </vt:lpstr>
      <vt:lpstr>    一天早上，一只小蜗牛不小心掉进了一口枯井里。</vt:lpstr>
      <vt:lpstr>    小蜗牛哭了起来，一只癞蛤蟆爬过来，劝蜗牛别哭了。</vt:lpstr>
      <vt:lpstr>    小蜗牛望着又老又丑的癞蛤蟆，心想：“这可不行，外面的世界多美啊，我可不想像它这样生活在这又黑又冷的井底。”</vt:lpstr>
      <vt:lpstr>    蜗牛吃饱喝足，就开始顺着井壁往上爬了。它不停地爬呀，爬呀……</vt:lpstr>
      <vt:lpstr>   到了傍晚，终于爬了5米。小蜗牛特别高兴，心想：“按这样的速度，明天傍晚我就能爬出去了。”想着想着，它就睡着了。</vt:lpstr>
      <vt:lpstr>   第二天早上，蜗牛被一阵呼噜声吵醒了,是癞大叔还在睡觉。它心里一惊：“我怎么离井底这么近？”原来，蜗牛睡着后，夜里又滑下来了4米。</vt:lpstr>
      <vt:lpstr>PowerPoint 演示文稿</vt:lpstr>
      <vt:lpstr>   小蜗牛叹了口气，咬紧牙继续往上爬。第二天、第三天……小蜗牛都是白天爬5米，夜里又滑下来4米，就这样过了一天又一天。</vt:lpstr>
      <vt:lpstr>    </vt:lpstr>
      <vt:lpstr>    </vt:lpstr>
      <vt:lpstr>PowerPoint 演示文稿</vt:lpstr>
      <vt:lpstr>你发现了吗？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paul</dc:creator>
  <cp:lastModifiedBy>Windows 用户</cp:lastModifiedBy>
  <cp:revision>247</cp:revision>
  <dcterms:created xsi:type="dcterms:W3CDTF">2015-03-07T08:26:00Z</dcterms:created>
  <dcterms:modified xsi:type="dcterms:W3CDTF">2017-05-15T01:40:42Z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