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4"/>
  </p:notesMasterIdLst>
  <p:sldIdLst>
    <p:sldId id="355" r:id="rId4"/>
    <p:sldId id="302" r:id="rId5"/>
    <p:sldId id="356" r:id="rId6"/>
    <p:sldId id="303" r:id="rId7"/>
    <p:sldId id="321" r:id="rId8"/>
    <p:sldId id="329" r:id="rId9"/>
    <p:sldId id="298" r:id="rId10"/>
    <p:sldId id="332" r:id="rId11"/>
    <p:sldId id="320" r:id="rId12"/>
    <p:sldId id="340" r:id="rId13"/>
    <p:sldId id="358" r:id="rId15"/>
    <p:sldId id="345" r:id="rId16"/>
    <p:sldId id="335" r:id="rId17"/>
    <p:sldId id="337" r:id="rId18"/>
    <p:sldId id="336" r:id="rId19"/>
    <p:sldId id="361" r:id="rId20"/>
    <p:sldId id="307" r:id="rId21"/>
    <p:sldId id="363" r:id="rId22"/>
    <p:sldId id="309" r:id="rId23"/>
    <p:sldId id="310" r:id="rId24"/>
    <p:sldId id="346" r:id="rId25"/>
    <p:sldId id="348" r:id="rId26"/>
    <p:sldId id="349" r:id="rId27"/>
    <p:sldId id="350" r:id="rId28"/>
    <p:sldId id="351" r:id="rId29"/>
    <p:sldId id="339" r:id="rId30"/>
    <p:sldId id="318" r:id="rId31"/>
    <p:sldId id="354" r:id="rId32"/>
    <p:sldId id="300" r:id="rId33"/>
    <p:sldId id="352" r:id="rId34"/>
    <p:sldId id="327" r:id="rId35"/>
    <p:sldId id="326" r:id="rId3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rgbClr val="06561F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rgbClr val="06561F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rgbClr val="06561F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rgbClr val="06561F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rgbClr val="06561F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rgbClr val="06561F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rgbClr val="06561F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rgbClr val="06561F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rgbClr val="06561F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561F"/>
    <a:srgbClr val="087229"/>
    <a:srgbClr val="FF99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2593"/>
    <p:restoredTop sz="94581"/>
  </p:normalViewPr>
  <p:slideViewPr>
    <p:cSldViewPr showGuides="1">
      <p:cViewPr>
        <p:scale>
          <a:sx n="66" d="100"/>
          <a:sy n="66" d="100"/>
        </p:scale>
        <p:origin x="-648" y="-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4818" name="页眉占位符 3481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sz="1200" dirty="0"/>
          </a:p>
        </p:txBody>
      </p:sp>
      <p:sp>
        <p:nvSpPr>
          <p:cNvPr id="34819" name="日期占位符 3481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34820" name="幻灯片图像占位符 34819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4821" name="文本占位符 34820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4822" name="页脚占位符 3482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sz="1200" dirty="0"/>
          </a:p>
        </p:txBody>
      </p:sp>
      <p:sp>
        <p:nvSpPr>
          <p:cNvPr id="34823" name="灯片编号占位符 3482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8002" name="幻灯片图像占位符 12800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28003" name="文本占位符 128002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en-US" altLang="zh-CN" dirty="0"/>
              <a:t>3-5</a:t>
            </a:r>
            <a:r>
              <a:rPr lang="zh-CN" altLang="en-US" dirty="0"/>
              <a:t>段都是讲小壁虎借尾巴，作者为什么要写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节呢？</a:t>
            </a:r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3315" name="文本占位符 13314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3316" name="日期占位符 13315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3317" name="页脚占位符 1331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13318" name="灯片编号占位符 1331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rgbClr val="06561F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rgbClr val="06561F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rgbClr val="06561F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rgbClr val="06561F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rgbClr val="06561F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rgbClr val="06561F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rgbClr val="06561F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rgbClr val="06561F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55650" name="标题 15564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55651" name="文本占位符 15565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55652" name="日期占位符 15565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55653" name="页脚占位符 1556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155654" name="灯片编号占位符 15565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rgbClr val="06561F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rgbClr val="06561F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rgbClr val="06561F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rgbClr val="06561F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rgbClr val="06561F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rgbClr val="06561F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rgbClr val="06561F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rgbClr val="06561F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jpeg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6.png"/><Relationship Id="rId2" Type="http://schemas.openxmlformats.org/officeDocument/2006/relationships/hyperlink" Target="&#23567;&#22721;&#34382;&#20511;&#23614;&#24052;.swf" TargetMode="Externa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16.xml"/><Relationship Id="rId4" Type="http://schemas.openxmlformats.org/officeDocument/2006/relationships/slide" Target="slide15.xml"/><Relationship Id="rId3" Type="http://schemas.openxmlformats.org/officeDocument/2006/relationships/slide" Target="slide14.xml"/><Relationship Id="rId2" Type="http://schemas.openxmlformats.org/officeDocument/2006/relationships/slide" Target="slide13.xml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slide" Target="slide1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3.GIF"/><Relationship Id="rId1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GI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56674" name="图片 156673" descr="鸡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924175"/>
            <a:ext cx="2362200" cy="210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6675" name="图片 156674" descr="兔子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2963" y="4076700"/>
            <a:ext cx="1951037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6676" name="图片 156675" descr="猴子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188" y="260350"/>
            <a:ext cx="1960562" cy="2514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6677" name="图片 156676" descr="鸭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9975" y="4365625"/>
            <a:ext cx="2133600" cy="1889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6678" name="图片 156677" descr="兔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824" t="2620" r="5882" b="16229"/>
          <a:stretch>
            <a:fillRect/>
          </a:stretch>
        </p:blipFill>
        <p:spPr>
          <a:xfrm>
            <a:off x="4500563" y="4724400"/>
            <a:ext cx="2514600" cy="1735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6679" name="图片 156678" descr="孔雀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317"/>
          <a:stretch>
            <a:fillRect/>
          </a:stretch>
        </p:blipFill>
        <p:spPr>
          <a:xfrm>
            <a:off x="2484438" y="1557338"/>
            <a:ext cx="2921000" cy="2220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6680" name="图片 156679" descr="17 (14)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08788" y="0"/>
            <a:ext cx="2335212" cy="2513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6681" name="图片 156680" descr="17 (16)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80063" y="1844675"/>
            <a:ext cx="2257425" cy="26908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6978" name="矩形 126977"/>
          <p:cNvSpPr/>
          <p:nvPr/>
        </p:nvSpPr>
        <p:spPr>
          <a:xfrm>
            <a:off x="4140200" y="981075"/>
            <a:ext cx="4608513" cy="4703763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 eaLnBrk="0" hangingPunct="0">
              <a:lnSpc>
                <a:spcPct val="120000"/>
              </a:lnSpc>
            </a:pPr>
            <a:r>
              <a:rPr lang="en-US" altLang="zh-CN" sz="36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小壁虎在墙角捉蚊子，一条蛇咬住了他的尾巴。小壁虎一挣，挣断尾巴逃走了</a:t>
            </a:r>
            <a:r>
              <a: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zh-CN" altLang="en-US" sz="2000" b="1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0" hangingPunct="0">
              <a:lnSpc>
                <a:spcPct val="12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       没有尾巴多难看啊！小壁虎想，向谁去借一条尾巴呢？</a:t>
            </a:r>
            <a:endParaRPr lang="zh-CN" altLang="en-US" sz="3600" b="1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6979" name="矩形 126978"/>
          <p:cNvSpPr/>
          <p:nvPr/>
        </p:nvSpPr>
        <p:spPr>
          <a:xfrm>
            <a:off x="6192838" y="0"/>
            <a:ext cx="2951162" cy="431800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chemeClr val="tx1"/>
            </a:outerShdw>
          </a:effectLst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r"/>
            <a:r>
              <a:rPr lang="zh-CN" altLang="en-US" sz="3200" b="1" dirty="0">
                <a:solidFill>
                  <a:schemeClr val="bg1"/>
                </a:solidFill>
                <a:ea typeface="楷体_GB2312" pitchFamily="49" charset="-122"/>
              </a:rPr>
              <a:t>小壁虎借尾巴</a:t>
            </a:r>
            <a:endParaRPr lang="zh-CN" altLang="en-US" sz="3200" b="1" dirty="0">
              <a:solidFill>
                <a:schemeClr val="bg1"/>
              </a:solidFill>
              <a:ea typeface="楷体_GB2312" pitchFamily="49" charset="-122"/>
            </a:endParaRPr>
          </a:p>
        </p:txBody>
      </p:sp>
      <p:pic>
        <p:nvPicPr>
          <p:cNvPr id="126980" name="图片 126979" descr="W0201008186027162015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087813" cy="4427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hecke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7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59747" name="图片 159746" descr="17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157788"/>
            <a:ext cx="1835150" cy="1389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9748" name="矩形 159747"/>
          <p:cNvSpPr/>
          <p:nvPr/>
        </p:nvSpPr>
        <p:spPr>
          <a:xfrm rot="775865">
            <a:off x="684213" y="0"/>
            <a:ext cx="2314575" cy="17145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 eaLnBrk="1" hangingPunct="1"/>
            <a:r>
              <a:rPr lang="zh-CN" altLang="en-US" sz="60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468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我会说</a:t>
            </a:r>
            <a:endParaRPr lang="zh-CN" altLang="en-US" sz="60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468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159749" name="文本框 159748"/>
          <p:cNvSpPr txBox="1"/>
          <p:nvPr/>
        </p:nvSpPr>
        <p:spPr>
          <a:xfrm>
            <a:off x="539750" y="1628775"/>
            <a:ext cx="7848600" cy="2563813"/>
          </a:xfrm>
          <a:prstGeom prst="rect">
            <a:avLst/>
          </a:prstGeom>
          <a:solidFill>
            <a:schemeClr val="bg1">
              <a:alpha val="89000"/>
            </a:schemeClr>
          </a:solidFill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 eaLnBrk="0" hangingPunct="0">
              <a:lnSpc>
                <a:spcPct val="150000"/>
              </a:lnSpc>
            </a:pPr>
            <a:r>
              <a:rPr lang="en-US" altLang="zh-CN" sz="36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 sz="36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rPr>
              <a:t>自由读读</a:t>
            </a:r>
            <a:r>
              <a:rPr lang="en-US" altLang="zh-CN" sz="36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rPr>
              <a:t>3-5</a:t>
            </a:r>
            <a:r>
              <a:rPr lang="zh-CN" altLang="en-US" sz="36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rPr>
              <a:t>自然段，思考：小壁虎爬到了哪些地方，它看到了什么，知道了什么。</a:t>
            </a:r>
            <a:endParaRPr lang="zh-CN" altLang="en-US" sz="3600" b="1" dirty="0">
              <a:solidFill>
                <a:srgbClr val="06561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97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22" name="Picture 4" descr="ren（new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71600" y="0"/>
            <a:ext cx="105156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17" name="Rectangle 29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lvl="0"/>
            <a:r>
              <a:rPr lang="zh-CN" altLang="en-US" sz="4000" dirty="0"/>
              <a:t>小壁虎</a:t>
            </a:r>
            <a:br>
              <a:rPr lang="zh-CN" altLang="en-US" sz="4000" dirty="0"/>
            </a:br>
            <a:endParaRPr lang="zh-CN" altLang="en-US" sz="4000" dirty="0"/>
          </a:p>
        </p:txBody>
      </p:sp>
      <p:sp>
        <p:nvSpPr>
          <p:cNvPr id="133124" name="Line 31"/>
          <p:cNvSpPr/>
          <p:nvPr/>
        </p:nvSpPr>
        <p:spPr>
          <a:xfrm>
            <a:off x="4572000" y="838200"/>
            <a:ext cx="0" cy="381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graphicFrame>
        <p:nvGraphicFramePr>
          <p:cNvPr id="133162" name="表格 133161"/>
          <p:cNvGraphicFramePr/>
          <p:nvPr/>
        </p:nvGraphicFramePr>
        <p:xfrm>
          <a:off x="2411413" y="1268413"/>
          <a:ext cx="6553200" cy="4670425"/>
        </p:xfrm>
        <a:graphic>
          <a:graphicData uri="http://schemas.openxmlformats.org/drawingml/2006/table">
            <a:tbl>
              <a:tblPr/>
              <a:tblGrid>
                <a:gridCol w="1296988"/>
                <a:gridCol w="1800225"/>
                <a:gridCol w="1709737"/>
                <a:gridCol w="1746250"/>
              </a:tblGrid>
              <a:tr h="122396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3300"/>
                          </a:solidFill>
                        </a:rPr>
                        <a:t>在哪里</a:t>
                      </a:r>
                      <a:endParaRPr lang="zh-CN" altLang="en-US" b="1" dirty="0">
                        <a:solidFill>
                          <a:srgbClr val="FF33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02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3300"/>
                          </a:solidFill>
                        </a:rPr>
                        <a:t>看到什么</a:t>
                      </a:r>
                      <a:endParaRPr lang="zh-CN" altLang="en-US" b="1" dirty="0">
                        <a:solidFill>
                          <a:srgbClr val="FF33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4623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3300"/>
                          </a:solidFill>
                        </a:rPr>
                        <a:t>知道了什么</a:t>
                      </a:r>
                      <a:endParaRPr lang="zh-CN" altLang="en-US" b="1" dirty="0">
                        <a:solidFill>
                          <a:srgbClr val="FF33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3147" name="TextBox 8"/>
          <p:cNvSpPr txBox="1"/>
          <p:nvPr/>
        </p:nvSpPr>
        <p:spPr>
          <a:xfrm>
            <a:off x="3779838" y="2420938"/>
            <a:ext cx="1800225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2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小鱼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摇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着尾巴在河里游来游去</a:t>
            </a:r>
            <a:endParaRPr lang="zh-CN" altLang="zh-CN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48" name="TextBox 9">
            <a:hlinkClick r:id="rId2" action="ppaction://hlinksldjump"/>
          </p:cNvPr>
          <p:cNvSpPr txBox="1"/>
          <p:nvPr/>
        </p:nvSpPr>
        <p:spPr>
          <a:xfrm>
            <a:off x="3924300" y="1628775"/>
            <a:ext cx="1295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小河边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49" name="TextBox 10"/>
          <p:cNvSpPr txBox="1"/>
          <p:nvPr/>
        </p:nvSpPr>
        <p:spPr>
          <a:xfrm>
            <a:off x="3924300" y="4508500"/>
            <a:ext cx="12954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鱼用尾巴拨水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0" name="TextBox 11">
            <a:hlinkClick r:id="rId3" action="ppaction://hlinksldjump"/>
          </p:cNvPr>
          <p:cNvSpPr txBox="1"/>
          <p:nvPr/>
        </p:nvSpPr>
        <p:spPr>
          <a:xfrm>
            <a:off x="5724525" y="1773238"/>
            <a:ext cx="12954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大树上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1" name="TextBox 12"/>
          <p:cNvSpPr txBox="1"/>
          <p:nvPr/>
        </p:nvSpPr>
        <p:spPr>
          <a:xfrm>
            <a:off x="5580063" y="2565400"/>
            <a:ext cx="1800225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老牛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甩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着尾巴在树下在吃草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2" name="TextBox 13"/>
          <p:cNvSpPr txBox="1"/>
          <p:nvPr/>
        </p:nvSpPr>
        <p:spPr>
          <a:xfrm>
            <a:off x="5580063" y="4508500"/>
            <a:ext cx="1589087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牛用尾巴赶蚊子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3" name="TextBox 14">
            <a:hlinkClick r:id="rId4" action="ppaction://hlinksldjump"/>
          </p:cNvPr>
          <p:cNvSpPr txBox="1"/>
          <p:nvPr/>
        </p:nvSpPr>
        <p:spPr>
          <a:xfrm>
            <a:off x="7315200" y="1752600"/>
            <a:ext cx="1371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房檐下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4" name="TextBox 15"/>
          <p:cNvSpPr txBox="1"/>
          <p:nvPr/>
        </p:nvSpPr>
        <p:spPr>
          <a:xfrm>
            <a:off x="7235825" y="2492375"/>
            <a:ext cx="1908175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燕子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摆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着尾巴在空中飞来飞去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5" name="TextBox 16"/>
          <p:cNvSpPr txBox="1"/>
          <p:nvPr/>
        </p:nvSpPr>
        <p:spPr>
          <a:xfrm>
            <a:off x="7380288" y="4437063"/>
            <a:ext cx="1295400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燕子用尾巴掌握方向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63" name="矩形 133162">
            <a:hlinkClick r:id="rId5" action="ppaction://hlinksldjump"/>
          </p:cNvPr>
          <p:cNvSpPr/>
          <p:nvPr/>
        </p:nvSpPr>
        <p:spPr>
          <a:xfrm>
            <a:off x="7092950" y="6092825"/>
            <a:ext cx="1371600" cy="52546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 eaLnBrk="1" hangingPunct="1"/>
            <a:r>
              <a:rPr lang="zh-CN" altLang="en-US" sz="3600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下一页</a:t>
            </a:r>
            <a:endParaRPr lang="zh-CN" altLang="en-US" sz="3600" spc="-36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3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3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3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33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1000"/>
                                        <p:tgtEl>
                                          <p:spTgt spid="133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33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3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" dur="500"/>
                                        <p:tgtEl>
                                          <p:spTgt spid="133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2" dur="500"/>
                                        <p:tgtEl>
                                          <p:spTgt spid="133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133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17" grpId="0"/>
      <p:bldP spid="133147" grpId="0"/>
      <p:bldP spid="133148" grpId="0"/>
      <p:bldP spid="133149" grpId="0"/>
      <p:bldP spid="133150" grpId="0"/>
      <p:bldP spid="133151" grpId="0"/>
      <p:bldP spid="133152" grpId="0"/>
      <p:bldP spid="133153" grpId="0"/>
      <p:bldP spid="133154" grpId="0"/>
      <p:bldP spid="13315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8786" name="文本框 118785"/>
          <p:cNvSpPr txBox="1"/>
          <p:nvPr/>
        </p:nvSpPr>
        <p:spPr>
          <a:xfrm>
            <a:off x="611188" y="1412875"/>
            <a:ext cx="8066087" cy="3386138"/>
          </a:xfrm>
          <a:prstGeom prst="rect">
            <a:avLst/>
          </a:prstGeom>
          <a:solidFill>
            <a:schemeClr val="bg1">
              <a:alpha val="89000"/>
            </a:schemeClr>
          </a:solidFill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 eaLnBrk="0" hangingPunct="0">
              <a:lnSpc>
                <a:spcPct val="120000"/>
              </a:lnSpc>
            </a:pPr>
            <a:r>
              <a:rPr lang="en-US" altLang="zh-CN" sz="36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 sz="36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rPr>
              <a:t>小壁虎爬呀爬，爬到小河边。他看见小鱼摇着尾巴，在河里游来游去。小壁虎说：“小鱼姐姐，您把尾巴借给我行吗？”小鱼说：“不行啊，我要用尾巴拨水呢。”</a:t>
            </a:r>
            <a:endParaRPr lang="zh-CN" altLang="en-US" sz="3600" b="1" dirty="0">
              <a:solidFill>
                <a:srgbClr val="06561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8787" name="矩形 118786"/>
          <p:cNvSpPr/>
          <p:nvPr/>
        </p:nvSpPr>
        <p:spPr>
          <a:xfrm>
            <a:off x="6192838" y="0"/>
            <a:ext cx="2951162" cy="431800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chemeClr val="tx1"/>
            </a:outerShdw>
          </a:effectLst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r"/>
            <a:r>
              <a:rPr lang="zh-CN" altLang="en-US" sz="3200" b="1" dirty="0">
                <a:solidFill>
                  <a:schemeClr val="bg1"/>
                </a:solidFill>
                <a:ea typeface="楷体_GB2312" pitchFamily="49" charset="-122"/>
              </a:rPr>
              <a:t>小壁虎借尾巴</a:t>
            </a:r>
            <a:endParaRPr lang="zh-CN" altLang="en-US" sz="3200" b="1" dirty="0">
              <a:solidFill>
                <a:schemeClr val="bg1"/>
              </a:solidFill>
              <a:ea typeface="楷体_GB2312" pitchFamily="49" charset="-122"/>
            </a:endParaRPr>
          </a:p>
        </p:txBody>
      </p:sp>
      <p:sp>
        <p:nvSpPr>
          <p:cNvPr id="118788" name="文本框 118787"/>
          <p:cNvSpPr txBox="1"/>
          <p:nvPr/>
        </p:nvSpPr>
        <p:spPr>
          <a:xfrm>
            <a:off x="4716463" y="1412875"/>
            <a:ext cx="2881312" cy="750888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 eaLnBrk="0" hangingPunct="0">
              <a:lnSpc>
                <a:spcPct val="120000"/>
              </a:lnSpc>
            </a:pPr>
            <a:r>
              <a:rPr lang="en-US" altLang="zh-CN" sz="36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小河边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8789" name="文本框 118788"/>
          <p:cNvSpPr txBox="1"/>
          <p:nvPr/>
        </p:nvSpPr>
        <p:spPr>
          <a:xfrm>
            <a:off x="177800" y="2101850"/>
            <a:ext cx="9290050" cy="750888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 eaLnBrk="0" hangingPunct="0">
              <a:lnSpc>
                <a:spcPct val="120000"/>
              </a:lnSpc>
            </a:pPr>
            <a:r>
              <a:rPr lang="en-US" altLang="zh-CN" sz="36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小鱼摇                         游来游去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8790" name="文本框 118789"/>
          <p:cNvSpPr txBox="1"/>
          <p:nvPr/>
        </p:nvSpPr>
        <p:spPr>
          <a:xfrm>
            <a:off x="1187450" y="5373688"/>
            <a:ext cx="4537075" cy="750887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 eaLnBrk="0" hangingPunct="0">
              <a:lnSpc>
                <a:spcPct val="12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（    ）来（     ）去</a:t>
            </a:r>
            <a:endParaRPr lang="zh-CN" altLang="en-US" sz="3600" b="1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8791" name="文本框 118790"/>
          <p:cNvSpPr txBox="1"/>
          <p:nvPr/>
        </p:nvSpPr>
        <p:spPr>
          <a:xfrm>
            <a:off x="611188" y="4005263"/>
            <a:ext cx="1512887" cy="750887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 eaLnBrk="0" hangingPunct="0">
              <a:lnSpc>
                <a:spcPct val="120000"/>
              </a:lnSpc>
            </a:pP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拨水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8792" name="矩形 118791" descr="白色大理石">
            <a:hlinkClick r:id="rId1" action="ppaction://hlinksldjump"/>
          </p:cNvPr>
          <p:cNvSpPr/>
          <p:nvPr/>
        </p:nvSpPr>
        <p:spPr>
          <a:xfrm>
            <a:off x="7956550" y="5805488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Right">
                <a:rot lat="0" lon="0" rev="0"/>
              </a:camera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p>
            <a:pPr algn="ctr" eaLnBrk="1" hangingPunct="1"/>
            <a:r>
              <a:rPr lang="zh-CN" altLang="en-US" sz="3600">
                <a:blipFill rotWithShape="0">
                  <a:blip r:embed="rId2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返回</a:t>
            </a:r>
            <a:endParaRPr lang="zh-CN" altLang="en-US" sz="3600">
              <a:blipFill rotWithShape="0">
                <a:blip r:embed="rId2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8" grpId="0"/>
      <p:bldP spid="118789" grpId="0"/>
      <p:bldP spid="118790" grpId="0"/>
      <p:bldP spid="11879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1858" name="文本框 121857"/>
          <p:cNvSpPr txBox="1"/>
          <p:nvPr/>
        </p:nvSpPr>
        <p:spPr>
          <a:xfrm>
            <a:off x="755650" y="1341438"/>
            <a:ext cx="7416800" cy="3386137"/>
          </a:xfrm>
          <a:prstGeom prst="rect">
            <a:avLst/>
          </a:prstGeom>
          <a:solidFill>
            <a:schemeClr val="bg1">
              <a:alpha val="89000"/>
            </a:schemeClr>
          </a:solidFill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 eaLnBrk="0" hangingPunct="0">
              <a:lnSpc>
                <a:spcPct val="120000"/>
              </a:lnSpc>
            </a:pPr>
            <a:r>
              <a:rPr lang="en-US" altLang="zh-CN" sz="36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rPr>
              <a:t>      </a:t>
            </a:r>
            <a:r>
              <a:rPr lang="zh-CN" altLang="en-US" sz="36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rPr>
              <a:t>小壁虎爬呀爬，爬到大树上。他看见老牛甩着尾巴，在树下吃草。小壁虎说：“牛伯伯，您把尾巴借给我行吗？”老牛说：“不行啊，我要用尾巴赶蝇子呢。”       </a:t>
            </a:r>
            <a:endParaRPr lang="zh-CN" altLang="en-US" sz="3600" b="1" dirty="0">
              <a:solidFill>
                <a:srgbClr val="06561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1859" name="矩形 121858"/>
          <p:cNvSpPr/>
          <p:nvPr/>
        </p:nvSpPr>
        <p:spPr>
          <a:xfrm>
            <a:off x="6192838" y="0"/>
            <a:ext cx="2951162" cy="431800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chemeClr val="tx1"/>
            </a:outerShdw>
          </a:effectLst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r"/>
            <a:r>
              <a:rPr lang="zh-CN" altLang="en-US" sz="3200" b="1" dirty="0">
                <a:solidFill>
                  <a:schemeClr val="bg1"/>
                </a:solidFill>
                <a:ea typeface="楷体_GB2312" pitchFamily="49" charset="-122"/>
              </a:rPr>
              <a:t>小壁虎借尾巴</a:t>
            </a:r>
            <a:endParaRPr lang="zh-CN" altLang="en-US" sz="3200" b="1" dirty="0">
              <a:solidFill>
                <a:schemeClr val="bg1"/>
              </a:solidFill>
              <a:ea typeface="楷体_GB2312" pitchFamily="49" charset="-122"/>
            </a:endParaRPr>
          </a:p>
        </p:txBody>
      </p:sp>
      <p:sp>
        <p:nvSpPr>
          <p:cNvPr id="121860" name="文本框 121859"/>
          <p:cNvSpPr txBox="1"/>
          <p:nvPr/>
        </p:nvSpPr>
        <p:spPr>
          <a:xfrm>
            <a:off x="5651500" y="1309688"/>
            <a:ext cx="2881313" cy="750887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 eaLnBrk="0" hangingPunct="0">
              <a:lnSpc>
                <a:spcPct val="120000"/>
              </a:lnSpc>
            </a:pP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大树上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1861" name="文本框 121860"/>
          <p:cNvSpPr txBox="1"/>
          <p:nvPr/>
        </p:nvSpPr>
        <p:spPr>
          <a:xfrm>
            <a:off x="755650" y="2030413"/>
            <a:ext cx="2843213" cy="750887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 eaLnBrk="0" hangingPunct="0">
              <a:lnSpc>
                <a:spcPct val="120000"/>
              </a:lnSpc>
            </a:pPr>
            <a:r>
              <a:rPr lang="en-US" altLang="zh-CN" sz="36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老牛甩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1862" name="文本框 121861"/>
          <p:cNvSpPr txBox="1"/>
          <p:nvPr/>
        </p:nvSpPr>
        <p:spPr>
          <a:xfrm>
            <a:off x="2124075" y="3933825"/>
            <a:ext cx="2843213" cy="750888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 eaLnBrk="0" hangingPunct="0">
              <a:lnSpc>
                <a:spcPct val="120000"/>
              </a:lnSpc>
            </a:pP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赶蝇子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1863" name="矩形 121862" descr="白色大理石">
            <a:hlinkClick r:id="rId1" action="ppaction://hlinksldjump"/>
          </p:cNvPr>
          <p:cNvSpPr/>
          <p:nvPr/>
        </p:nvSpPr>
        <p:spPr>
          <a:xfrm>
            <a:off x="7956550" y="5805488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Right">
                <a:rot lat="0" lon="0" rev="0"/>
              </a:camera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p>
            <a:pPr algn="ctr" eaLnBrk="1" hangingPunct="1"/>
            <a:r>
              <a:rPr lang="zh-CN" altLang="en-US" sz="3600">
                <a:blipFill rotWithShape="0">
                  <a:blip r:embed="rId2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返回</a:t>
            </a:r>
            <a:endParaRPr lang="zh-CN" altLang="en-US" sz="3600">
              <a:blipFill rotWithShape="0">
                <a:blip r:embed="rId2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0" grpId="0"/>
      <p:bldP spid="121861" grpId="0"/>
      <p:bldP spid="12186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9810" name="文本框 119809"/>
          <p:cNvSpPr txBox="1"/>
          <p:nvPr/>
        </p:nvSpPr>
        <p:spPr>
          <a:xfrm>
            <a:off x="827088" y="1052513"/>
            <a:ext cx="7345362" cy="3386137"/>
          </a:xfrm>
          <a:prstGeom prst="rect">
            <a:avLst/>
          </a:prstGeom>
          <a:solidFill>
            <a:schemeClr val="bg1">
              <a:alpha val="89000"/>
            </a:schemeClr>
          </a:solidFill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 eaLnBrk="0" hangingPunct="0">
              <a:lnSpc>
                <a:spcPct val="120000"/>
              </a:lnSpc>
            </a:pPr>
            <a:r>
              <a:rPr lang="en-US" altLang="zh-CN" sz="36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 sz="36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rPr>
              <a:t>小壁虎爬呀爬，爬到房檐下。他看见燕子摆着尾巴，在空中飞来飞去。小壁虎说：“燕子阿姨，您把尾巴借给我行吗？”燕子说：“不行啊，我要用尾巴掌握方向呢。”</a:t>
            </a:r>
            <a:endParaRPr lang="zh-CN" altLang="en-US" sz="3600" b="1" dirty="0">
              <a:solidFill>
                <a:srgbClr val="06561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9811" name="矩形 119810"/>
          <p:cNvSpPr/>
          <p:nvPr/>
        </p:nvSpPr>
        <p:spPr>
          <a:xfrm>
            <a:off x="6192838" y="0"/>
            <a:ext cx="2951162" cy="431800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chemeClr val="tx1"/>
            </a:outerShdw>
          </a:effectLst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r"/>
            <a:r>
              <a:rPr lang="zh-CN" altLang="en-US" sz="3200" b="1" dirty="0">
                <a:solidFill>
                  <a:schemeClr val="bg1"/>
                </a:solidFill>
                <a:ea typeface="楷体_GB2312" pitchFamily="49" charset="-122"/>
              </a:rPr>
              <a:t>小壁虎借尾巴</a:t>
            </a:r>
            <a:endParaRPr lang="zh-CN" altLang="en-US" sz="3200" b="1" dirty="0">
              <a:solidFill>
                <a:schemeClr val="bg1"/>
              </a:solidFill>
              <a:ea typeface="楷体_GB2312" pitchFamily="49" charset="-122"/>
            </a:endParaRPr>
          </a:p>
        </p:txBody>
      </p:sp>
      <p:sp>
        <p:nvSpPr>
          <p:cNvPr id="119812" name="文本框 119811"/>
          <p:cNvSpPr txBox="1"/>
          <p:nvPr/>
        </p:nvSpPr>
        <p:spPr>
          <a:xfrm>
            <a:off x="5867400" y="1022350"/>
            <a:ext cx="2881313" cy="750888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 eaLnBrk="0" hangingPunct="0">
              <a:lnSpc>
                <a:spcPct val="120000"/>
              </a:lnSpc>
            </a:pP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房檐下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9813" name="文本框 119812"/>
          <p:cNvSpPr txBox="1"/>
          <p:nvPr/>
        </p:nvSpPr>
        <p:spPr>
          <a:xfrm>
            <a:off x="2195513" y="1700213"/>
            <a:ext cx="2843212" cy="750887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 eaLnBrk="0" hangingPunct="0">
              <a:lnSpc>
                <a:spcPct val="120000"/>
              </a:lnSpc>
            </a:pP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燕子摆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9814" name="文本框 119813"/>
          <p:cNvSpPr txBox="1"/>
          <p:nvPr/>
        </p:nvSpPr>
        <p:spPr>
          <a:xfrm>
            <a:off x="4033838" y="3644900"/>
            <a:ext cx="2843212" cy="750888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 eaLnBrk="0" hangingPunct="0">
              <a:lnSpc>
                <a:spcPct val="120000"/>
              </a:lnSpc>
            </a:pP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掌握方向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9815" name="矩形 119814" descr="白色大理石">
            <a:hlinkClick r:id="rId1" action="ppaction://hlinksldjump"/>
          </p:cNvPr>
          <p:cNvSpPr/>
          <p:nvPr/>
        </p:nvSpPr>
        <p:spPr>
          <a:xfrm>
            <a:off x="7956550" y="5805488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Right">
                <a:rot lat="0" lon="0" rev="0"/>
              </a:camera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p>
            <a:pPr algn="ctr" eaLnBrk="1" hangingPunct="1"/>
            <a:r>
              <a:rPr lang="zh-CN" altLang="en-US" sz="3600">
                <a:blipFill rotWithShape="0">
                  <a:blip r:embed="rId2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返回</a:t>
            </a:r>
            <a:endParaRPr lang="zh-CN" altLang="en-US" sz="3600">
              <a:blipFill rotWithShape="0">
                <a:blip r:embed="rId2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2" grpId="0"/>
      <p:bldP spid="119813" grpId="0"/>
      <p:bldP spid="1198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62818" name="组合 162817"/>
          <p:cNvGrpSpPr/>
          <p:nvPr/>
        </p:nvGrpSpPr>
        <p:grpSpPr>
          <a:xfrm>
            <a:off x="3348038" y="0"/>
            <a:ext cx="3744912" cy="1557338"/>
            <a:chOff x="2109" y="0"/>
            <a:chExt cx="2359" cy="981"/>
          </a:xfrm>
        </p:grpSpPr>
        <p:sp>
          <p:nvSpPr>
            <p:cNvPr id="162819" name="云形标注 162818"/>
            <p:cNvSpPr/>
            <p:nvPr/>
          </p:nvSpPr>
          <p:spPr>
            <a:xfrm flipV="1">
              <a:off x="2109" y="0"/>
              <a:ext cx="2359" cy="981"/>
            </a:xfrm>
            <a:prstGeom prst="cloudCallout">
              <a:avLst>
                <a:gd name="adj1" fmla="val -71963"/>
                <a:gd name="adj2" fmla="val -6273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rot="10800000"/>
            <a:p>
              <a:pPr lvl="0" algn="ctr" eaLnBrk="1" hangingPunct="1"/>
              <a:endParaRPr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2820" name="矩形 162819"/>
            <p:cNvSpPr/>
            <p:nvPr/>
          </p:nvSpPr>
          <p:spPr>
            <a:xfrm>
              <a:off x="2245" y="210"/>
              <a:ext cx="2132" cy="59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pPr lvl="0" eaLnBrk="1" hangingPunct="1"/>
              <a:r>
                <a:rPr lang="en-US" altLang="zh-CN" sz="2800" b="1" dirty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rPr>
                <a:t>“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rPr>
                <a:t>小鱼姐姐，您把尾巴借给我行吗？”</a:t>
              </a:r>
              <a:endParaRPr lang="zh-CN" altLang="en-US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pic>
        <p:nvPicPr>
          <p:cNvPr id="162821" name="图片 162820" descr="17">
            <a:hlinkClick r:id="" action="ppaction://noaction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2412" y="1989138"/>
            <a:ext cx="3024187" cy="2286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2822" name="组合 162821"/>
          <p:cNvGrpSpPr/>
          <p:nvPr/>
        </p:nvGrpSpPr>
        <p:grpSpPr>
          <a:xfrm>
            <a:off x="827088" y="2924175"/>
            <a:ext cx="3816350" cy="1657350"/>
            <a:chOff x="521" y="1842"/>
            <a:chExt cx="2404" cy="1044"/>
          </a:xfrm>
        </p:grpSpPr>
        <p:sp>
          <p:nvSpPr>
            <p:cNvPr id="162823" name="云形标注 162822"/>
            <p:cNvSpPr/>
            <p:nvPr/>
          </p:nvSpPr>
          <p:spPr>
            <a:xfrm>
              <a:off x="521" y="1842"/>
              <a:ext cx="2404" cy="1044"/>
            </a:xfrm>
            <a:prstGeom prst="cloudCallout">
              <a:avLst>
                <a:gd name="adj1" fmla="val 71630"/>
                <a:gd name="adj2" fmla="val 39079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 algn="ctr" eaLnBrk="1" hangingPunct="1"/>
              <a:endParaRPr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2824" name="矩形 162823"/>
            <p:cNvSpPr/>
            <p:nvPr/>
          </p:nvSpPr>
          <p:spPr>
            <a:xfrm>
              <a:off x="884" y="2069"/>
              <a:ext cx="1996" cy="71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pPr lvl="0" eaLnBrk="1" hangingPunct="1"/>
              <a:r>
                <a:rPr lang="en-US" altLang="zh-CN" sz="2800" b="1" dirty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rPr>
                <a:t>“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rPr>
                <a:t>不行啊，我要用尾巴拨水呢。”</a:t>
              </a:r>
              <a:r>
                <a:rPr lang="zh-CN" altLang="en-US" sz="4000" dirty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zh-CN" altLang="en-US" sz="4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pic>
        <p:nvPicPr>
          <p:cNvPr id="162825" name="图片 162824" descr="4 (1)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3338" y="0"/>
            <a:ext cx="1490662" cy="1003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5244" name="图片 95243" descr="W0201008186027179293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-1755775"/>
            <a:ext cx="8242300" cy="9864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5242" name="组合 95241"/>
          <p:cNvGrpSpPr/>
          <p:nvPr/>
        </p:nvGrpSpPr>
        <p:grpSpPr>
          <a:xfrm>
            <a:off x="2771775" y="620713"/>
            <a:ext cx="3960813" cy="1439862"/>
            <a:chOff x="1746" y="391"/>
            <a:chExt cx="2495" cy="907"/>
          </a:xfrm>
        </p:grpSpPr>
        <p:sp>
          <p:nvSpPr>
            <p:cNvPr id="95237" name="云形标注 95236"/>
            <p:cNvSpPr/>
            <p:nvPr/>
          </p:nvSpPr>
          <p:spPr>
            <a:xfrm>
              <a:off x="1746" y="391"/>
              <a:ext cx="2495" cy="907"/>
            </a:xfrm>
            <a:prstGeom prst="cloudCallout">
              <a:avLst>
                <a:gd name="adj1" fmla="val -43907"/>
                <a:gd name="adj2" fmla="val 70727"/>
              </a:avLst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 algn="ctr" eaLnBrk="0" hangingPunct="0"/>
              <a:endParaRPr sz="36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95238" name="文本框 95237"/>
            <p:cNvSpPr txBox="1"/>
            <p:nvPr/>
          </p:nvSpPr>
          <p:spPr>
            <a:xfrm>
              <a:off x="1792" y="490"/>
              <a:ext cx="2449" cy="672"/>
            </a:xfrm>
            <a:prstGeom prst="rect">
              <a:avLst/>
            </a:prstGeom>
            <a:noFill/>
            <a:ln w="9525">
              <a:noFill/>
            </a:ln>
            <a:effectLst>
              <a:outerShdw dist="17961" dir="2699999" algn="ctr" rotWithShape="0">
                <a:schemeClr val="accent1"/>
              </a:outerShdw>
            </a:effectLst>
          </p:spPr>
          <p:txBody>
            <a:bodyPr>
              <a:spAutoFit/>
            </a:bodyPr>
            <a:p>
              <a:pPr lvl="0" eaLnBrk="0" hangingPunct="0"/>
              <a:r>
                <a:rPr lang="en-US" altLang="zh-CN" sz="3200" b="1" dirty="0">
                  <a:solidFill>
                    <a:srgbClr val="06561F"/>
                  </a:solidFill>
                  <a:latin typeface="Arial" panose="020B0604020202020204" pitchFamily="34" charset="0"/>
                  <a:ea typeface="楷体_GB2312" pitchFamily="49" charset="-122"/>
                </a:rPr>
                <a:t>       </a:t>
              </a:r>
              <a:r>
                <a:rPr lang="zh-CN" altLang="en-US" sz="3200" b="1" dirty="0">
                  <a:solidFill>
                    <a:srgbClr val="06561F"/>
                  </a:solidFill>
                  <a:latin typeface="Arial" panose="020B0604020202020204" pitchFamily="34" charset="0"/>
                  <a:ea typeface="楷体_GB2312" pitchFamily="49" charset="-122"/>
                </a:rPr>
                <a:t>牛伯伯，您把尾巴借给我行吗？</a:t>
              </a:r>
              <a:endParaRPr lang="zh-CN" altLang="en-US" sz="3200" b="1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95243" name="组合 95242"/>
          <p:cNvGrpSpPr/>
          <p:nvPr/>
        </p:nvGrpSpPr>
        <p:grpSpPr>
          <a:xfrm>
            <a:off x="684213" y="5229225"/>
            <a:ext cx="3960812" cy="1439863"/>
            <a:chOff x="431" y="3294"/>
            <a:chExt cx="2495" cy="907"/>
          </a:xfrm>
        </p:grpSpPr>
        <p:sp>
          <p:nvSpPr>
            <p:cNvPr id="95239" name="云形标注 95238"/>
            <p:cNvSpPr/>
            <p:nvPr/>
          </p:nvSpPr>
          <p:spPr>
            <a:xfrm>
              <a:off x="431" y="3294"/>
              <a:ext cx="2495" cy="907"/>
            </a:xfrm>
            <a:prstGeom prst="cloudCallout">
              <a:avLst>
                <a:gd name="adj1" fmla="val 45792"/>
                <a:gd name="adj2" fmla="val -63560"/>
              </a:avLst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 algn="ctr" eaLnBrk="0" hangingPunct="0"/>
              <a:endParaRPr sz="36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95240" name="文本框 95239"/>
            <p:cNvSpPr txBox="1"/>
            <p:nvPr/>
          </p:nvSpPr>
          <p:spPr>
            <a:xfrm>
              <a:off x="477" y="3393"/>
              <a:ext cx="2449" cy="672"/>
            </a:xfrm>
            <a:prstGeom prst="rect">
              <a:avLst/>
            </a:prstGeom>
            <a:noFill/>
            <a:ln w="9525">
              <a:noFill/>
            </a:ln>
            <a:effectLst>
              <a:outerShdw dist="17961" dir="2699999" algn="ctr" rotWithShape="0">
                <a:schemeClr val="accent1"/>
              </a:outerShdw>
            </a:effectLst>
          </p:spPr>
          <p:txBody>
            <a:bodyPr>
              <a:spAutoFit/>
            </a:bodyPr>
            <a:p>
              <a:pPr lvl="0" eaLnBrk="0" hangingPunct="0"/>
              <a:r>
                <a:rPr lang="en-US" altLang="zh-CN" sz="3200" b="1" dirty="0">
                  <a:solidFill>
                    <a:srgbClr val="06561F"/>
                  </a:solidFill>
                  <a:latin typeface="Arial" panose="020B0604020202020204" pitchFamily="34" charset="0"/>
                  <a:ea typeface="楷体_GB2312" pitchFamily="49" charset="-122"/>
                </a:rPr>
                <a:t>       </a:t>
              </a:r>
              <a:r>
                <a:rPr lang="zh-CN" altLang="en-US" sz="3200" b="1" dirty="0">
                  <a:solidFill>
                    <a:srgbClr val="06561F"/>
                  </a:solidFill>
                  <a:latin typeface="Arial" panose="020B0604020202020204" pitchFamily="34" charset="0"/>
                  <a:ea typeface="楷体_GB2312" pitchFamily="49" charset="-122"/>
                </a:rPr>
                <a:t>不行啊，我要用尾巴赶苍蝇呢。</a:t>
              </a:r>
              <a:endParaRPr lang="zh-CN" altLang="en-US" sz="3200" b="1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95241" name="矩形 95240"/>
          <p:cNvSpPr/>
          <p:nvPr/>
        </p:nvSpPr>
        <p:spPr>
          <a:xfrm>
            <a:off x="6192838" y="0"/>
            <a:ext cx="2951162" cy="431800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chemeClr val="tx1"/>
            </a:outerShdw>
          </a:effectLst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r"/>
            <a:r>
              <a:rPr lang="zh-CN" altLang="en-US" sz="3200" b="1" dirty="0">
                <a:solidFill>
                  <a:schemeClr val="bg1"/>
                </a:solidFill>
                <a:ea typeface="楷体_GB2312" pitchFamily="49" charset="-122"/>
              </a:rPr>
              <a:t>小壁虎借尾巴</a:t>
            </a:r>
            <a:endParaRPr lang="zh-CN" altLang="en-US" sz="3200" b="1" dirty="0">
              <a:solidFill>
                <a:schemeClr val="bg1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strips dir="r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5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5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52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5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5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5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4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64866" name="组合 164865"/>
          <p:cNvGrpSpPr/>
          <p:nvPr/>
        </p:nvGrpSpPr>
        <p:grpSpPr>
          <a:xfrm>
            <a:off x="2411413" y="333375"/>
            <a:ext cx="4105275" cy="1439863"/>
            <a:chOff x="1519" y="210"/>
            <a:chExt cx="2449" cy="907"/>
          </a:xfrm>
        </p:grpSpPr>
        <p:sp>
          <p:nvSpPr>
            <p:cNvPr id="164867" name="云形标注 164866"/>
            <p:cNvSpPr/>
            <p:nvPr/>
          </p:nvSpPr>
          <p:spPr>
            <a:xfrm>
              <a:off x="1519" y="210"/>
              <a:ext cx="2449" cy="907"/>
            </a:xfrm>
            <a:prstGeom prst="cloudCallout">
              <a:avLst>
                <a:gd name="adj1" fmla="val 39912"/>
                <a:gd name="adj2" fmla="val 7712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 algn="ctr" eaLnBrk="1" hangingPunct="1"/>
              <a:endParaRPr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868" name="矩形 164867"/>
            <p:cNvSpPr/>
            <p:nvPr/>
          </p:nvSpPr>
          <p:spPr>
            <a:xfrm>
              <a:off x="1927" y="391"/>
              <a:ext cx="2020" cy="59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pPr lvl="0" eaLnBrk="1" hangingPunct="1"/>
              <a:r>
                <a:rPr lang="en-US" altLang="zh-CN" sz="2800" b="1" dirty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rPr>
                <a:t>“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rPr>
                <a:t>燕子阿姨，您把</a:t>
              </a:r>
              <a:endParaRPr lang="zh-CN" altLang="en-US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lvl="0" eaLnBrk="1" hangingPunct="1"/>
              <a:r>
                <a:rPr lang="zh-CN" altLang="en-US" sz="2800" b="1" dirty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rPr>
                <a:t>尾巴借给我行吗？”</a:t>
              </a:r>
              <a:endParaRPr lang="zh-CN" altLang="en-US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64869" name="组合 164868"/>
          <p:cNvGrpSpPr/>
          <p:nvPr/>
        </p:nvGrpSpPr>
        <p:grpSpPr>
          <a:xfrm>
            <a:off x="0" y="1989138"/>
            <a:ext cx="3743325" cy="1439862"/>
            <a:chOff x="0" y="1253"/>
            <a:chExt cx="2358" cy="907"/>
          </a:xfrm>
        </p:grpSpPr>
        <p:sp>
          <p:nvSpPr>
            <p:cNvPr id="164870" name="云形标注 164869"/>
            <p:cNvSpPr/>
            <p:nvPr/>
          </p:nvSpPr>
          <p:spPr>
            <a:xfrm>
              <a:off x="0" y="1253"/>
              <a:ext cx="2358" cy="907"/>
            </a:xfrm>
            <a:prstGeom prst="cloudCallout">
              <a:avLst>
                <a:gd name="adj1" fmla="val 70528"/>
                <a:gd name="adj2" fmla="val 1269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 algn="ctr" eaLnBrk="1" hangingPunct="1"/>
              <a:endParaRPr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871" name="矩形 164870"/>
            <p:cNvSpPr/>
            <p:nvPr/>
          </p:nvSpPr>
          <p:spPr>
            <a:xfrm>
              <a:off x="295" y="1398"/>
              <a:ext cx="2020" cy="5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p>
              <a:pPr lvl="0" eaLnBrk="1" hangingPunct="1"/>
              <a:r>
                <a:rPr lang="en-US" altLang="zh-CN" sz="2800" b="1" dirty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rPr>
                <a:t>“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rPr>
                <a:t>不行啊，我要用尾</a:t>
              </a:r>
              <a:endParaRPr lang="zh-CN" altLang="en-US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lvl="0" eaLnBrk="1" hangingPunct="1"/>
              <a:r>
                <a:rPr lang="zh-CN" altLang="en-US" sz="2800" b="1" dirty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rPr>
                <a:t>巴掌握方向呢。”</a:t>
              </a:r>
              <a:r>
                <a:rPr lang="zh-CN" altLang="en-US" sz="2000" b="1" dirty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zh-CN" altLang="en-US" sz="20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pic>
        <p:nvPicPr>
          <p:cNvPr id="164872" name="图片 164871" descr="4 (1)">
            <a:hlinkClick r:id="" action="ppaction://noaction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0975" y="5854700"/>
            <a:ext cx="1490663" cy="1003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3186" name="图片 93185" descr="Image43"/>
          <p:cNvPicPr>
            <a:picLocks noChangeAspect="1"/>
          </p:cNvPicPr>
          <p:nvPr/>
        </p:nvPicPr>
        <p:blipFill>
          <a:blip r:embed="rId1"/>
          <a:srcRect t="16194" r="14346" b="28941"/>
          <a:stretch>
            <a:fillRect/>
          </a:stretch>
        </p:blipFill>
        <p:spPr>
          <a:xfrm>
            <a:off x="0" y="533400"/>
            <a:ext cx="9144000" cy="6351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3188" name="矩形 93187"/>
          <p:cNvSpPr/>
          <p:nvPr/>
        </p:nvSpPr>
        <p:spPr>
          <a:xfrm>
            <a:off x="1042988" y="908050"/>
            <a:ext cx="7416800" cy="1190625"/>
          </a:xfrm>
          <a:prstGeom prst="rect">
            <a:avLst/>
          </a:prstGeom>
          <a:solidFill>
            <a:srgbClr val="CCFFFF">
              <a:alpha val="89999"/>
            </a:srgbClr>
          </a:solidFill>
          <a:ln w="9525">
            <a:noFill/>
          </a:ln>
          <a:effectLst>
            <a:outerShdw dist="17961" dir="2699999" algn="ctr" rotWithShape="0">
              <a:schemeClr val="tx1"/>
            </a:outerShdw>
          </a:effectLst>
        </p:spPr>
        <p:txBody>
          <a:bodyPr>
            <a:spAutoFit/>
          </a:bodyPr>
          <a:p>
            <a:pPr lvl="0" eaLnBrk="0" hangingPunct="0"/>
            <a:r>
              <a:rPr lang="en-US" altLang="zh-CN" sz="36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小壁虎借不到尾巴，心里很难过。他爬呀爬，爬回家里找妈妈。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3190" name="矩形 93189"/>
          <p:cNvSpPr/>
          <p:nvPr/>
        </p:nvSpPr>
        <p:spPr>
          <a:xfrm>
            <a:off x="6192838" y="0"/>
            <a:ext cx="2951162" cy="431800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chemeClr val="tx1"/>
            </a:outerShdw>
          </a:effectLst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r"/>
            <a:r>
              <a:rPr lang="zh-CN" altLang="en-US" sz="3200" b="1" dirty="0">
                <a:solidFill>
                  <a:schemeClr val="bg1"/>
                </a:solidFill>
                <a:ea typeface="楷体_GB2312" pitchFamily="49" charset="-122"/>
              </a:rPr>
              <a:t>小壁虎借尾巴</a:t>
            </a:r>
            <a:endParaRPr lang="zh-CN" altLang="en-US" sz="3200" b="1" dirty="0">
              <a:solidFill>
                <a:schemeClr val="bg1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strips dir="l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3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8" grpId="0" animBg="1"/>
      <p:bldP spid="9319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3972" name="图片 83971" descr="image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1196975"/>
            <a:ext cx="5715000" cy="2409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3" name="文本框 83972"/>
          <p:cNvSpPr txBox="1"/>
          <p:nvPr/>
        </p:nvSpPr>
        <p:spPr>
          <a:xfrm>
            <a:off x="395288" y="404813"/>
            <a:ext cx="4756150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anchor="t">
            <a:spAutoFit/>
          </a:bodyPr>
          <a:p>
            <a:pPr lvl="0" eaLnBrk="0" hangingPunct="0"/>
            <a:r>
              <a:rPr lang="zh-CN" altLang="en-US" sz="36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rPr>
              <a:t>认识这是什么动物吗？</a:t>
            </a:r>
            <a:endParaRPr lang="zh-CN" altLang="en-US" sz="3600" b="1" dirty="0">
              <a:solidFill>
                <a:srgbClr val="06561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3974" name="文本框 83973"/>
          <p:cNvSpPr txBox="1"/>
          <p:nvPr/>
        </p:nvSpPr>
        <p:spPr>
          <a:xfrm>
            <a:off x="755650" y="2924175"/>
            <a:ext cx="1555750" cy="914400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chemeClr val="tx1"/>
            </a:outerShdw>
          </a:effectLst>
        </p:spPr>
        <p:txBody>
          <a:bodyPr wrap="none" anchor="t">
            <a:spAutoFit/>
          </a:bodyPr>
          <a:p>
            <a:pPr lvl="0" eaLnBrk="0" hangingPunct="0"/>
            <a:r>
              <a:rPr lang="zh-CN" altLang="en-US" sz="54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壁虎</a:t>
            </a:r>
            <a:endParaRPr lang="zh-CN" altLang="en-US" sz="5400" b="1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3975" name="矩形 83974"/>
          <p:cNvSpPr/>
          <p:nvPr/>
        </p:nvSpPr>
        <p:spPr>
          <a:xfrm>
            <a:off x="6192838" y="0"/>
            <a:ext cx="2951162" cy="431800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chemeClr val="tx1"/>
            </a:outerShdw>
          </a:effectLst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r"/>
            <a:r>
              <a:rPr lang="zh-CN" altLang="en-US" sz="3200" b="1" dirty="0">
                <a:solidFill>
                  <a:schemeClr val="bg1"/>
                </a:solidFill>
                <a:ea typeface="楷体_GB2312" pitchFamily="49" charset="-122"/>
              </a:rPr>
              <a:t>小壁虎借尾巴</a:t>
            </a:r>
            <a:endParaRPr lang="zh-CN" altLang="en-US" sz="3200" b="1" dirty="0">
              <a:solidFill>
                <a:schemeClr val="bg1"/>
              </a:solidFill>
              <a:ea typeface="楷体_GB2312" pitchFamily="49" charset="-122"/>
            </a:endParaRPr>
          </a:p>
        </p:txBody>
      </p:sp>
      <p:sp>
        <p:nvSpPr>
          <p:cNvPr id="83976" name="文本框 83975"/>
          <p:cNvSpPr txBox="1"/>
          <p:nvPr/>
        </p:nvSpPr>
        <p:spPr>
          <a:xfrm>
            <a:off x="539750" y="4005263"/>
            <a:ext cx="8185150" cy="2301875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chemeClr val="tx1"/>
            </a:outerShdw>
          </a:effectLst>
        </p:spPr>
        <p:txBody>
          <a:bodyPr wrap="none" anchor="t">
            <a:spAutoFit/>
          </a:bodyPr>
          <a:p>
            <a:pPr lvl="0" eaLnBrk="0" hangingPunct="0"/>
            <a:r>
              <a:rPr lang="en-US" altLang="zh-CN" sz="40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        </a:t>
            </a:r>
            <a:r>
              <a:rPr lang="zh-CN" altLang="en-US" sz="35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壁虎是一种爬行动物，它的身体</a:t>
            </a:r>
            <a:endParaRPr lang="zh-CN" altLang="en-US" sz="3500" b="1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0" hangingPunct="0"/>
            <a:r>
              <a:rPr lang="zh-CN" altLang="en-US" sz="35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是扁平的，尾巴是圆的，四肢短，趾</a:t>
            </a:r>
            <a:endParaRPr lang="zh-CN" altLang="en-US" sz="3500" b="1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0" hangingPunct="0"/>
            <a:r>
              <a:rPr lang="zh-CN" altLang="en-US" sz="35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上有吸盘，可附在墙壁上爬。它吃蚊子、</a:t>
            </a:r>
            <a:endParaRPr lang="zh-CN" altLang="en-US" sz="3500" b="1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0" hangingPunct="0"/>
            <a:r>
              <a:rPr lang="zh-CN" altLang="en-US" sz="35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苍蝇、娥等小昆虫，对人类有益。</a:t>
            </a:r>
            <a:endParaRPr lang="zh-CN" altLang="en-US" sz="3500" b="1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3" grpId="0"/>
      <p:bldP spid="83973" grpId="1"/>
      <p:bldP spid="83974" grpId="0"/>
      <p:bldP spid="8397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62" name="图片 92161" descr="Image44"/>
          <p:cNvPicPr>
            <a:picLocks noChangeAspect="1"/>
          </p:cNvPicPr>
          <p:nvPr/>
        </p:nvPicPr>
        <p:blipFill>
          <a:blip r:embed="rId1"/>
          <a:srcRect r="6786" b="8778"/>
          <a:stretch>
            <a:fillRect/>
          </a:stretch>
        </p:blipFill>
        <p:spPr>
          <a:xfrm>
            <a:off x="468313" y="26988"/>
            <a:ext cx="8675687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170" name="组合 92169"/>
          <p:cNvGrpSpPr/>
          <p:nvPr/>
        </p:nvGrpSpPr>
        <p:grpSpPr>
          <a:xfrm>
            <a:off x="3706813" y="1196975"/>
            <a:ext cx="3960812" cy="1439863"/>
            <a:chOff x="2335" y="754"/>
            <a:chExt cx="2495" cy="907"/>
          </a:xfrm>
        </p:grpSpPr>
        <p:sp>
          <p:nvSpPr>
            <p:cNvPr id="92165" name="云形标注 92164"/>
            <p:cNvSpPr/>
            <p:nvPr/>
          </p:nvSpPr>
          <p:spPr>
            <a:xfrm>
              <a:off x="2335" y="754"/>
              <a:ext cx="2495" cy="907"/>
            </a:xfrm>
            <a:prstGeom prst="cloudCallout">
              <a:avLst>
                <a:gd name="adj1" fmla="val -59417"/>
                <a:gd name="adj2" fmla="val 80208"/>
              </a:avLst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 algn="ctr" eaLnBrk="0" hangingPunct="0"/>
              <a:endParaRPr sz="36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92166" name="文本框 92165"/>
            <p:cNvSpPr txBox="1"/>
            <p:nvPr/>
          </p:nvSpPr>
          <p:spPr>
            <a:xfrm>
              <a:off x="2381" y="853"/>
              <a:ext cx="2449" cy="672"/>
            </a:xfrm>
            <a:prstGeom prst="rect">
              <a:avLst/>
            </a:prstGeom>
            <a:noFill/>
            <a:ln w="9525">
              <a:noFill/>
            </a:ln>
            <a:effectLst>
              <a:outerShdw dist="17961" dir="2699999" algn="ctr" rotWithShape="0">
                <a:schemeClr val="accent1"/>
              </a:outerShdw>
            </a:effectLst>
          </p:spPr>
          <p:txBody>
            <a:bodyPr>
              <a:spAutoFit/>
            </a:bodyPr>
            <a:p>
              <a:pPr lvl="0" eaLnBrk="0" hangingPunct="0"/>
              <a:r>
                <a:rPr lang="en-US" altLang="zh-CN" sz="3200" b="1" dirty="0">
                  <a:solidFill>
                    <a:srgbClr val="06561F"/>
                  </a:solidFill>
                  <a:latin typeface="Arial" panose="020B0604020202020204" pitchFamily="34" charset="0"/>
                  <a:ea typeface="楷体_GB2312" pitchFamily="49" charset="-122"/>
                </a:rPr>
                <a:t>       </a:t>
              </a:r>
              <a:r>
                <a:rPr lang="zh-CN" altLang="en-US" sz="3200" b="1" dirty="0">
                  <a:solidFill>
                    <a:srgbClr val="06561F"/>
                  </a:solidFill>
                  <a:latin typeface="Arial" panose="020B0604020202020204" pitchFamily="34" charset="0"/>
                  <a:ea typeface="楷体_GB2312" pitchFamily="49" charset="-122"/>
                </a:rPr>
                <a:t>傻孩子，你转过身子看看？</a:t>
              </a:r>
              <a:endParaRPr lang="zh-CN" altLang="en-US" sz="3200" b="1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92171" name="组合 92170"/>
          <p:cNvGrpSpPr/>
          <p:nvPr/>
        </p:nvGrpSpPr>
        <p:grpSpPr>
          <a:xfrm>
            <a:off x="5075238" y="4868863"/>
            <a:ext cx="3960812" cy="1439862"/>
            <a:chOff x="3197" y="3067"/>
            <a:chExt cx="2495" cy="907"/>
          </a:xfrm>
        </p:grpSpPr>
        <p:sp>
          <p:nvSpPr>
            <p:cNvPr id="92167" name="云形标注 92166"/>
            <p:cNvSpPr/>
            <p:nvPr/>
          </p:nvSpPr>
          <p:spPr>
            <a:xfrm>
              <a:off x="3197" y="3067"/>
              <a:ext cx="2495" cy="907"/>
            </a:xfrm>
            <a:prstGeom prst="cloudCallout">
              <a:avLst>
                <a:gd name="adj1" fmla="val -39940"/>
                <a:gd name="adj2" fmla="val -129162"/>
              </a:avLst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 algn="ctr" eaLnBrk="0" hangingPunct="0"/>
              <a:endParaRPr sz="36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92168" name="文本框 92167"/>
            <p:cNvSpPr txBox="1"/>
            <p:nvPr/>
          </p:nvSpPr>
          <p:spPr>
            <a:xfrm>
              <a:off x="3243" y="3158"/>
              <a:ext cx="2449" cy="672"/>
            </a:xfrm>
            <a:prstGeom prst="rect">
              <a:avLst/>
            </a:prstGeom>
            <a:noFill/>
            <a:ln w="9525">
              <a:noFill/>
            </a:ln>
            <a:effectLst>
              <a:outerShdw dist="17961" dir="2699999" algn="ctr" rotWithShape="0">
                <a:schemeClr val="accent1"/>
              </a:outerShdw>
            </a:effectLst>
          </p:spPr>
          <p:txBody>
            <a:bodyPr>
              <a:spAutoFit/>
            </a:bodyPr>
            <a:p>
              <a:pPr lvl="0" eaLnBrk="0" hangingPunct="0"/>
              <a:r>
                <a:rPr lang="en-US" altLang="zh-CN" sz="3200" b="1" dirty="0">
                  <a:solidFill>
                    <a:srgbClr val="06561F"/>
                  </a:solidFill>
                  <a:latin typeface="Arial" panose="020B0604020202020204" pitchFamily="34" charset="0"/>
                  <a:ea typeface="楷体_GB2312" pitchFamily="49" charset="-122"/>
                </a:rPr>
                <a:t>       </a:t>
              </a:r>
              <a:r>
                <a:rPr lang="zh-CN" altLang="en-US" sz="3200" b="1" dirty="0">
                  <a:solidFill>
                    <a:srgbClr val="06561F"/>
                  </a:solidFill>
                  <a:latin typeface="Arial" panose="020B0604020202020204" pitchFamily="34" charset="0"/>
                  <a:ea typeface="楷体_GB2312" pitchFamily="49" charset="-122"/>
                </a:rPr>
                <a:t>我长出一条新尾巴啦！</a:t>
              </a:r>
              <a:endParaRPr lang="zh-CN" altLang="en-US" sz="3200" b="1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92169" name="矩形 92168"/>
          <p:cNvSpPr/>
          <p:nvPr/>
        </p:nvSpPr>
        <p:spPr>
          <a:xfrm>
            <a:off x="6192838" y="0"/>
            <a:ext cx="2951162" cy="431800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chemeClr val="tx1"/>
            </a:outerShdw>
          </a:effectLst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r"/>
            <a:r>
              <a:rPr lang="zh-CN" altLang="en-US" sz="3200" b="1" dirty="0">
                <a:solidFill>
                  <a:schemeClr val="bg1"/>
                </a:solidFill>
                <a:ea typeface="楷体_GB2312" pitchFamily="49" charset="-122"/>
              </a:rPr>
              <a:t>小壁虎借尾巴</a:t>
            </a:r>
            <a:endParaRPr lang="zh-CN" altLang="en-US" sz="3200" b="1" dirty="0">
              <a:solidFill>
                <a:schemeClr val="bg1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zo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2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2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4146" name="文本框 134145"/>
          <p:cNvSpPr txBox="1"/>
          <p:nvPr/>
        </p:nvSpPr>
        <p:spPr>
          <a:xfrm>
            <a:off x="0" y="30480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endParaRPr sz="24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4147" name="文本框 134146"/>
          <p:cNvSpPr txBox="1"/>
          <p:nvPr/>
        </p:nvSpPr>
        <p:spPr>
          <a:xfrm>
            <a:off x="0" y="0"/>
            <a:ext cx="91440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小壁虎借着尾巴了吗？为什么？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4148" name="文本框 134147"/>
          <p:cNvSpPr txBox="1"/>
          <p:nvPr/>
        </p:nvSpPr>
        <p:spPr>
          <a:xfrm>
            <a:off x="0" y="2971800"/>
            <a:ext cx="91440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66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老牛的尾巴用来</a:t>
            </a:r>
            <a:endParaRPr lang="zh-CN" altLang="en-US" sz="66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4149" name="文本框 134148"/>
          <p:cNvSpPr txBox="1"/>
          <p:nvPr/>
        </p:nvSpPr>
        <p:spPr>
          <a:xfrm>
            <a:off x="0" y="1143000"/>
            <a:ext cx="91440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66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小鱼的尾巴用来</a:t>
            </a:r>
            <a:endParaRPr lang="zh-CN" altLang="en-US" sz="66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4150" name="文本框 134149"/>
          <p:cNvSpPr txBox="1"/>
          <p:nvPr/>
        </p:nvSpPr>
        <p:spPr>
          <a:xfrm>
            <a:off x="0" y="4724400"/>
            <a:ext cx="91440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66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燕子的尾巴用来</a:t>
            </a:r>
            <a:endParaRPr lang="zh-CN" altLang="en-US" sz="66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4151" name="直接连接符 134150"/>
          <p:cNvSpPr/>
          <p:nvPr/>
        </p:nvSpPr>
        <p:spPr>
          <a:xfrm flipV="1">
            <a:off x="6172200" y="2133600"/>
            <a:ext cx="25908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4152" name="直接连接符 134151"/>
          <p:cNvSpPr/>
          <p:nvPr/>
        </p:nvSpPr>
        <p:spPr>
          <a:xfrm flipV="1">
            <a:off x="6172200" y="5791200"/>
            <a:ext cx="25908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4153" name="直接连接符 134152"/>
          <p:cNvSpPr/>
          <p:nvPr/>
        </p:nvSpPr>
        <p:spPr>
          <a:xfrm flipV="1">
            <a:off x="6096000" y="3810000"/>
            <a:ext cx="25908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4154" name="文本框 134153"/>
          <p:cNvSpPr txBox="1"/>
          <p:nvPr/>
        </p:nvSpPr>
        <p:spPr>
          <a:xfrm>
            <a:off x="6172200" y="1066800"/>
            <a:ext cx="26670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6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拨水</a:t>
            </a:r>
            <a:endParaRPr lang="zh-CN" altLang="en-US" sz="60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4155" name="文本框 134154"/>
          <p:cNvSpPr txBox="1"/>
          <p:nvPr/>
        </p:nvSpPr>
        <p:spPr>
          <a:xfrm>
            <a:off x="5715000" y="4648200"/>
            <a:ext cx="34290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6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掌握方向</a:t>
            </a:r>
            <a:endParaRPr lang="zh-CN" altLang="en-US" sz="60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4156" name="文本框 134155"/>
          <p:cNvSpPr txBox="1"/>
          <p:nvPr/>
        </p:nvSpPr>
        <p:spPr>
          <a:xfrm>
            <a:off x="5943600" y="2743200"/>
            <a:ext cx="26670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6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赶蝇子</a:t>
            </a:r>
            <a:endParaRPr lang="zh-CN" altLang="en-US" sz="60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4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4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4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4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8" grpId="0"/>
      <p:bldP spid="134149" grpId="0"/>
      <p:bldP spid="134150" grpId="0"/>
      <p:bldP spid="134154" grpId="0"/>
      <p:bldP spid="134155" grpId="0"/>
      <p:bldP spid="13415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6194" name="图片 136193" descr="Fr_0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28600"/>
            <a:ext cx="9144000" cy="6629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6195" name="文本框 136194"/>
          <p:cNvSpPr txBox="1"/>
          <p:nvPr/>
        </p:nvSpPr>
        <p:spPr>
          <a:xfrm>
            <a:off x="1676400" y="914400"/>
            <a:ext cx="5867400" cy="5457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en-US" altLang="zh-CN" sz="8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4 </a:t>
            </a:r>
            <a:r>
              <a:rPr lang="zh-CN" altLang="en-US" sz="8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你还知道哪些动物尾巴的用处？讲给同学听。</a:t>
            </a:r>
            <a:endParaRPr lang="zh-CN" altLang="en-US" sz="8800" b="1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6196" name="动作按钮: 自定义 136195">
            <a:hlinkClick r:id="" action="ppaction://hlinkshowjump?jump=firstslide"/>
          </p:cNvPr>
          <p:cNvSpPr/>
          <p:nvPr/>
        </p:nvSpPr>
        <p:spPr>
          <a:xfrm>
            <a:off x="7772400" y="5791200"/>
            <a:ext cx="914400" cy="762000"/>
          </a:xfrm>
          <a:prstGeom prst="actionButtonBlank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>
              <a:buClr>
                <a:srgbClr val="000000"/>
              </a:buClr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结束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7218" name="文本框 137217"/>
          <p:cNvSpPr txBox="1"/>
          <p:nvPr/>
        </p:nvSpPr>
        <p:spPr>
          <a:xfrm>
            <a:off x="381000" y="0"/>
            <a:ext cx="8305800" cy="2649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buClr>
                <a:srgbClr val="000000"/>
              </a:buClr>
            </a:pPr>
            <a:endParaRPr lang="en-US" altLang="zh-CN" sz="440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ctr" eaLnBrk="1" hangingPunct="1">
              <a:buClr>
                <a:srgbClr val="000000"/>
              </a:buClr>
            </a:pPr>
            <a:endParaRPr lang="en-US" altLang="zh-CN" sz="440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ctr" eaLnBrk="1" hangingPunct="1">
              <a:buClr>
                <a:srgbClr val="000000"/>
              </a:buClr>
            </a:pPr>
            <a:endParaRPr lang="en-US" altLang="zh-CN" sz="440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>
                <a:solidFill>
                  <a:srgbClr val="3333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endParaRPr lang="en-US" altLang="zh-CN" sz="2400">
              <a:solidFill>
                <a:srgbClr val="33333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7219" name="文本框 137218"/>
          <p:cNvSpPr txBox="1"/>
          <p:nvPr/>
        </p:nvSpPr>
        <p:spPr>
          <a:xfrm>
            <a:off x="304800" y="0"/>
            <a:ext cx="8839200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br>
              <a:rPr lang="en-US" altLang="zh-CN" sz="4400" b="1">
                <a:solidFill>
                  <a:srgbClr val="3333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en-US" altLang="zh-CN" sz="4400" b="1">
              <a:solidFill>
                <a:srgbClr val="33333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37220" name="图片 137219" descr="Ptw_1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971675"/>
            <a:ext cx="9144000" cy="4886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7221" name="文本框 137220"/>
          <p:cNvSpPr txBox="1"/>
          <p:nvPr/>
        </p:nvSpPr>
        <p:spPr>
          <a:xfrm>
            <a:off x="0" y="0"/>
            <a:ext cx="8839200" cy="5214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4800" b="1" dirty="0">
                <a:solidFill>
                  <a:srgbClr val="3333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袋鼠的尾巴又粗又长，长满肌肉。它既能在袋鼠休息时支撑袋鼠的身体，又能在袋鼠跳跃起帮助袋鼠跳得更快更远。一旦遇到紧急情况，袋鼠在尾巴的帮助下能跳出</a:t>
            </a:r>
            <a:r>
              <a:rPr lang="en-US" altLang="zh-CN" sz="4800" b="1" dirty="0">
                <a:solidFill>
                  <a:srgbClr val="3333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altLang="en-US" sz="4800" b="1" dirty="0">
                <a:solidFill>
                  <a:srgbClr val="3333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米多远。</a:t>
            </a:r>
            <a:br>
              <a:rPr lang="zh-CN" altLang="en-US" sz="4800" b="1" dirty="0">
                <a:solidFill>
                  <a:srgbClr val="3333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sz="4800" b="1">
              <a:solidFill>
                <a:srgbClr val="33333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8242" name="图片 138241" descr="Ptw_07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0"/>
            <a:ext cx="5791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8243" name="文本框 138242"/>
          <p:cNvSpPr txBox="1"/>
          <p:nvPr/>
        </p:nvSpPr>
        <p:spPr>
          <a:xfrm>
            <a:off x="4343400" y="228600"/>
            <a:ext cx="4800600" cy="6273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4400" b="1" dirty="0">
                <a:solidFill>
                  <a:srgbClr val="3333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鹿的尾巴又小又短，然而它却是重要的报警器。当危险带近鹿群时，首先发现敌害的鹿会竖起尾巴，露出下面的亮点，向同伴发出警报。鹿群一接到警报就会马上逃离。</a:t>
            </a:r>
            <a:br>
              <a:rPr lang="zh-CN" altLang="en-US" sz="4400" b="1" dirty="0">
                <a:solidFill>
                  <a:srgbClr val="3333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br>
              <a:rPr lang="zh-CN" altLang="en-US" sz="500" b="1" dirty="0">
                <a:solidFill>
                  <a:srgbClr val="3333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sz="500" b="1">
              <a:solidFill>
                <a:srgbClr val="33333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9266" name="文本框 139265"/>
          <p:cNvSpPr txBox="1"/>
          <p:nvPr/>
        </p:nvSpPr>
        <p:spPr>
          <a:xfrm>
            <a:off x="304800" y="1009650"/>
            <a:ext cx="8839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en-US" altLang="zh-CN" sz="5400" b="1" dirty="0">
                <a:solidFill>
                  <a:srgbClr val="3333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endParaRPr lang="en-US" altLang="zh-CN" sz="54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39267" name="图片 139266" descr="Ptw_1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091113" cy="5334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9268" name="文本框 139267"/>
          <p:cNvSpPr txBox="1"/>
          <p:nvPr/>
        </p:nvSpPr>
        <p:spPr>
          <a:xfrm>
            <a:off x="3962400" y="0"/>
            <a:ext cx="4953000" cy="7796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4400" b="1" dirty="0">
                <a:solidFill>
                  <a:srgbClr val="3333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人们常说兔子的尾巴长不了，其实，兔子的短尾巴可以在紧急情况下帮助兔子逃命。当兔子被猛兽咬住时，兔子立刻使用“脱皮计”，将尾巴的“皮套”脱下，从而赢得逃命的刹那间。</a:t>
            </a:r>
            <a:r>
              <a:rPr lang="zh-CN" altLang="en-US" sz="4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44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endParaRPr lang="zh-CN" altLang="en-US" sz="4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4930" name="文本框 124929"/>
          <p:cNvSpPr txBox="1"/>
          <p:nvPr/>
        </p:nvSpPr>
        <p:spPr>
          <a:xfrm>
            <a:off x="971550" y="1401763"/>
            <a:ext cx="7740650" cy="17399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 eaLnBrk="0" hangingPunct="0">
              <a:lnSpc>
                <a:spcPct val="150000"/>
              </a:lnSpc>
            </a:pPr>
            <a:r>
              <a:rPr lang="en-US" altLang="zh-CN" sz="36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 sz="36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rPr>
              <a:t>小壁虎除了向小鱼、老黄牛、燕子借尾巴外，还会向谁借呢？</a:t>
            </a:r>
            <a:endParaRPr lang="zh-CN" altLang="en-US" sz="3600" b="1" dirty="0">
              <a:solidFill>
                <a:srgbClr val="06561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4931" name="文本框 124930"/>
          <p:cNvSpPr txBox="1"/>
          <p:nvPr/>
        </p:nvSpPr>
        <p:spPr>
          <a:xfrm>
            <a:off x="863600" y="3068638"/>
            <a:ext cx="7740650" cy="915987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 eaLnBrk="0" hangingPunct="0">
              <a:lnSpc>
                <a:spcPct val="150000"/>
              </a:lnSpc>
            </a:pPr>
            <a:r>
              <a:rPr lang="en-US" altLang="zh-CN" sz="36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 sz="36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rPr>
              <a:t>想一想小壁虎会怎么向它们借？</a:t>
            </a:r>
            <a:endParaRPr lang="zh-CN" altLang="en-US" sz="3600" b="1" dirty="0">
              <a:solidFill>
                <a:srgbClr val="06561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4932" name="矩形 124931"/>
          <p:cNvSpPr/>
          <p:nvPr/>
        </p:nvSpPr>
        <p:spPr>
          <a:xfrm>
            <a:off x="6192838" y="0"/>
            <a:ext cx="2951162" cy="431800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chemeClr val="tx1"/>
            </a:outerShdw>
          </a:effectLst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r"/>
            <a:r>
              <a:rPr lang="zh-CN" altLang="en-US" sz="3200" b="1" dirty="0">
                <a:solidFill>
                  <a:schemeClr val="bg1"/>
                </a:solidFill>
                <a:ea typeface="楷体_GB2312" pitchFamily="49" charset="-122"/>
              </a:rPr>
              <a:t>小壁虎借尾巴</a:t>
            </a:r>
            <a:endParaRPr lang="zh-CN" altLang="en-US" sz="3200" b="1" dirty="0">
              <a:solidFill>
                <a:schemeClr val="bg1"/>
              </a:solidFill>
              <a:ea typeface="楷体_GB2312" pitchFamily="49" charset="-122"/>
            </a:endParaRPr>
          </a:p>
        </p:txBody>
      </p:sp>
      <p:sp>
        <p:nvSpPr>
          <p:cNvPr id="124933" name="文本框 124932"/>
          <p:cNvSpPr txBox="1"/>
          <p:nvPr/>
        </p:nvSpPr>
        <p:spPr>
          <a:xfrm>
            <a:off x="250825" y="4076700"/>
            <a:ext cx="8281988" cy="17399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小壁虎爬呀爬，爬到（       ）。他看见（          ）。小壁虎说：“（       ）。”（     ）说：“（                 ）。”</a:t>
            </a:r>
            <a:endParaRPr lang="zh-CN" altLang="en-US" sz="3600" b="1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>
                                            <p:txEl>
                                              <p:charRg st="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4933">
                                            <p:txEl>
                                              <p:charRg st="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4933">
                                            <p:txEl>
                                              <p:charRg st="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0" grpId="0"/>
      <p:bldP spid="12493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6" name="文本框 100355"/>
          <p:cNvSpPr txBox="1"/>
          <p:nvPr/>
        </p:nvSpPr>
        <p:spPr>
          <a:xfrm>
            <a:off x="3348038" y="836613"/>
            <a:ext cx="2732087" cy="7016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anchor="t">
            <a:spAutoFit/>
          </a:bodyPr>
          <a:p>
            <a:pPr lvl="0" eaLnBrk="0" hangingPunct="0"/>
            <a:r>
              <a:rPr lang="zh-CN" altLang="en-US" sz="4000" b="1" dirty="0">
                <a:solidFill>
                  <a:srgbClr val="06561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比一比组词</a:t>
            </a:r>
            <a:endParaRPr lang="zh-CN" altLang="en-US" sz="4000" b="1" dirty="0">
              <a:solidFill>
                <a:srgbClr val="06561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357" name="文本框 100356"/>
          <p:cNvSpPr txBox="1"/>
          <p:nvPr/>
        </p:nvSpPr>
        <p:spPr>
          <a:xfrm>
            <a:off x="1258888" y="2673350"/>
            <a:ext cx="7737475" cy="2165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anchor="t">
            <a:spAutoFit/>
          </a:bodyPr>
          <a:p>
            <a:pPr lvl="0" eaLnBrk="0" hangingPunct="0">
              <a:lnSpc>
                <a:spcPct val="170000"/>
              </a:lnSpc>
            </a:pPr>
            <a:r>
              <a:rPr lang="zh-CN" altLang="en-US" sz="40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rPr>
              <a:t>左（       ）条（       ）什（       ）</a:t>
            </a:r>
            <a:endParaRPr lang="zh-CN" altLang="en-US" sz="4000" b="1" dirty="0">
              <a:solidFill>
                <a:srgbClr val="06561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0" hangingPunct="0">
              <a:lnSpc>
                <a:spcPct val="170000"/>
              </a:lnSpc>
            </a:pPr>
            <a:r>
              <a:rPr lang="zh-CN" altLang="en-US" sz="40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rPr>
              <a:t>在（       ）亲（       ）叶（       ）</a:t>
            </a:r>
            <a:endParaRPr lang="zh-CN" altLang="en-US" sz="4000" b="1" dirty="0">
              <a:solidFill>
                <a:srgbClr val="06561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0358" name="矩形 100357"/>
          <p:cNvSpPr/>
          <p:nvPr/>
        </p:nvSpPr>
        <p:spPr>
          <a:xfrm>
            <a:off x="6192838" y="0"/>
            <a:ext cx="2951162" cy="431800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chemeClr val="tx1"/>
            </a:outerShdw>
          </a:effectLst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r"/>
            <a:r>
              <a:rPr lang="zh-CN" altLang="en-US" sz="3200" b="1" dirty="0">
                <a:solidFill>
                  <a:schemeClr val="bg1"/>
                </a:solidFill>
                <a:ea typeface="楷体_GB2312" pitchFamily="49" charset="-122"/>
              </a:rPr>
              <a:t>小壁虎借尾巴</a:t>
            </a:r>
            <a:endParaRPr lang="zh-CN" altLang="en-US" sz="3200" b="1" dirty="0">
              <a:solidFill>
                <a:schemeClr val="bg1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0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03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99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03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6" grpId="0"/>
      <p:bldP spid="100357" grpId="0"/>
      <p:bldP spid="10035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2338" name="文本框 142337"/>
          <p:cNvSpPr txBox="1"/>
          <p:nvPr/>
        </p:nvSpPr>
        <p:spPr>
          <a:xfrm>
            <a:off x="1547813" y="1541463"/>
            <a:ext cx="6858000" cy="13112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 eaLnBrk="0" hangingPunct="0"/>
            <a:r>
              <a:rPr lang="en-US" altLang="zh-CN" sz="4000" b="1" dirty="0">
                <a:solidFill>
                  <a:srgbClr val="06561F"/>
                </a:solidFill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sz="4000" b="1" dirty="0">
                <a:solidFill>
                  <a:srgbClr val="06561F"/>
                </a:solidFill>
                <a:latin typeface="楷体_GB2312" pitchFamily="49" charset="-122"/>
                <a:ea typeface="楷体_GB2312" pitchFamily="49" charset="-122"/>
              </a:rPr>
              <a:t>动物的尾巴各有什么用处，用线连连看。</a:t>
            </a:r>
            <a:endParaRPr lang="zh-CN" altLang="en-US" sz="4000" b="1" dirty="0">
              <a:solidFill>
                <a:srgbClr val="06561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2339" name="文本框 142338"/>
          <p:cNvSpPr txBox="1"/>
          <p:nvPr/>
        </p:nvSpPr>
        <p:spPr>
          <a:xfrm>
            <a:off x="1331913" y="2927350"/>
            <a:ext cx="7524750" cy="29495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anchor="t">
            <a:spAutoFit/>
          </a:bodyPr>
          <a:p>
            <a:pPr lvl="0" eaLnBrk="0" hangingPunct="0">
              <a:lnSpc>
                <a:spcPct val="130000"/>
              </a:lnSpc>
            </a:pPr>
            <a:r>
              <a:rPr lang="zh-CN" altLang="en-US" sz="36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rPr>
              <a:t>小鱼　　　断了　　　拨水</a:t>
            </a:r>
            <a:endParaRPr lang="zh-CN" altLang="en-US" sz="3600" b="1" dirty="0">
              <a:solidFill>
                <a:srgbClr val="06561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0" hangingPunct="0">
              <a:lnSpc>
                <a:spcPct val="130000"/>
              </a:lnSpc>
            </a:pPr>
            <a:r>
              <a:rPr lang="zh-CN" altLang="en-US" sz="36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rPr>
              <a:t>黄牛　　　游水　　　赶蝇子</a:t>
            </a:r>
            <a:endParaRPr lang="zh-CN" altLang="en-US" sz="3600" b="1" dirty="0">
              <a:solidFill>
                <a:srgbClr val="06561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0" hangingPunct="0">
              <a:lnSpc>
                <a:spcPct val="130000"/>
              </a:lnSpc>
            </a:pPr>
            <a:r>
              <a:rPr lang="zh-CN" altLang="en-US" sz="36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rPr>
              <a:t>燕子　　　吃草　　　掌握方向</a:t>
            </a:r>
            <a:endParaRPr lang="zh-CN" altLang="en-US" sz="3600" b="1" dirty="0">
              <a:solidFill>
                <a:srgbClr val="06561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0" hangingPunct="0">
              <a:lnSpc>
                <a:spcPct val="130000"/>
              </a:lnSpc>
            </a:pPr>
            <a:r>
              <a:rPr lang="zh-CN" altLang="en-US" sz="36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rPr>
              <a:t>壁虎　　　飞行　　　再长出新尾巴</a:t>
            </a:r>
            <a:endParaRPr lang="zh-CN" altLang="en-US" sz="3600" b="1" dirty="0">
              <a:solidFill>
                <a:srgbClr val="06561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42340" name="直接连接符 142339"/>
          <p:cNvSpPr/>
          <p:nvPr/>
        </p:nvSpPr>
        <p:spPr>
          <a:xfrm>
            <a:off x="2339975" y="3502025"/>
            <a:ext cx="1295400" cy="719138"/>
          </a:xfrm>
          <a:prstGeom prst="line">
            <a:avLst/>
          </a:prstGeom>
          <a:ln w="127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2341" name="直接连接符 142340"/>
          <p:cNvSpPr/>
          <p:nvPr/>
        </p:nvSpPr>
        <p:spPr>
          <a:xfrm>
            <a:off x="2339975" y="4221163"/>
            <a:ext cx="1439863" cy="720725"/>
          </a:xfrm>
          <a:prstGeom prst="line">
            <a:avLst/>
          </a:prstGeom>
          <a:ln w="127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2342" name="直接连接符 142341"/>
          <p:cNvSpPr/>
          <p:nvPr/>
        </p:nvSpPr>
        <p:spPr>
          <a:xfrm>
            <a:off x="2411413" y="4868863"/>
            <a:ext cx="1368425" cy="720725"/>
          </a:xfrm>
          <a:prstGeom prst="line">
            <a:avLst/>
          </a:prstGeom>
          <a:ln w="127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2343" name="直接连接符 142342"/>
          <p:cNvSpPr/>
          <p:nvPr/>
        </p:nvSpPr>
        <p:spPr>
          <a:xfrm flipV="1">
            <a:off x="2411413" y="3502025"/>
            <a:ext cx="1368425" cy="2159000"/>
          </a:xfrm>
          <a:prstGeom prst="line">
            <a:avLst/>
          </a:prstGeom>
          <a:ln w="127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2344" name="直接连接符 142343"/>
          <p:cNvSpPr/>
          <p:nvPr/>
        </p:nvSpPr>
        <p:spPr>
          <a:xfrm>
            <a:off x="4572000" y="3502025"/>
            <a:ext cx="1512888" cy="2016125"/>
          </a:xfrm>
          <a:prstGeom prst="line">
            <a:avLst/>
          </a:prstGeom>
          <a:ln w="127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2345" name="直接连接符 142344"/>
          <p:cNvSpPr/>
          <p:nvPr/>
        </p:nvSpPr>
        <p:spPr>
          <a:xfrm flipV="1">
            <a:off x="4643438" y="3502025"/>
            <a:ext cx="1296987" cy="647700"/>
          </a:xfrm>
          <a:prstGeom prst="line">
            <a:avLst/>
          </a:prstGeom>
          <a:ln w="127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2346" name="直接连接符 142345"/>
          <p:cNvSpPr/>
          <p:nvPr/>
        </p:nvSpPr>
        <p:spPr>
          <a:xfrm flipV="1">
            <a:off x="4643438" y="4221163"/>
            <a:ext cx="1368425" cy="647700"/>
          </a:xfrm>
          <a:prstGeom prst="line">
            <a:avLst/>
          </a:prstGeom>
          <a:ln w="127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2347" name="直接连接符 142346"/>
          <p:cNvSpPr/>
          <p:nvPr/>
        </p:nvSpPr>
        <p:spPr>
          <a:xfrm flipV="1">
            <a:off x="4716463" y="4868863"/>
            <a:ext cx="1368425" cy="720725"/>
          </a:xfrm>
          <a:prstGeom prst="line">
            <a:avLst/>
          </a:prstGeom>
          <a:ln w="127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2348" name="矩形 142347"/>
          <p:cNvSpPr/>
          <p:nvPr/>
        </p:nvSpPr>
        <p:spPr>
          <a:xfrm>
            <a:off x="6192838" y="0"/>
            <a:ext cx="2951162" cy="431800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chemeClr val="tx1"/>
            </a:outerShdw>
          </a:effectLst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r"/>
            <a:r>
              <a:rPr lang="zh-CN" altLang="en-US" sz="3200" b="1" dirty="0">
                <a:solidFill>
                  <a:schemeClr val="bg1"/>
                </a:solidFill>
                <a:ea typeface="楷体_GB2312" pitchFamily="49" charset="-122"/>
              </a:rPr>
              <a:t>小壁虎借尾巴</a:t>
            </a:r>
            <a:endParaRPr lang="zh-CN" altLang="en-US" sz="3200" b="1" dirty="0">
              <a:solidFill>
                <a:schemeClr val="bg1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2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2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23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2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4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4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42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4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42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42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42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42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42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  <p:bldP spid="142339" grpId="0"/>
      <p:bldP spid="14234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5" name="文本框 81924"/>
          <p:cNvSpPr txBox="1"/>
          <p:nvPr/>
        </p:nvSpPr>
        <p:spPr>
          <a:xfrm>
            <a:off x="2987675" y="2133600"/>
            <a:ext cx="5400675" cy="40449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 eaLnBrk="0" hangingPunct="0">
              <a:lnSpc>
                <a:spcPct val="120000"/>
              </a:lnSpc>
            </a:pPr>
            <a:r>
              <a:rPr lang="zh-CN" altLang="en-US" sz="36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rPr>
              <a:t>借　　　　　蝇子</a:t>
            </a:r>
            <a:endParaRPr lang="zh-CN" altLang="en-US" sz="3600" b="1" dirty="0">
              <a:solidFill>
                <a:srgbClr val="06561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0" hangingPunct="0">
              <a:lnSpc>
                <a:spcPct val="120000"/>
              </a:lnSpc>
            </a:pPr>
            <a:r>
              <a:rPr lang="zh-CN" altLang="en-US" sz="36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rPr>
              <a:t>拨　　　　　水</a:t>
            </a:r>
            <a:endParaRPr lang="zh-CN" altLang="en-US" sz="3600" b="1" dirty="0">
              <a:solidFill>
                <a:srgbClr val="06561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0" hangingPunct="0">
              <a:lnSpc>
                <a:spcPct val="120000"/>
              </a:lnSpc>
            </a:pPr>
            <a:r>
              <a:rPr lang="zh-CN" altLang="en-US" sz="36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rPr>
              <a:t>赶　　　　　尾巴</a:t>
            </a:r>
            <a:endParaRPr lang="zh-CN" altLang="en-US" sz="3600" b="1" dirty="0">
              <a:solidFill>
                <a:srgbClr val="06561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0" hangingPunct="0">
              <a:lnSpc>
                <a:spcPct val="120000"/>
              </a:lnSpc>
            </a:pPr>
            <a:r>
              <a:rPr lang="zh-CN" altLang="en-US" sz="36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rPr>
              <a:t>画　　　　　书</a:t>
            </a:r>
            <a:endParaRPr lang="zh-CN" altLang="en-US" sz="3600" b="1" dirty="0">
              <a:solidFill>
                <a:srgbClr val="06561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0" hangingPunct="0">
              <a:lnSpc>
                <a:spcPct val="120000"/>
              </a:lnSpc>
            </a:pPr>
            <a:r>
              <a:rPr lang="zh-CN" altLang="en-US" sz="36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rPr>
              <a:t>写　　　　　竹叶</a:t>
            </a:r>
            <a:endParaRPr lang="zh-CN" altLang="en-US" sz="3600" b="1" dirty="0">
              <a:solidFill>
                <a:srgbClr val="06561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0" hangingPunct="0">
              <a:lnSpc>
                <a:spcPct val="120000"/>
              </a:lnSpc>
            </a:pPr>
            <a:r>
              <a:rPr lang="zh-CN" altLang="en-US" sz="36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rPr>
              <a:t>看　　　　　大字</a:t>
            </a:r>
            <a:endParaRPr lang="zh-CN" altLang="en-US" sz="3600" b="1" dirty="0">
              <a:solidFill>
                <a:srgbClr val="06561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1926" name="直接连接符 81925"/>
          <p:cNvSpPr/>
          <p:nvPr/>
        </p:nvSpPr>
        <p:spPr>
          <a:xfrm>
            <a:off x="3490913" y="2598738"/>
            <a:ext cx="2160587" cy="1262062"/>
          </a:xfrm>
          <a:prstGeom prst="line">
            <a:avLst/>
          </a:prstGeom>
          <a:ln w="127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  <a:effectLst>
            <a:outerShdw dist="35921" dir="2699999" algn="ctr" rotWithShape="0">
              <a:schemeClr val="bg1"/>
            </a:outerShdw>
          </a:effectLst>
        </p:spPr>
      </p:sp>
      <p:sp>
        <p:nvSpPr>
          <p:cNvPr id="81927" name="直接连接符 81926"/>
          <p:cNvSpPr/>
          <p:nvPr/>
        </p:nvSpPr>
        <p:spPr>
          <a:xfrm>
            <a:off x="3563938" y="3284538"/>
            <a:ext cx="2016125" cy="0"/>
          </a:xfrm>
          <a:prstGeom prst="line">
            <a:avLst/>
          </a:prstGeom>
          <a:ln w="127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  <a:effectLst>
            <a:outerShdw dist="35921" dir="2699999" algn="ctr" rotWithShape="0">
              <a:schemeClr val="bg1"/>
            </a:outerShdw>
          </a:effectLst>
        </p:spPr>
      </p:sp>
      <p:sp>
        <p:nvSpPr>
          <p:cNvPr id="81928" name="直接连接符 81927"/>
          <p:cNvSpPr/>
          <p:nvPr/>
        </p:nvSpPr>
        <p:spPr>
          <a:xfrm flipV="1">
            <a:off x="3490913" y="2708275"/>
            <a:ext cx="2160587" cy="1225550"/>
          </a:xfrm>
          <a:prstGeom prst="line">
            <a:avLst/>
          </a:prstGeom>
          <a:ln w="127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  <a:effectLst>
            <a:outerShdw dist="35921" dir="2699999" algn="ctr" rotWithShape="0">
              <a:schemeClr val="bg1"/>
            </a:outerShdw>
          </a:effectLst>
        </p:spPr>
      </p:sp>
      <p:sp>
        <p:nvSpPr>
          <p:cNvPr id="81929" name="直接连接符 81928"/>
          <p:cNvSpPr/>
          <p:nvPr/>
        </p:nvSpPr>
        <p:spPr>
          <a:xfrm flipV="1">
            <a:off x="3563938" y="4508500"/>
            <a:ext cx="2160587" cy="1368425"/>
          </a:xfrm>
          <a:prstGeom prst="line">
            <a:avLst/>
          </a:prstGeom>
          <a:ln w="127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  <a:effectLst>
            <a:outerShdw dist="35921" dir="2699999" algn="ctr" rotWithShape="0">
              <a:schemeClr val="bg1"/>
            </a:outerShdw>
          </a:effectLst>
        </p:spPr>
      </p:sp>
      <p:sp>
        <p:nvSpPr>
          <p:cNvPr id="81930" name="直接连接符 81929"/>
          <p:cNvSpPr/>
          <p:nvPr/>
        </p:nvSpPr>
        <p:spPr>
          <a:xfrm>
            <a:off x="3563938" y="5230813"/>
            <a:ext cx="2160587" cy="719137"/>
          </a:xfrm>
          <a:prstGeom prst="line">
            <a:avLst/>
          </a:prstGeom>
          <a:ln w="127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  <a:effectLst>
            <a:outerShdw dist="35921" dir="2699999" algn="ctr" rotWithShape="0">
              <a:schemeClr val="bg1"/>
            </a:outerShdw>
          </a:effectLst>
        </p:spPr>
      </p:sp>
      <p:sp>
        <p:nvSpPr>
          <p:cNvPr id="81931" name="直接连接符 81930"/>
          <p:cNvSpPr/>
          <p:nvPr/>
        </p:nvSpPr>
        <p:spPr>
          <a:xfrm>
            <a:off x="3563938" y="4510088"/>
            <a:ext cx="2160587" cy="719137"/>
          </a:xfrm>
          <a:prstGeom prst="line">
            <a:avLst/>
          </a:prstGeom>
          <a:ln w="127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  <a:effectLst>
            <a:outerShdw dist="35921" dir="2699999" algn="ctr" rotWithShape="0">
              <a:schemeClr val="bg1"/>
            </a:outerShdw>
          </a:effectLst>
        </p:spPr>
      </p:sp>
      <p:sp>
        <p:nvSpPr>
          <p:cNvPr id="81932" name="矩形 81931"/>
          <p:cNvSpPr/>
          <p:nvPr/>
        </p:nvSpPr>
        <p:spPr>
          <a:xfrm>
            <a:off x="6192838" y="0"/>
            <a:ext cx="2951162" cy="431800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chemeClr val="tx1"/>
            </a:outerShdw>
          </a:effectLst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r"/>
            <a:r>
              <a:rPr lang="zh-CN" altLang="en-US" sz="3200" b="1" dirty="0">
                <a:solidFill>
                  <a:schemeClr val="bg1"/>
                </a:solidFill>
                <a:ea typeface="楷体_GB2312" pitchFamily="49" charset="-122"/>
              </a:rPr>
              <a:t>小壁虎借尾巴</a:t>
            </a:r>
            <a:endParaRPr lang="zh-CN" altLang="en-US" sz="3200" b="1" dirty="0">
              <a:solidFill>
                <a:schemeClr val="bg1"/>
              </a:solidFill>
              <a:ea typeface="楷体_GB2312" pitchFamily="49" charset="-122"/>
            </a:endParaRPr>
          </a:p>
        </p:txBody>
      </p:sp>
      <p:sp>
        <p:nvSpPr>
          <p:cNvPr id="81933" name="矩形 81932"/>
          <p:cNvSpPr/>
          <p:nvPr/>
        </p:nvSpPr>
        <p:spPr>
          <a:xfrm>
            <a:off x="3563938" y="908050"/>
            <a:ext cx="2663825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1" hangingPunct="1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方正美黑简体" charset="0"/>
                <a:ea typeface="方正美黑简体" charset="0"/>
              </a:rPr>
              <a:t>连一连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方正美黑简体" charset="0"/>
              <a:ea typeface="方正美黑简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1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81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1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81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1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81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81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81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5" grpId="0"/>
      <p:bldP spid="819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7698" name="矩形 157697"/>
          <p:cNvSpPr/>
          <p:nvPr/>
        </p:nvSpPr>
        <p:spPr>
          <a:xfrm rot="400468">
            <a:off x="3851275" y="1844675"/>
            <a:ext cx="4321175" cy="18002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 eaLnBrk="1" hangingPunct="1"/>
            <a:r>
              <a:rPr lang="zh-CN" altLang="en-US" sz="48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04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小壁虎借尾巴</a:t>
            </a:r>
            <a:endParaRPr lang="zh-CN" altLang="en-US" sz="48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04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  <p:pic>
        <p:nvPicPr>
          <p:cNvPr id="157699" name="图片 157698" descr="bihu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84313"/>
            <a:ext cx="5238750" cy="3810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0290" name="图片 140289" descr="line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68275" y="0"/>
            <a:ext cx="14951075" cy="820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0291" name="图片 140290" descr="line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897563"/>
            <a:ext cx="18135600" cy="960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0292" name="文本框 140291"/>
          <p:cNvSpPr txBox="1"/>
          <p:nvPr/>
        </p:nvSpPr>
        <p:spPr>
          <a:xfrm>
            <a:off x="0" y="533400"/>
            <a:ext cx="91440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6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照样子填空，再读一读。</a:t>
            </a:r>
            <a:endParaRPr lang="zh-CN" altLang="en-US" sz="60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0293" name="文本框 140292"/>
          <p:cNvSpPr txBox="1"/>
          <p:nvPr/>
        </p:nvSpPr>
        <p:spPr>
          <a:xfrm>
            <a:off x="0" y="1371600"/>
            <a:ext cx="10439400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7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小鱼（  ）来（  ）去   壁虎（  ）来（  ）去</a:t>
            </a:r>
            <a:endParaRPr lang="zh-CN" altLang="en-US" sz="7200" b="1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0294" name="文本框 140293"/>
          <p:cNvSpPr txBox="1"/>
          <p:nvPr/>
        </p:nvSpPr>
        <p:spPr>
          <a:xfrm>
            <a:off x="0" y="3505200"/>
            <a:ext cx="9829800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7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燕子（  ）来（  ）去  小狗（  ）来（  ）去</a:t>
            </a:r>
            <a:endParaRPr lang="zh-CN" altLang="en-US" sz="7200" b="1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0295" name="动作按钮: 自定义 140294">
            <a:hlinkClick r:id="" action="ppaction://hlinkshowjump?jump=firstslide"/>
          </p:cNvPr>
          <p:cNvSpPr/>
          <p:nvPr/>
        </p:nvSpPr>
        <p:spPr>
          <a:xfrm>
            <a:off x="7620000" y="5943600"/>
            <a:ext cx="609600" cy="914400"/>
          </a:xfrm>
          <a:prstGeom prst="actionButtonBlank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>
              <a:buClr>
                <a:srgbClr val="000000"/>
              </a:buClr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结束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0296" name="文本框 140295"/>
          <p:cNvSpPr txBox="1"/>
          <p:nvPr/>
        </p:nvSpPr>
        <p:spPr>
          <a:xfrm>
            <a:off x="2667000" y="1295400"/>
            <a:ext cx="11430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8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游</a:t>
            </a:r>
            <a:endParaRPr lang="zh-CN" altLang="en-US" sz="80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0297" name="文本框 140296"/>
          <p:cNvSpPr txBox="1"/>
          <p:nvPr/>
        </p:nvSpPr>
        <p:spPr>
          <a:xfrm>
            <a:off x="6477000" y="3505200"/>
            <a:ext cx="11430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8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飞</a:t>
            </a:r>
            <a:endParaRPr lang="zh-CN" altLang="en-US" sz="80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0298" name="文本框 140297"/>
          <p:cNvSpPr txBox="1"/>
          <p:nvPr/>
        </p:nvSpPr>
        <p:spPr>
          <a:xfrm>
            <a:off x="6400800" y="4572000"/>
            <a:ext cx="11430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8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跑</a:t>
            </a:r>
            <a:endParaRPr lang="zh-CN" altLang="en-US" sz="80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0299" name="文本框 140298"/>
          <p:cNvSpPr txBox="1"/>
          <p:nvPr/>
        </p:nvSpPr>
        <p:spPr>
          <a:xfrm>
            <a:off x="2743200" y="3505200"/>
            <a:ext cx="11430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8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飞</a:t>
            </a:r>
            <a:endParaRPr lang="zh-CN" altLang="en-US" sz="80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0300" name="文本框 140299"/>
          <p:cNvSpPr txBox="1"/>
          <p:nvPr/>
        </p:nvSpPr>
        <p:spPr>
          <a:xfrm>
            <a:off x="2743200" y="4572000"/>
            <a:ext cx="11430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8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跑</a:t>
            </a:r>
            <a:endParaRPr lang="zh-CN" altLang="en-US" sz="80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0301" name="文本框 140300"/>
          <p:cNvSpPr txBox="1"/>
          <p:nvPr/>
        </p:nvSpPr>
        <p:spPr>
          <a:xfrm>
            <a:off x="6400800" y="1295400"/>
            <a:ext cx="11430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8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游</a:t>
            </a:r>
            <a:endParaRPr lang="zh-CN" altLang="en-US" sz="80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0302" name="文本框 140301"/>
          <p:cNvSpPr txBox="1"/>
          <p:nvPr/>
        </p:nvSpPr>
        <p:spPr>
          <a:xfrm>
            <a:off x="6400800" y="2514600"/>
            <a:ext cx="11430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8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爬</a:t>
            </a:r>
            <a:endParaRPr lang="zh-CN" altLang="en-US" sz="80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0303" name="文本框 140302"/>
          <p:cNvSpPr txBox="1"/>
          <p:nvPr/>
        </p:nvSpPr>
        <p:spPr>
          <a:xfrm>
            <a:off x="2743200" y="2362200"/>
            <a:ext cx="11430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8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爬</a:t>
            </a:r>
            <a:endParaRPr lang="zh-CN" altLang="en-US" sz="80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0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0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0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0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0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0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0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0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0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0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0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0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0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0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3" grpId="0"/>
      <p:bldP spid="140294" grpId="0"/>
      <p:bldP spid="140296" grpId="0"/>
      <p:bldP spid="140297" grpId="0"/>
      <p:bldP spid="140298" grpId="0"/>
      <p:bldP spid="140299" grpId="0"/>
      <p:bldP spid="140300" grpId="0"/>
      <p:bldP spid="140301" grpId="0"/>
      <p:bldP spid="140302" grpId="0"/>
      <p:bldP spid="14030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0594" name="矩形 110593"/>
          <p:cNvSpPr/>
          <p:nvPr/>
        </p:nvSpPr>
        <p:spPr>
          <a:xfrm>
            <a:off x="36513" y="26988"/>
            <a:ext cx="9144000" cy="6858000"/>
          </a:xfrm>
          <a:prstGeom prst="rect">
            <a:avLst/>
          </a:prstGeom>
          <a:solidFill>
            <a:schemeClr val="bg1">
              <a:alpha val="64999"/>
            </a:schemeClr>
          </a:solidFill>
          <a:ln w="2857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10595" name="组合 110594"/>
          <p:cNvGrpSpPr/>
          <p:nvPr/>
        </p:nvGrpSpPr>
        <p:grpSpPr>
          <a:xfrm>
            <a:off x="3419475" y="1341438"/>
            <a:ext cx="2089150" cy="2159000"/>
            <a:chOff x="2426" y="1253"/>
            <a:chExt cx="1815" cy="1814"/>
          </a:xfrm>
        </p:grpSpPr>
        <p:sp>
          <p:nvSpPr>
            <p:cNvPr id="110596" name="矩形 110595"/>
            <p:cNvSpPr/>
            <p:nvPr/>
          </p:nvSpPr>
          <p:spPr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597" name="直接连接符 110596"/>
            <p:cNvSpPr/>
            <p:nvPr/>
          </p:nvSpPr>
          <p:spPr>
            <a:xfrm flipH="1">
              <a:off x="2426" y="2160"/>
              <a:ext cx="1815" cy="0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10598" name="直接连接符 110597"/>
            <p:cNvSpPr/>
            <p:nvPr/>
          </p:nvSpPr>
          <p:spPr>
            <a:xfrm>
              <a:off x="3334" y="1298"/>
              <a:ext cx="0" cy="1769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headEnd type="none" w="med" len="med"/>
              <a:tailEnd type="none" w="med" len="med"/>
            </a:ln>
          </p:spPr>
        </p:sp>
      </p:grpSp>
      <p:grpSp>
        <p:nvGrpSpPr>
          <p:cNvPr id="110599" name="组合 110598"/>
          <p:cNvGrpSpPr/>
          <p:nvPr/>
        </p:nvGrpSpPr>
        <p:grpSpPr>
          <a:xfrm>
            <a:off x="6300788" y="1341438"/>
            <a:ext cx="2089150" cy="2159000"/>
            <a:chOff x="2426" y="1253"/>
            <a:chExt cx="1815" cy="1814"/>
          </a:xfrm>
        </p:grpSpPr>
        <p:sp>
          <p:nvSpPr>
            <p:cNvPr id="110600" name="矩形 110599"/>
            <p:cNvSpPr/>
            <p:nvPr/>
          </p:nvSpPr>
          <p:spPr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601" name="直接连接符 110600"/>
            <p:cNvSpPr/>
            <p:nvPr/>
          </p:nvSpPr>
          <p:spPr>
            <a:xfrm flipH="1">
              <a:off x="2426" y="2160"/>
              <a:ext cx="1815" cy="0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10602" name="直接连接符 110601"/>
            <p:cNvSpPr/>
            <p:nvPr/>
          </p:nvSpPr>
          <p:spPr>
            <a:xfrm>
              <a:off x="3334" y="1298"/>
              <a:ext cx="0" cy="1769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headEnd type="none" w="med" len="med"/>
              <a:tailEnd type="none" w="med" len="med"/>
            </a:ln>
          </p:spPr>
        </p:sp>
      </p:grpSp>
      <p:sp>
        <p:nvSpPr>
          <p:cNvPr id="110603" name="文本框 110602"/>
          <p:cNvSpPr txBox="1"/>
          <p:nvPr/>
        </p:nvSpPr>
        <p:spPr>
          <a:xfrm>
            <a:off x="2771775" y="260350"/>
            <a:ext cx="3095625" cy="7016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 eaLnBrk="0" hangingPunct="0"/>
            <a:r>
              <a:rPr lang="zh-CN" altLang="en-US" sz="4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会写的字</a:t>
            </a:r>
            <a:endParaRPr lang="zh-CN" altLang="en-US" sz="40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604" name="文本框 110603"/>
          <p:cNvSpPr txBox="1"/>
          <p:nvPr/>
        </p:nvSpPr>
        <p:spPr>
          <a:xfrm>
            <a:off x="900113" y="3789363"/>
            <a:ext cx="2016125" cy="2378075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50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她的</a:t>
            </a:r>
            <a:endParaRPr lang="zh-CN" altLang="en-US" sz="50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50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她们</a:t>
            </a:r>
            <a:endParaRPr lang="zh-CN" altLang="en-US" sz="50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endParaRPr lang="zh-CN" altLang="en-US" sz="50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10605" name="组合 110604"/>
          <p:cNvGrpSpPr/>
          <p:nvPr/>
        </p:nvGrpSpPr>
        <p:grpSpPr>
          <a:xfrm>
            <a:off x="611188" y="1341438"/>
            <a:ext cx="2089150" cy="2159000"/>
            <a:chOff x="2426" y="1253"/>
            <a:chExt cx="1815" cy="1814"/>
          </a:xfrm>
        </p:grpSpPr>
        <p:sp>
          <p:nvSpPr>
            <p:cNvPr id="110606" name="矩形 110605"/>
            <p:cNvSpPr/>
            <p:nvPr/>
          </p:nvSpPr>
          <p:spPr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607" name="直接连接符 110606"/>
            <p:cNvSpPr/>
            <p:nvPr/>
          </p:nvSpPr>
          <p:spPr>
            <a:xfrm flipH="1">
              <a:off x="2426" y="2160"/>
              <a:ext cx="1815" cy="0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10608" name="直接连接符 110607"/>
            <p:cNvSpPr/>
            <p:nvPr/>
          </p:nvSpPr>
          <p:spPr>
            <a:xfrm>
              <a:off x="3334" y="1298"/>
              <a:ext cx="0" cy="1769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headEnd type="none" w="med" len="med"/>
              <a:tailEnd type="none" w="med" len="med"/>
            </a:ln>
          </p:spPr>
        </p:sp>
      </p:grpSp>
      <p:sp>
        <p:nvSpPr>
          <p:cNvPr id="110609" name="文本框 110608"/>
          <p:cNvSpPr txBox="1"/>
          <p:nvPr/>
        </p:nvSpPr>
        <p:spPr>
          <a:xfrm>
            <a:off x="755650" y="1196975"/>
            <a:ext cx="2376488" cy="2149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13500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呢</a:t>
            </a:r>
            <a:endParaRPr lang="zh-CN" altLang="en-US" sz="13500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0610" name="矩形 110609"/>
          <p:cNvSpPr/>
          <p:nvPr/>
        </p:nvSpPr>
        <p:spPr>
          <a:xfrm>
            <a:off x="2670175" y="323215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endParaRPr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611" name="文本框 110610"/>
          <p:cNvSpPr txBox="1"/>
          <p:nvPr/>
        </p:nvSpPr>
        <p:spPr>
          <a:xfrm>
            <a:off x="3673475" y="1279525"/>
            <a:ext cx="2122488" cy="2149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13500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呀</a:t>
            </a:r>
            <a:endParaRPr lang="zh-CN" altLang="en-US" sz="13500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0612" name="文本框 110611"/>
          <p:cNvSpPr txBox="1"/>
          <p:nvPr/>
        </p:nvSpPr>
        <p:spPr>
          <a:xfrm>
            <a:off x="6372225" y="1208088"/>
            <a:ext cx="2232025" cy="2149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13500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哪</a:t>
            </a:r>
            <a:endParaRPr lang="zh-CN" altLang="en-US" sz="13500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0613" name="文本框 110612"/>
          <p:cNvSpPr txBox="1"/>
          <p:nvPr/>
        </p:nvSpPr>
        <p:spPr>
          <a:xfrm>
            <a:off x="3635375" y="3717925"/>
            <a:ext cx="2016125" cy="1616075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50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他的</a:t>
            </a:r>
            <a:endParaRPr lang="zh-CN" altLang="en-US" sz="50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50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他们</a:t>
            </a:r>
            <a:endParaRPr lang="zh-CN" altLang="en-US" sz="50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0614" name="文本框 110613"/>
          <p:cNvSpPr txBox="1"/>
          <p:nvPr/>
        </p:nvSpPr>
        <p:spPr>
          <a:xfrm>
            <a:off x="6516688" y="3757613"/>
            <a:ext cx="1943100" cy="2378075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50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让开</a:t>
            </a:r>
            <a:endParaRPr lang="zh-CN" altLang="en-US" sz="50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50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礼让</a:t>
            </a:r>
            <a:endParaRPr lang="zh-CN" altLang="en-US" sz="50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50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50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04" grpId="0"/>
      <p:bldP spid="110609" grpId="0"/>
      <p:bldP spid="110611" grpId="0"/>
      <p:bldP spid="110612" grpId="0"/>
      <p:bldP spid="110613" grpId="0"/>
      <p:bldP spid="11061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9570" name="矩形 109569"/>
          <p:cNvSpPr/>
          <p:nvPr/>
        </p:nvSpPr>
        <p:spPr>
          <a:xfrm>
            <a:off x="36513" y="26988"/>
            <a:ext cx="9144000" cy="6858000"/>
          </a:xfrm>
          <a:prstGeom prst="rect">
            <a:avLst/>
          </a:prstGeom>
          <a:solidFill>
            <a:schemeClr val="bg1">
              <a:alpha val="64999"/>
            </a:schemeClr>
          </a:solidFill>
          <a:ln w="2857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09571" name="组合 109570"/>
          <p:cNvGrpSpPr/>
          <p:nvPr/>
        </p:nvGrpSpPr>
        <p:grpSpPr>
          <a:xfrm>
            <a:off x="3419475" y="1341438"/>
            <a:ext cx="2089150" cy="2159000"/>
            <a:chOff x="2426" y="1253"/>
            <a:chExt cx="1815" cy="1814"/>
          </a:xfrm>
        </p:grpSpPr>
        <p:sp>
          <p:nvSpPr>
            <p:cNvPr id="109572" name="矩形 109571"/>
            <p:cNvSpPr/>
            <p:nvPr/>
          </p:nvSpPr>
          <p:spPr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573" name="直接连接符 109572"/>
            <p:cNvSpPr/>
            <p:nvPr/>
          </p:nvSpPr>
          <p:spPr>
            <a:xfrm flipH="1">
              <a:off x="2426" y="2160"/>
              <a:ext cx="1815" cy="0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09574" name="直接连接符 109573"/>
            <p:cNvSpPr/>
            <p:nvPr/>
          </p:nvSpPr>
          <p:spPr>
            <a:xfrm>
              <a:off x="3334" y="1298"/>
              <a:ext cx="0" cy="1769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headEnd type="none" w="med" len="med"/>
              <a:tailEnd type="none" w="med" len="med"/>
            </a:ln>
          </p:spPr>
        </p:sp>
      </p:grpSp>
      <p:grpSp>
        <p:nvGrpSpPr>
          <p:cNvPr id="109575" name="组合 109574"/>
          <p:cNvGrpSpPr/>
          <p:nvPr/>
        </p:nvGrpSpPr>
        <p:grpSpPr>
          <a:xfrm>
            <a:off x="6300788" y="1341438"/>
            <a:ext cx="2089150" cy="2159000"/>
            <a:chOff x="2426" y="1253"/>
            <a:chExt cx="1815" cy="1814"/>
          </a:xfrm>
        </p:grpSpPr>
        <p:sp>
          <p:nvSpPr>
            <p:cNvPr id="109576" name="矩形 109575"/>
            <p:cNvSpPr/>
            <p:nvPr/>
          </p:nvSpPr>
          <p:spPr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577" name="直接连接符 109576"/>
            <p:cNvSpPr/>
            <p:nvPr/>
          </p:nvSpPr>
          <p:spPr>
            <a:xfrm flipH="1">
              <a:off x="2426" y="2160"/>
              <a:ext cx="1815" cy="0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09578" name="直接连接符 109577"/>
            <p:cNvSpPr/>
            <p:nvPr/>
          </p:nvSpPr>
          <p:spPr>
            <a:xfrm>
              <a:off x="3334" y="1298"/>
              <a:ext cx="0" cy="1769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headEnd type="none" w="med" len="med"/>
              <a:tailEnd type="none" w="med" len="med"/>
            </a:ln>
          </p:spPr>
        </p:sp>
      </p:grpSp>
      <p:sp>
        <p:nvSpPr>
          <p:cNvPr id="109579" name="文本框 109578"/>
          <p:cNvSpPr txBox="1"/>
          <p:nvPr/>
        </p:nvSpPr>
        <p:spPr>
          <a:xfrm>
            <a:off x="2771775" y="260350"/>
            <a:ext cx="3095625" cy="7016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 eaLnBrk="0" hangingPunct="0"/>
            <a:r>
              <a:rPr lang="zh-CN" altLang="en-US" sz="4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会写的字</a:t>
            </a:r>
            <a:endParaRPr lang="zh-CN" altLang="en-US" sz="40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80" name="文本框 109579"/>
          <p:cNvSpPr txBox="1"/>
          <p:nvPr/>
        </p:nvSpPr>
        <p:spPr>
          <a:xfrm>
            <a:off x="900113" y="3789363"/>
            <a:ext cx="2016125" cy="2378075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50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河水</a:t>
            </a:r>
            <a:endParaRPr lang="zh-CN" altLang="en-US" sz="50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50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小河</a:t>
            </a:r>
            <a:endParaRPr lang="zh-CN" altLang="en-US" sz="50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50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河马</a:t>
            </a:r>
            <a:endParaRPr lang="zh-CN" altLang="en-US" sz="50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09581" name="组合 109580"/>
          <p:cNvGrpSpPr/>
          <p:nvPr/>
        </p:nvGrpSpPr>
        <p:grpSpPr>
          <a:xfrm>
            <a:off x="611188" y="1341438"/>
            <a:ext cx="2089150" cy="2159000"/>
            <a:chOff x="2426" y="1253"/>
            <a:chExt cx="1815" cy="1814"/>
          </a:xfrm>
        </p:grpSpPr>
        <p:sp>
          <p:nvSpPr>
            <p:cNvPr id="109582" name="矩形 109581"/>
            <p:cNvSpPr/>
            <p:nvPr/>
          </p:nvSpPr>
          <p:spPr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583" name="直接连接符 109582"/>
            <p:cNvSpPr/>
            <p:nvPr/>
          </p:nvSpPr>
          <p:spPr>
            <a:xfrm flipH="1">
              <a:off x="2426" y="2160"/>
              <a:ext cx="1815" cy="0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09584" name="直接连接符 109583"/>
            <p:cNvSpPr/>
            <p:nvPr/>
          </p:nvSpPr>
          <p:spPr>
            <a:xfrm>
              <a:off x="3334" y="1298"/>
              <a:ext cx="0" cy="1769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headEnd type="none" w="med" len="med"/>
              <a:tailEnd type="none" w="med" len="med"/>
            </a:ln>
          </p:spPr>
        </p:sp>
      </p:grpSp>
      <p:sp>
        <p:nvSpPr>
          <p:cNvPr id="109585" name="文本框 109584"/>
          <p:cNvSpPr txBox="1"/>
          <p:nvPr/>
        </p:nvSpPr>
        <p:spPr>
          <a:xfrm>
            <a:off x="755650" y="1350963"/>
            <a:ext cx="2376488" cy="2149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13500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河</a:t>
            </a:r>
            <a:endParaRPr lang="zh-CN" altLang="en-US" sz="13500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9586" name="矩形 109585"/>
          <p:cNvSpPr/>
          <p:nvPr/>
        </p:nvSpPr>
        <p:spPr>
          <a:xfrm>
            <a:off x="2670175" y="323215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endParaRPr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87" name="文本框 109586"/>
          <p:cNvSpPr txBox="1"/>
          <p:nvPr/>
        </p:nvSpPr>
        <p:spPr>
          <a:xfrm>
            <a:off x="3635375" y="1279525"/>
            <a:ext cx="2122488" cy="2149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13500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姐</a:t>
            </a:r>
            <a:endParaRPr lang="zh-CN" altLang="en-US" sz="13500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9588" name="文本框 109587"/>
          <p:cNvSpPr txBox="1"/>
          <p:nvPr/>
        </p:nvSpPr>
        <p:spPr>
          <a:xfrm>
            <a:off x="6372225" y="1279525"/>
            <a:ext cx="2232025" cy="2149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13500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借</a:t>
            </a:r>
            <a:endParaRPr lang="zh-CN" altLang="en-US" sz="13500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9589" name="文本框 109588"/>
          <p:cNvSpPr txBox="1"/>
          <p:nvPr/>
        </p:nvSpPr>
        <p:spPr>
          <a:xfrm>
            <a:off x="3635375" y="3717925"/>
            <a:ext cx="2016125" cy="2378075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50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姐姐</a:t>
            </a:r>
            <a:endParaRPr lang="zh-CN" altLang="en-US" sz="50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50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空姐</a:t>
            </a:r>
            <a:endParaRPr lang="zh-CN" altLang="en-US" sz="50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50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姐妹</a:t>
            </a:r>
            <a:endParaRPr lang="zh-CN" altLang="en-US" sz="50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9590" name="文本框 109589"/>
          <p:cNvSpPr txBox="1"/>
          <p:nvPr/>
        </p:nvSpPr>
        <p:spPr>
          <a:xfrm>
            <a:off x="6516688" y="3757613"/>
            <a:ext cx="1943100" cy="2378075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50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借口借用</a:t>
            </a:r>
            <a:endParaRPr lang="zh-CN" altLang="en-US" sz="50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50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借条</a:t>
            </a:r>
            <a:endParaRPr lang="zh-CN" altLang="en-US" sz="50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80" grpId="0"/>
      <p:bldP spid="109585" grpId="0"/>
      <p:bldP spid="109587" grpId="0"/>
      <p:bldP spid="109588" grpId="0"/>
      <p:bldP spid="109589" grpId="0"/>
      <p:bldP spid="10959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5001" name="矩形 85000"/>
          <p:cNvSpPr/>
          <p:nvPr/>
        </p:nvSpPr>
        <p:spPr>
          <a:xfrm>
            <a:off x="611188" y="692150"/>
            <a:ext cx="7993062" cy="5616575"/>
          </a:xfrm>
          <a:prstGeom prst="rect">
            <a:avLst/>
          </a:prstGeom>
          <a:solidFill>
            <a:schemeClr val="bg1">
              <a:alpha val="75999"/>
            </a:schemeClr>
          </a:solidFill>
          <a:ln w="1905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84997" name="文本框 84996"/>
          <p:cNvSpPr txBox="1"/>
          <p:nvPr/>
        </p:nvSpPr>
        <p:spPr>
          <a:xfrm>
            <a:off x="827088" y="981075"/>
            <a:ext cx="6584950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anchor="t">
            <a:spAutoFit/>
          </a:bodyPr>
          <a:p>
            <a:pPr lvl="0" eaLnBrk="0" hangingPunct="0"/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看了题目，说说你想知道什么？</a:t>
            </a:r>
            <a:endParaRPr lang="zh-CN" altLang="en-US" sz="3600" b="1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4998" name="文本框 84997"/>
          <p:cNvSpPr txBox="1"/>
          <p:nvPr/>
        </p:nvSpPr>
        <p:spPr>
          <a:xfrm>
            <a:off x="1116013" y="2276475"/>
            <a:ext cx="6381750" cy="2563813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anchor="t">
            <a:spAutoFit/>
          </a:bodyPr>
          <a:p>
            <a:pPr lvl="0" eaLnBrk="0" hangingPunct="0">
              <a:lnSpc>
                <a:spcPct val="150000"/>
              </a:lnSpc>
            </a:pPr>
            <a:r>
              <a:rPr lang="en-US" altLang="zh-CN" sz="36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、小壁虎为什么去借尾巴？</a:t>
            </a:r>
            <a:endParaRPr lang="zh-CN" altLang="en-US" sz="3600" b="1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en-US" altLang="zh-CN" sz="36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2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、小壁虎都向谁去借了尾巴？</a:t>
            </a:r>
            <a:endParaRPr lang="zh-CN" altLang="en-US" sz="3600" b="1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en-US" altLang="zh-CN" sz="36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3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、小壁虎借到尾巴了吗？</a:t>
            </a:r>
            <a:endParaRPr lang="zh-CN" altLang="en-US" sz="3600" b="1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4999" name="文本框 84998"/>
          <p:cNvSpPr txBox="1"/>
          <p:nvPr/>
        </p:nvSpPr>
        <p:spPr>
          <a:xfrm>
            <a:off x="1908175" y="5229225"/>
            <a:ext cx="3384550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anchor="t">
            <a:spAutoFit/>
          </a:bodyPr>
          <a:p>
            <a:pPr lvl="0" eaLnBrk="0" hangingPunct="0"/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带着问题读课文</a:t>
            </a:r>
            <a:endParaRPr lang="zh-CN" altLang="en-US" sz="3600" b="1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5000" name="矩形 84999"/>
          <p:cNvSpPr/>
          <p:nvPr/>
        </p:nvSpPr>
        <p:spPr>
          <a:xfrm>
            <a:off x="6192838" y="0"/>
            <a:ext cx="2951162" cy="431800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chemeClr val="tx1"/>
            </a:outerShdw>
          </a:effectLst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r"/>
            <a:r>
              <a:rPr lang="zh-CN" altLang="en-US" sz="3200" b="1" dirty="0">
                <a:solidFill>
                  <a:schemeClr val="bg1"/>
                </a:solidFill>
                <a:ea typeface="楷体_GB2312" pitchFamily="49" charset="-122"/>
              </a:rPr>
              <a:t>小壁虎借尾巴</a:t>
            </a:r>
            <a:endParaRPr lang="zh-CN" altLang="en-US" sz="3200" b="1" dirty="0">
              <a:solidFill>
                <a:schemeClr val="bg1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8" grpId="0"/>
      <p:bldP spid="8499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433" name="矩形 103432"/>
          <p:cNvSpPr/>
          <p:nvPr/>
        </p:nvSpPr>
        <p:spPr>
          <a:xfrm>
            <a:off x="539750" y="620713"/>
            <a:ext cx="8353425" cy="5086350"/>
          </a:xfrm>
          <a:prstGeom prst="rect">
            <a:avLst/>
          </a:prstGeom>
          <a:solidFill>
            <a:schemeClr val="bg1">
              <a:alpha val="75999"/>
            </a:schemeClr>
          </a:solidFill>
          <a:ln w="254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3428" name="矩形 103427"/>
          <p:cNvSpPr/>
          <p:nvPr/>
        </p:nvSpPr>
        <p:spPr>
          <a:xfrm>
            <a:off x="684213" y="1052513"/>
            <a:ext cx="8135937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lnSpc>
                <a:spcPct val="90000"/>
              </a:lnSpc>
            </a:pPr>
            <a:r>
              <a:rPr lang="en-US" altLang="zh-CN" sz="36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 sz="40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rPr>
              <a:t>小壁虎在墙角捉</a:t>
            </a:r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蚊</a:t>
            </a:r>
            <a:r>
              <a:rPr lang="zh-CN" altLang="en-US" sz="40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rPr>
              <a:t>子，一条</a:t>
            </a:r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蛇</a:t>
            </a:r>
            <a:r>
              <a:rPr lang="zh-CN" altLang="en-US" sz="40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rPr>
              <a:t>咬住了他的尾巴。小壁虎一挣，挣断尾巴</a:t>
            </a:r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逃</a:t>
            </a:r>
            <a:r>
              <a:rPr lang="zh-CN" altLang="en-US" sz="40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rPr>
              <a:t>走了。</a:t>
            </a:r>
            <a:endParaRPr lang="zh-CN" altLang="en-US" sz="4000" b="1" dirty="0">
              <a:solidFill>
                <a:srgbClr val="06561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3429" name="矩形 103428"/>
          <p:cNvSpPr/>
          <p:nvPr/>
        </p:nvSpPr>
        <p:spPr>
          <a:xfrm>
            <a:off x="900113" y="3068638"/>
            <a:ext cx="7488237" cy="146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en-US" altLang="zh-CN" sz="4000" b="1" dirty="0">
                <a:solidFill>
                  <a:srgbClr val="06561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wén         shé     táo</a:t>
            </a:r>
            <a:endParaRPr lang="en-US" altLang="zh-CN" sz="4000" b="1" dirty="0">
              <a:solidFill>
                <a:srgbClr val="06561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en-US" sz="50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蚊</a:t>
            </a:r>
            <a:r>
              <a:rPr lang="zh-CN" altLang="en-US" sz="50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rPr>
              <a:t>子    一条</a:t>
            </a:r>
            <a:r>
              <a:rPr lang="zh-CN" altLang="en-US" sz="50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蛇</a:t>
            </a:r>
            <a:r>
              <a:rPr lang="zh-CN" altLang="en-US" sz="50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 sz="50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逃</a:t>
            </a:r>
            <a:r>
              <a:rPr lang="zh-CN" altLang="en-US" sz="50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rPr>
              <a:t>走</a:t>
            </a:r>
            <a:endParaRPr lang="zh-CN" altLang="en-US" sz="5000" b="1" dirty="0">
              <a:solidFill>
                <a:srgbClr val="06561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3430" name="矩形 103429"/>
          <p:cNvSpPr/>
          <p:nvPr/>
        </p:nvSpPr>
        <p:spPr>
          <a:xfrm>
            <a:off x="2916238" y="4797425"/>
            <a:ext cx="37433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40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rPr>
              <a:t>一条</a:t>
            </a:r>
            <a:r>
              <a:rPr lang="en-US" altLang="zh-CN" sz="40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(      </a:t>
            </a:r>
            <a:r>
              <a:rPr lang="en-US" altLang="zh-CN" sz="4000" b="1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 )</a:t>
            </a:r>
            <a:endParaRPr lang="en-US" altLang="zh-CN" sz="4000" b="1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3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9" grpId="0"/>
      <p:bldP spid="1034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42" name="矩形 112641"/>
          <p:cNvSpPr/>
          <p:nvPr/>
        </p:nvSpPr>
        <p:spPr>
          <a:xfrm>
            <a:off x="395288" y="620713"/>
            <a:ext cx="8353425" cy="4608512"/>
          </a:xfrm>
          <a:prstGeom prst="rect">
            <a:avLst/>
          </a:prstGeom>
          <a:solidFill>
            <a:schemeClr val="bg1">
              <a:alpha val="75999"/>
            </a:schemeClr>
          </a:solidFill>
          <a:ln w="254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2643" name="矩形 112642"/>
          <p:cNvSpPr/>
          <p:nvPr/>
        </p:nvSpPr>
        <p:spPr>
          <a:xfrm>
            <a:off x="611188" y="1125538"/>
            <a:ext cx="7775575" cy="1676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lnSpc>
                <a:spcPct val="130000"/>
              </a:lnSpc>
            </a:pPr>
            <a:r>
              <a:rPr lang="en-US" altLang="zh-CN" sz="40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 sz="40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rPr>
              <a:t>没有尾巴多</a:t>
            </a:r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难</a:t>
            </a:r>
            <a:r>
              <a:rPr lang="zh-CN" altLang="en-US" sz="40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rPr>
              <a:t>看啊！小壁虎想，向谁去借一条尾巴呢？</a:t>
            </a:r>
            <a:endParaRPr lang="zh-CN" altLang="en-US" sz="4000" b="1" dirty="0">
              <a:solidFill>
                <a:srgbClr val="06561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2644" name="矩形 112643"/>
          <p:cNvSpPr/>
          <p:nvPr/>
        </p:nvSpPr>
        <p:spPr>
          <a:xfrm>
            <a:off x="1835150" y="3284538"/>
            <a:ext cx="3168650" cy="146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en-US" altLang="zh-CN" sz="4000" b="1" dirty="0">
                <a:solidFill>
                  <a:srgbClr val="06561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nán</a:t>
            </a:r>
            <a:endParaRPr lang="en-US" altLang="zh-CN" sz="4000" b="1" dirty="0">
              <a:solidFill>
                <a:srgbClr val="06561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en-US" sz="5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难</a:t>
            </a:r>
            <a:r>
              <a:rPr lang="zh-CN" altLang="en-US" sz="5000" b="1" dirty="0">
                <a:solidFill>
                  <a:srgbClr val="06561F"/>
                </a:solidFill>
                <a:latin typeface="楷体_GB2312" pitchFamily="49" charset="-122"/>
                <a:ea typeface="楷体_GB2312" pitchFamily="49" charset="-122"/>
              </a:rPr>
              <a:t>看</a:t>
            </a:r>
            <a:endParaRPr lang="zh-CN" altLang="en-US" sz="5000" b="1" dirty="0">
              <a:solidFill>
                <a:srgbClr val="06561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4" name="矩形 71693"/>
          <p:cNvSpPr/>
          <p:nvPr/>
        </p:nvSpPr>
        <p:spPr>
          <a:xfrm>
            <a:off x="1123950" y="3514725"/>
            <a:ext cx="693738" cy="823913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anchor="ctr"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40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　</a:t>
            </a:r>
            <a:endParaRPr lang="zh-CN" altLang="en-US" sz="4000" b="1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1695" name="矩形 71694"/>
          <p:cNvSpPr/>
          <p:nvPr/>
        </p:nvSpPr>
        <p:spPr>
          <a:xfrm>
            <a:off x="-2052637" y="5084763"/>
            <a:ext cx="592137" cy="6762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anchor="ctr"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699" name="矩形 71698"/>
          <p:cNvSpPr/>
          <p:nvPr/>
        </p:nvSpPr>
        <p:spPr>
          <a:xfrm>
            <a:off x="2124075" y="3211513"/>
            <a:ext cx="184150" cy="13589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anchor="ctr">
            <a:spAutoFit/>
          </a:bodyPr>
          <a:p>
            <a:pPr lvl="0" eaLnBrk="1" hangingPunct="1"/>
            <a:endParaRPr lang="en-US" altLang="zh-CN" sz="3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160000"/>
              </a:lnSpc>
            </a:pPr>
            <a:endParaRPr lang="en-US" altLang="zh-CN" sz="3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00" name="矩形 71699"/>
          <p:cNvSpPr/>
          <p:nvPr/>
        </p:nvSpPr>
        <p:spPr>
          <a:xfrm>
            <a:off x="1042988" y="3560763"/>
            <a:ext cx="59213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01" name="矩形 71700"/>
          <p:cNvSpPr/>
          <p:nvPr/>
        </p:nvSpPr>
        <p:spPr>
          <a:xfrm>
            <a:off x="323850" y="1628775"/>
            <a:ext cx="8496300" cy="3140075"/>
          </a:xfrm>
          <a:prstGeom prst="rect">
            <a:avLst/>
          </a:prstGeom>
          <a:solidFill>
            <a:schemeClr val="bg1">
              <a:alpha val="86000"/>
            </a:schemeClr>
          </a:solidFill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ctr">
            <a:spAutoFit/>
          </a:bodyPr>
          <a:p>
            <a:pPr lvl="0" eaLnBrk="1" hangingPunct="1"/>
            <a:r>
              <a:rPr lang="en-US" altLang="zh-CN" sz="4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bì    hǔ</a:t>
            </a:r>
            <a:r>
              <a:rPr lang="zh-CN" altLang="en-US" sz="4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  </a:t>
            </a:r>
            <a:r>
              <a:rPr lang="en-US" altLang="zh-CN" sz="4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jiè</a:t>
            </a:r>
            <a:r>
              <a:rPr lang="zh-CN" altLang="en-US" sz="4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        </a:t>
            </a:r>
            <a:r>
              <a:rPr lang="en-US" altLang="zh-CN" sz="4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wén</a:t>
            </a:r>
            <a:r>
              <a:rPr lang="zh-CN" altLang="en-US" sz="4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   </a:t>
            </a:r>
            <a:r>
              <a:rPr lang="en-US" altLang="zh-CN" sz="4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táo</a:t>
            </a:r>
            <a:endParaRPr lang="en-US" altLang="zh-CN" sz="40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50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zh-CN" altLang="en-US" sz="50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壁  虎</a:t>
            </a:r>
            <a:r>
              <a:rPr lang="zh-CN" altLang="en-US" sz="50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    </a:t>
            </a:r>
            <a:r>
              <a:rPr lang="zh-CN" altLang="en-US" sz="50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借</a:t>
            </a:r>
            <a:r>
              <a:rPr lang="zh-CN" altLang="en-US" sz="50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东西   </a:t>
            </a:r>
            <a:r>
              <a:rPr lang="zh-CN" altLang="en-US" sz="50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蚊</a:t>
            </a:r>
            <a:r>
              <a:rPr lang="zh-CN" altLang="en-US" sz="50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子  </a:t>
            </a:r>
            <a:r>
              <a:rPr lang="zh-CN" altLang="en-US" sz="50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逃</a:t>
            </a:r>
            <a:r>
              <a:rPr lang="zh-CN" altLang="en-US" sz="50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走    </a:t>
            </a:r>
            <a:endParaRPr lang="zh-CN" altLang="en-US" sz="5000" b="1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4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en-US" altLang="zh-CN" sz="4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shé</a:t>
            </a:r>
            <a:r>
              <a:rPr lang="en-US" altLang="zh-CN" sz="4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4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xīn  </a:t>
            </a:r>
            <a:r>
              <a:rPr lang="zh-CN" altLang="en-US" sz="4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  </a:t>
            </a:r>
            <a:r>
              <a:rPr lang="en-US" altLang="zh-CN" sz="4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nán</a:t>
            </a:r>
            <a:r>
              <a:rPr lang="zh-CN" altLang="en-US" sz="4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  </a:t>
            </a:r>
            <a:r>
              <a:rPr lang="en-US" altLang="zh-CN" sz="4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jiě</a:t>
            </a:r>
            <a:endParaRPr lang="en-US" altLang="zh-CN" sz="4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50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一条</a:t>
            </a:r>
            <a:r>
              <a:rPr lang="zh-CN" altLang="en-US" sz="50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蛇</a:t>
            </a:r>
            <a:r>
              <a:rPr lang="zh-CN" altLang="en-US" sz="50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    </a:t>
            </a:r>
            <a:r>
              <a:rPr lang="zh-CN" altLang="en-US" sz="50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新</a:t>
            </a:r>
            <a:r>
              <a:rPr lang="zh-CN" altLang="en-US" sz="50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尾巴  </a:t>
            </a:r>
            <a:r>
              <a:rPr lang="zh-CN" altLang="en-US" sz="50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难</a:t>
            </a:r>
            <a:r>
              <a:rPr lang="zh-CN" altLang="en-US" sz="50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看   </a:t>
            </a:r>
            <a:r>
              <a:rPr lang="zh-CN" altLang="en-US" sz="50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姐</a:t>
            </a:r>
            <a:r>
              <a:rPr lang="zh-CN" altLang="en-US" sz="50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姐</a:t>
            </a:r>
            <a:endParaRPr lang="zh-CN" altLang="en-US" sz="5000" b="1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1702" name="矩形 71701"/>
          <p:cNvSpPr/>
          <p:nvPr/>
        </p:nvSpPr>
        <p:spPr>
          <a:xfrm>
            <a:off x="6192838" y="0"/>
            <a:ext cx="2951162" cy="431800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chemeClr val="tx1"/>
            </a:outerShdw>
          </a:effectLst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r"/>
            <a:r>
              <a:rPr lang="zh-CN" altLang="en-US" sz="3200" b="1" dirty="0">
                <a:solidFill>
                  <a:schemeClr val="bg1"/>
                </a:solidFill>
                <a:ea typeface="楷体_GB2312" pitchFamily="49" charset="-122"/>
              </a:rPr>
              <a:t>小壁虎借尾巴</a:t>
            </a:r>
            <a:endParaRPr lang="zh-CN" altLang="en-US" sz="3200" b="1" dirty="0">
              <a:solidFill>
                <a:schemeClr val="bg1"/>
              </a:solidFill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5714" name="矩形 115713"/>
          <p:cNvSpPr/>
          <p:nvPr/>
        </p:nvSpPr>
        <p:spPr>
          <a:xfrm>
            <a:off x="1123950" y="3514725"/>
            <a:ext cx="693738" cy="823913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anchor="ctr"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40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　</a:t>
            </a:r>
            <a:endParaRPr lang="zh-CN" altLang="en-US" sz="4000" b="1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5715" name="矩形 115714"/>
          <p:cNvSpPr/>
          <p:nvPr/>
        </p:nvSpPr>
        <p:spPr>
          <a:xfrm>
            <a:off x="-2052637" y="5084763"/>
            <a:ext cx="592137" cy="6762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anchor="ctr"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5716" name="矩形 115715"/>
          <p:cNvSpPr/>
          <p:nvPr/>
        </p:nvSpPr>
        <p:spPr>
          <a:xfrm>
            <a:off x="2124075" y="3211513"/>
            <a:ext cx="184150" cy="13589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anchor="ctr">
            <a:spAutoFit/>
          </a:bodyPr>
          <a:p>
            <a:pPr lvl="0" eaLnBrk="1" hangingPunct="1"/>
            <a:endParaRPr lang="en-US" altLang="zh-CN" sz="3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160000"/>
              </a:lnSpc>
            </a:pPr>
            <a:endParaRPr lang="en-US" altLang="zh-CN" sz="3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5717" name="矩形 115716"/>
          <p:cNvSpPr/>
          <p:nvPr/>
        </p:nvSpPr>
        <p:spPr>
          <a:xfrm>
            <a:off x="1042988" y="3560763"/>
            <a:ext cx="59213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5718" name="矩形 115717"/>
          <p:cNvSpPr/>
          <p:nvPr/>
        </p:nvSpPr>
        <p:spPr>
          <a:xfrm>
            <a:off x="323850" y="2009775"/>
            <a:ext cx="8496300" cy="2378075"/>
          </a:xfrm>
          <a:prstGeom prst="rect">
            <a:avLst/>
          </a:prstGeom>
          <a:solidFill>
            <a:schemeClr val="bg1">
              <a:alpha val="86000"/>
            </a:schemeClr>
          </a:solidFill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ctr">
            <a:spAutoFit/>
          </a:bodyPr>
          <a:p>
            <a:pPr lvl="0" eaLnBrk="1" hangingPunct="1"/>
            <a:r>
              <a:rPr lang="zh-CN" altLang="en-US" sz="50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壁  虎</a:t>
            </a:r>
            <a:r>
              <a:rPr lang="zh-CN" altLang="en-US" sz="50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    </a:t>
            </a:r>
            <a:r>
              <a:rPr lang="zh-CN" altLang="en-US" sz="50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借</a:t>
            </a:r>
            <a:r>
              <a:rPr lang="zh-CN" altLang="en-US" sz="50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东西   </a:t>
            </a:r>
            <a:r>
              <a:rPr lang="zh-CN" altLang="en-US" sz="50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蚊</a:t>
            </a:r>
            <a:r>
              <a:rPr lang="zh-CN" altLang="en-US" sz="50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子  </a:t>
            </a:r>
            <a:r>
              <a:rPr lang="zh-CN" altLang="en-US" sz="50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逃</a:t>
            </a:r>
            <a:r>
              <a:rPr lang="zh-CN" altLang="en-US" sz="50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走</a:t>
            </a:r>
            <a:endParaRPr lang="zh-CN" altLang="en-US" sz="5000" b="1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1" hangingPunct="1"/>
            <a:r>
              <a:rPr lang="zh-CN" altLang="en-US" sz="50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    </a:t>
            </a:r>
            <a:endParaRPr lang="zh-CN" altLang="en-US" sz="5000" b="1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1" hangingPunct="1"/>
            <a:r>
              <a:rPr lang="zh-CN" altLang="en-US" sz="50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一条</a:t>
            </a:r>
            <a:r>
              <a:rPr lang="zh-CN" altLang="en-US" sz="50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蛇</a:t>
            </a:r>
            <a:r>
              <a:rPr lang="zh-CN" altLang="en-US" sz="50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   </a:t>
            </a:r>
            <a:r>
              <a:rPr lang="zh-CN" altLang="en-US" sz="50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新</a:t>
            </a:r>
            <a:r>
              <a:rPr lang="zh-CN" altLang="en-US" sz="50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尾巴  </a:t>
            </a:r>
            <a:r>
              <a:rPr lang="zh-CN" altLang="en-US" sz="50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难</a:t>
            </a:r>
            <a:r>
              <a:rPr lang="zh-CN" altLang="en-US" sz="50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看   </a:t>
            </a:r>
            <a:r>
              <a:rPr lang="zh-CN" altLang="en-US" sz="50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姐</a:t>
            </a:r>
            <a:r>
              <a:rPr lang="zh-CN" altLang="en-US" sz="50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姐</a:t>
            </a:r>
            <a:endParaRPr lang="zh-CN" altLang="en-US" sz="5000" b="1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5719" name="矩形 115718"/>
          <p:cNvSpPr/>
          <p:nvPr/>
        </p:nvSpPr>
        <p:spPr>
          <a:xfrm>
            <a:off x="6192838" y="0"/>
            <a:ext cx="2951162" cy="431800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chemeClr val="tx1"/>
            </a:outerShdw>
          </a:effectLst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r"/>
            <a:r>
              <a:rPr lang="zh-CN" altLang="en-US" sz="3200" b="1" dirty="0">
                <a:solidFill>
                  <a:schemeClr val="bg1"/>
                </a:solidFill>
                <a:ea typeface="楷体_GB2312" pitchFamily="49" charset="-122"/>
              </a:rPr>
              <a:t>小壁虎借尾巴</a:t>
            </a:r>
            <a:endParaRPr lang="zh-CN" altLang="en-US" sz="3200" b="1" dirty="0">
              <a:solidFill>
                <a:schemeClr val="bg1"/>
              </a:solidFill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04" name="Text Box 5"/>
          <p:cNvSpPr txBox="1"/>
          <p:nvPr/>
        </p:nvSpPr>
        <p:spPr>
          <a:xfrm>
            <a:off x="468313" y="692150"/>
            <a:ext cx="8424862" cy="4781550"/>
          </a:xfrm>
          <a:prstGeom prst="rect">
            <a:avLst/>
          </a:prstGeom>
          <a:solidFill>
            <a:schemeClr val="bg1">
              <a:alpha val="59000"/>
            </a:scheme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借口    借用    壁灯    壁纸</a:t>
            </a:r>
            <a:endParaRPr lang="zh-CN" altLang="en-US" sz="44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新鲜    新奇    姐姐    表姐    </a:t>
            </a:r>
            <a:endParaRPr lang="zh-CN" altLang="en-US" sz="44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难忘    难道    逃跑    逃命</a:t>
            </a:r>
            <a:endParaRPr lang="zh-CN" altLang="en-US" sz="44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水蛇    草蛇    蚊子    蚊香</a:t>
            </a:r>
            <a:endParaRPr lang="zh-CN" altLang="en-US" sz="44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老虎    虎口拔牙</a:t>
            </a:r>
            <a:endParaRPr lang="zh-CN" altLang="en-US" sz="44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0</TotalTime>
  <Words>2115</Words>
  <Application>WPS 演示</Application>
  <PresentationFormat>在屏幕上显示</PresentationFormat>
  <Paragraphs>301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5" baseType="lpstr">
      <vt:lpstr>Arial</vt:lpstr>
      <vt:lpstr>宋体</vt:lpstr>
      <vt:lpstr>Wingdings</vt:lpstr>
      <vt:lpstr>楷体_GB2312</vt:lpstr>
      <vt:lpstr>楷体_GB2312</vt:lpstr>
      <vt:lpstr>微软雅黑</vt:lpstr>
      <vt:lpstr>Times New Roman</vt:lpstr>
      <vt:lpstr>方正美黑简体</vt:lpstr>
      <vt:lpstr>新宋体</vt:lpstr>
      <vt:lpstr>黑体</vt:lpstr>
      <vt:lpstr>楷体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小壁虎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吕伟</dc:creator>
  <cp:lastModifiedBy>Administrator</cp:lastModifiedBy>
  <cp:revision>89</cp:revision>
  <dcterms:created xsi:type="dcterms:W3CDTF">2005-03-24T11:45:00Z</dcterms:created>
  <dcterms:modified xsi:type="dcterms:W3CDTF">2017-03-11T05:12:05Z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