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66" r:id="rId3"/>
    <p:sldId id="300" r:id="rId4"/>
    <p:sldId id="281" r:id="rId5"/>
    <p:sldId id="297" r:id="rId6"/>
    <p:sldId id="301" r:id="rId7"/>
    <p:sldId id="298" r:id="rId8"/>
    <p:sldId id="282" r:id="rId9"/>
    <p:sldId id="302" r:id="rId10"/>
    <p:sldId id="303" r:id="rId11"/>
    <p:sldId id="294" r:id="rId12"/>
    <p:sldId id="296" r:id="rId13"/>
    <p:sldId id="310" r:id="rId14"/>
    <p:sldId id="293" r:id="rId15"/>
    <p:sldId id="308" r:id="rId16"/>
    <p:sldId id="305" r:id="rId17"/>
    <p:sldId id="306" r:id="rId18"/>
    <p:sldId id="307" r:id="rId19"/>
    <p:sldId id="292" r:id="rId20"/>
    <p:sldId id="276" r:id="rId21"/>
    <p:sldId id="287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00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dell\Documents\&#20154;&#25945;&#29256;&#35821;&#25991;&#19977;&#24180;&#32423;&#19979;&#20876;&#35838;&#25991;&#26391;&#35835;-13%20&#21644;&#26102;&#38388;&#36187;&#36305;.mp3" TargetMode="Externa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ell\Desktop\和时间赛跑\图片资料\tupi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988840"/>
            <a:ext cx="5154185" cy="352799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91680" y="476672"/>
            <a:ext cx="57606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义务教育课程教育教科书               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人教版小学语文三年级下册</a:t>
            </a:r>
            <a:endParaRPr lang="zh-CN" altLang="en-US" sz="3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988840"/>
            <a:ext cx="1015663" cy="3600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和时间赛跑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dell\Desktop\和时间赛跑\电子课本\hsjsp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51770" cy="6858000"/>
          </a:xfrm>
          <a:prstGeom prst="rect">
            <a:avLst/>
          </a:prstGeom>
          <a:noFill/>
        </p:spPr>
      </p:pic>
      <p:pic>
        <p:nvPicPr>
          <p:cNvPr id="40963" name="Picture 3" descr="C:\Users\dell\Desktop\和时间赛跑\电子课本\hsjsp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2230" y="0"/>
            <a:ext cx="455177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ell\Desktop\和时间赛跑\图片资料\tupi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988840"/>
            <a:ext cx="5154185" cy="3600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11760" y="476672"/>
            <a:ext cx="4320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课堂讨论</a:t>
            </a:r>
            <a:endParaRPr lang="zh-CN" altLang="en-US" sz="6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ell\Desktop\和时间赛跑\图片资料\tupi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988840"/>
            <a:ext cx="5154185" cy="3600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11760" y="476672"/>
            <a:ext cx="4320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教师总结</a:t>
            </a:r>
            <a:endParaRPr lang="zh-CN" altLang="en-US" sz="6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0" y="117693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“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所有时间里的事物，都永远不会回来了。”这句话可能是学生理解的难点。一是引导学生先读读爸爸的话，看看爸爸是怎么理解的：昨天过去了，就再也回不到昨天；小孩长大了，就再也回不到童年。如果不是一个人的亲身体验，感受就不会那么深刻，所以，“我”感到爸爸像是给“我”说了一个谜。二是着重引导学生多读读后面的语句，感受“我”的生活体验，看看“我”是怎样理解的：看到太阳下山，知道一天就这么过完了；看到鸟儿飞到天空，想到鸟儿明天即使飞的是同样的路线，也永远不是今天了。“我”真切地感受到了时间一去不复返。三是让学生谈谈自己是怎样看待时间的流逝的，结合生活实际说说自己的理解。</a:t>
            </a: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“一寸光阴一寸金，寸金难买寸光阴。”“光阴似箭，日月如梭。”这两句话可以让学生在交流中自己解决。“光阴”指时间，“金”即黄金，“寸金难买寸光阴”是说时间的宝贵。“箭”和“梭”的运动速度都很快，用来比喻时间过得飞快，这两句话可以使人们从中体会到时间的宝贵。</a:t>
            </a: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“假若你一直和时间赛跑，你就可以成功。”建议学生用具体事例来说说自己对这句话的理解和体会，可以用自己的生活经验来说明，也可以用其他人的事例来说明。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ell\Desktop\和时间赛跑\图片资料\tupi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988840"/>
            <a:ext cx="5154185" cy="3600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11760" y="476672"/>
            <a:ext cx="4320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扩展阅读</a:t>
            </a:r>
            <a:endParaRPr lang="zh-CN" altLang="en-US" sz="6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251520" y="476672"/>
            <a:ext cx="8568952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有关珍惜时间的格言、诗句</a:t>
            </a: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◇逝者如斯夫，不舍昼夜。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楷体_GB2312"/>
                <a:cs typeface="宋体" pitchFamily="2" charset="-122"/>
              </a:rPr>
              <a:t>（孔子）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◇人生天地之间，若白驹过隙，忽然而已。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楷体_GB2312"/>
                <a:cs typeface="宋体" pitchFamily="2" charset="-122"/>
              </a:rPr>
              <a:t>（庄子）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◇天可补，海可填，南山可移。日月既往，不可复追。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楷体_GB2312"/>
                <a:cs typeface="宋体" pitchFamily="2" charset="-122"/>
              </a:rPr>
              <a:t>（曾国藩）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◇你热爱生命吗？那么别浪费时间，因为时间是构成生命的材料。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楷体_GB2312"/>
                <a:cs typeface="宋体" pitchFamily="2" charset="-122"/>
              </a:rPr>
              <a:t>（富兰克林）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◇荒废时间等于荒废生命。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楷体_GB2312"/>
                <a:cs typeface="宋体" pitchFamily="2" charset="-122"/>
              </a:rPr>
              <a:t>（川端康成）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◇抛弃时间的人，时间也抛弃他。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楷体_GB2312"/>
                <a:cs typeface="宋体" pitchFamily="2" charset="-122"/>
              </a:rPr>
              <a:t>（莎士比亚）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◇时间就是生命，时间就是速度，时间就是力量。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楷体_GB2312"/>
                <a:cs typeface="宋体" pitchFamily="2" charset="-122"/>
              </a:rPr>
              <a:t>（郭沫若）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◇时间就像海绵里的水，只要愿挤，总还是有的。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楷体_GB2312"/>
                <a:cs typeface="宋体" pitchFamily="2" charset="-122"/>
              </a:rPr>
              <a:t>（鲁迅）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◇时间是由分秒积成的，善于利用零星时间的人，才会做出更大的成绩来。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楷体_GB2312"/>
                <a:cs typeface="宋体" pitchFamily="2" charset="-122"/>
              </a:rPr>
              <a:t>（华罗庚）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◇在所有的批评家中，最伟大、最正确、最天才的是时间。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楷体_GB2312"/>
                <a:cs typeface="宋体" pitchFamily="2" charset="-122"/>
              </a:rPr>
              <a:t>（别林斯基）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◇要找出时间来考虑一下，一天中做了什么，是正号还是负号。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楷体_GB2312"/>
                <a:cs typeface="宋体" pitchFamily="2" charset="-122"/>
              </a:rPr>
              <a:t>（季米特洛夫）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◇世界上最快而又最慢，最长而又最短，最平凡而又最珍贵，最易被忽视而又最令人后悔的就是时间。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楷体_GB2312"/>
                <a:cs typeface="宋体" pitchFamily="2" charset="-122"/>
              </a:rPr>
              <a:t>（高尔基）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51520" y="1484784"/>
            <a:ext cx="864096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　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　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当我的孩子还在被催着起床，或坐在床边发呆的时刻，马思明已经做完暖身运动。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　　当我的孩子正在浴室挤青春痘和吹头发的时刻，马思明已经在平衡木上跳跃。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　　当我的孩子在电视前吃着零食，嘿嘿傻笑时，马思明正离开体育馆，驾车穿过黑暗的夜色。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　　当我的孩子坐在餐桌前细细品味他的宵夜，一刀一刀往小饼干上涂乳酪时，马思明已经做完功课，上床睡觉。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　　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1720" y="332656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把握时间</a:t>
            </a:r>
            <a:endParaRPr lang="zh-CN" altLang="zh-CN" sz="36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                                            </a:t>
            </a:r>
            <a:r>
              <a:rPr lang="zh-CN" altLang="zh-CN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刘　墉</a:t>
            </a:r>
            <a:endParaRPr lang="zh-CN" altLang="zh-CN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764704"/>
            <a:ext cx="864096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  </a:t>
            </a:r>
            <a:r>
              <a:rPr lang="zh-CN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我相信马思明的筋肉是比你疲惫的，但是她疲惫得健康，第二天的早上，又以一副轻爽的身躯，投向新的战斗。</a:t>
            </a:r>
            <a:endParaRPr lang="zh-CN" altLang="zh-CN" sz="3200" dirty="0" smtClean="0"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　　我也相信马思明的时间是不够用的，但是她安排得有条不紊，由于都在计划之中，所以反而从容</a:t>
            </a:r>
            <a:endParaRPr lang="zh-CN" altLang="zh-CN" sz="3200" dirty="0" smtClean="0"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　　我更相信马思明会希望像一般十七岁少女一样，细细妆扮之后，赴一个又一个的约会。但是追求更高境界的理想，使她不能，也不敢有一刻松懈。</a:t>
            </a:r>
            <a:endParaRPr lang="zh-CN" altLang="zh-CN" sz="3200" dirty="0" smtClean="0"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　　</a:t>
            </a:r>
            <a:endParaRPr lang="zh-CN" altLang="zh-CN" sz="3200" dirty="0" smtClean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1268760"/>
            <a:ext cx="727280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   </a:t>
            </a:r>
            <a:r>
              <a:rPr lang="zh-CN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记住！上帝给每个人的时间都一样，但是每个人使用的效果却不相同。如果你没有崇高的理想，就不能战胜自己的惰性；无法战胜惰性，就很难把握时间。我尤其欣赏马思明的教练唐·彼得斯所说的两句话：“我认为她是美国最好的体操选手。她有能力把握每一天的时间！”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ell\Desktop\和时间赛跑\图片资料\tupi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988840"/>
            <a:ext cx="5154185" cy="3600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11760" y="476672"/>
            <a:ext cx="4320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作业布置</a:t>
            </a:r>
            <a:endParaRPr lang="zh-CN" altLang="en-US" sz="6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ell\Desktop\和时间赛跑\图片资料\tupi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988840"/>
            <a:ext cx="5154185" cy="3600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11760" y="476672"/>
            <a:ext cx="4320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导语设计</a:t>
            </a:r>
            <a:endParaRPr lang="zh-CN" altLang="en-US" sz="6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dell\Desktop\和时间赛跑\写字教材\xzj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0"/>
            <a:ext cx="4942018" cy="6858000"/>
          </a:xfrm>
          <a:prstGeom prst="rect">
            <a:avLst/>
          </a:prstGeom>
          <a:noFill/>
        </p:spPr>
      </p:pic>
      <p:pic>
        <p:nvPicPr>
          <p:cNvPr id="20483" name="Picture 3" descr="C:\Users\dell\Desktop\和时间赛跑\写字教材\xzjc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68560" y="0"/>
            <a:ext cx="487180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ell\Desktop\和时间赛跑\图片资料\tupi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988840"/>
            <a:ext cx="5154185" cy="360000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2286759" y="324433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！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691680" y="548680"/>
            <a:ext cx="56886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衷心感谢各位领导、专家、同仁光临指导！</a:t>
            </a:r>
            <a:endParaRPr lang="zh-CN" altLang="en-US" sz="36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84168" y="5589240"/>
            <a:ext cx="16561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谢谢！</a:t>
            </a:r>
            <a:endParaRPr lang="zh-CN" altLang="en-U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299988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 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这是一篇清新、淡雅又略带忧伤情绪的散文。“我”因外祖母去世而悲伤不已，后来听了爸爸的一席话，看到太阳落山、鸟儿飞行等自然现象，明白了为什么要珍惜时间；并在和时间赛跑的经历中，体会到了应该怎样珍惜时间。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    课文给我们以深深的启示：虽然“光阴似箭，日月如梭”，虽然“所有时间里的事物，都永远不会回来了”，但是，“假若你一直和时间赛跑，你就可以成功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”。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ell\Desktop\和时间赛跑\图片资料\tupi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988840"/>
            <a:ext cx="5154185" cy="3600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11760" y="476672"/>
            <a:ext cx="4320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作者简介</a:t>
            </a:r>
            <a:endParaRPr lang="zh-CN" altLang="en-US" sz="6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ell\Desktop\和时间赛跑\图片资料\linqingxu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54868" cy="6858000"/>
          </a:xfrm>
          <a:prstGeom prst="rect">
            <a:avLst/>
          </a:prstGeom>
          <a:noFill/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932040" y="836712"/>
            <a:ext cx="388843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林清玄，笔名秦情、林漓、林大悲等。台湾高雄人，一九五三年生。毕业于台湾世界新闻专科学校，曾任台湾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《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中国时报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》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海外版记者、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《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工商时报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》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经济记者、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《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时报杂志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》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主编等职。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52400" y="219417"/>
            <a:ext cx="40588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5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。</a:t>
            </a:r>
            <a:r>
              <a:rPr kumimoji="0" lang="zh-CN" altLang="en-US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548680"/>
            <a:ext cx="86409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他的散文文笔流畅清新，表现了醇厚、浪漫的情感，在平易中有着感人的力量。作品有散文集《莲花开落》、《冷月钟笛》、《温一壶月光下的酒》、《鸳鸯香炉》、《金色印象》、《白雪少年》等。</a:t>
            </a:r>
            <a:endParaRPr lang="zh-CN" altLang="en-US" sz="32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179512" y="3068960"/>
            <a:ext cx="8424936" cy="3601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一九七九年起连续七次获台湾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《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中国时报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》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文学奖、散文优秀奖和报导文学优等奖、台湾报纸副刊专栏金鼎奖等。３０岁前得遍了台湾所有文学大奖：国家文艺奖、中山文艺奖、吴三连文艺奖、金鼎奖、时报文学奖、中华文学奖、中央时报文学奖、吴鲁芹散文奖、作协文学奖等，直到他不再参赛为止，被誉为得奖专业户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。 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ell\Desktop\和时间赛跑\图片资料\tupi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988840"/>
            <a:ext cx="5154185" cy="3600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11760" y="476672"/>
            <a:ext cx="4320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朗读感悟</a:t>
            </a:r>
            <a:endParaRPr lang="zh-CN" altLang="en-US" sz="6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ell\Desktop\和时间赛跑\图片资料\tupi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988840"/>
            <a:ext cx="5154185" cy="3600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11760" y="476672"/>
            <a:ext cx="4320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课文欣赏</a:t>
            </a:r>
            <a:endParaRPr lang="zh-CN" altLang="en-US" sz="6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" name="人教版语文三年级下册课文朗读-13 和时间赛跑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58772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18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dell\Desktop\和时间赛跑\电子课本\hsjsp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51770" cy="6858000"/>
          </a:xfrm>
          <a:prstGeom prst="rect">
            <a:avLst/>
          </a:prstGeom>
          <a:noFill/>
        </p:spPr>
      </p:pic>
      <p:pic>
        <p:nvPicPr>
          <p:cNvPr id="39939" name="Picture 3" descr="C:\Users\dell\Desktop\和时间赛跑\电子课本\hsjsp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2230" y="0"/>
            <a:ext cx="455177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991</Words>
  <Application>Microsoft Office PowerPoint</Application>
  <PresentationFormat>全屏显示(4:3)</PresentationFormat>
  <Paragraphs>47</Paragraphs>
  <Slides>21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dell</cp:lastModifiedBy>
  <cp:revision>33</cp:revision>
  <dcterms:created xsi:type="dcterms:W3CDTF">2011-04-11T02:29:47Z</dcterms:created>
  <dcterms:modified xsi:type="dcterms:W3CDTF">2011-04-29T16:36:24Z</dcterms:modified>
</cp:coreProperties>
</file>