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70" r:id="rId4"/>
    <p:sldId id="257" r:id="rId5"/>
    <p:sldId id="258" r:id="rId6"/>
    <p:sldId id="271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336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02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24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622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362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225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542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60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294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0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37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86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3" y="7374"/>
            <a:ext cx="9149423" cy="68506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27784" y="1628800"/>
            <a:ext cx="32383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2  </a:t>
            </a:r>
            <a:r>
              <a:rPr lang="zh-CN" altLang="en-US" sz="4800" b="1" dirty="0" smtClean="0"/>
              <a:t>乡下人家</a:t>
            </a:r>
            <a:endParaRPr lang="en-US" sz="4800" b="1" dirty="0"/>
          </a:p>
        </p:txBody>
      </p:sp>
      <p:pic>
        <p:nvPicPr>
          <p:cNvPr id="6" name="图片 5" descr="图片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37546" y="4797991"/>
            <a:ext cx="2224856" cy="975279"/>
          </a:xfrm>
          <a:prstGeom prst="rect">
            <a:avLst/>
          </a:prstGeom>
        </p:spPr>
      </p:pic>
      <p:pic>
        <p:nvPicPr>
          <p:cNvPr id="7" name="图片 6" descr="图片3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37546" y="5709782"/>
            <a:ext cx="2224856" cy="97527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40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619672" y="1320730"/>
            <a:ext cx="626469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默读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课文，回忆课文内容</a:t>
            </a:r>
            <a:endParaRPr lang="en-US" sz="3200" dirty="0"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还</a:t>
            </a:r>
            <a:r>
              <a:rPr lang="zh-CN" altLang="en-US" sz="2800" dirty="0">
                <a:latin typeface="+mn-ea"/>
              </a:rPr>
              <a:t>记得我们上节课欣赏了哪些图画吗</a:t>
            </a:r>
            <a:r>
              <a:rPr lang="zh-CN" altLang="en-US" sz="2800" dirty="0" smtClean="0">
                <a:latin typeface="+mn-ea"/>
              </a:rPr>
              <a:t>？</a:t>
            </a:r>
            <a:endParaRPr lang="en-US" sz="2800" dirty="0">
              <a:latin typeface="+mn-ea"/>
            </a:endParaRPr>
          </a:p>
        </p:txBody>
      </p:sp>
      <p:pic>
        <p:nvPicPr>
          <p:cNvPr id="7" name="图片 6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9502"/>
            <a:ext cx="2304256" cy="97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475656" y="1196752"/>
            <a:ext cx="655272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抓关键景致，展开想象，体会情趣</a:t>
            </a:r>
            <a:endParaRPr lang="en-US" sz="3200" b="1" dirty="0"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 文章</a:t>
            </a:r>
            <a:r>
              <a:rPr lang="zh-CN" altLang="en-US" sz="2800" dirty="0">
                <a:latin typeface="+mn-ea"/>
              </a:rPr>
              <a:t>为我们成仙了一幅幅独特美丽的乡下画卷，你对课文描写的哪一处景致最感兴趣？</a:t>
            </a:r>
            <a:endParaRPr lang="en-US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 请</a:t>
            </a:r>
            <a:r>
              <a:rPr lang="zh-CN" altLang="en-US" sz="2800" dirty="0">
                <a:latin typeface="+mn-ea"/>
              </a:rPr>
              <a:t>在四人小组交流。</a:t>
            </a:r>
            <a:endParaRPr lang="en-US" sz="2800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691680" y="1268760"/>
            <a:ext cx="624644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瓜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藤攀架图</a:t>
            </a:r>
            <a:endParaRPr lang="en-US" sz="32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当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花儿落了的时候，藤上便结出了青的、红的瓜，它们一个个挂在房前，衬着那长长的藤，绿绿的叶。青、红的瓜，碧绿的藤和叶，构成了一道道别有风趣的装饰，比那高楼门前蹲着一对石狮子或是竖着两根大旗杆，可爱多了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89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763688" y="1124744"/>
            <a:ext cx="655272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花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开满园、雨后春笋图</a:t>
            </a:r>
            <a:endParaRPr lang="en-US" sz="32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有些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人家，还在门前的场地上种几株花，芍药，凤仙，鸡冠花，大丽菊，它们依着时令，顺序开放，朴素中带着几分华丽，显出一派独特的农家风光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几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场春雨过后，到那里走走，你常常会看见许多鲜嫩的笋，成群地从土里探出头来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sz="2800" dirty="0">
              <a:latin typeface="楷体" pitchFamily="49" charset="-122"/>
              <a:ea typeface="楷体" pitchFamily="49" charset="-122"/>
            </a:endParaRPr>
          </a:p>
          <a:p>
            <a:endParaRPr 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38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691680" y="1527555"/>
            <a:ext cx="57423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鸡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群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觅食图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从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他们的房前屋后过，你肯定会瞧见一只母鸡，率领一群小鸡，在竹林中觅食；或是瞧见耸着尾巴的雄鸡，在场外大踏步地走来走去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979712" y="1268760"/>
            <a:ext cx="56886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鸭子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戏水图</a:t>
            </a:r>
            <a:endParaRPr lang="en-US" sz="32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他们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的屋后倘若有一条小河，那么在石桥旁边，在绿树荫下，你会见到一群鸭子游戏水中，不时地把头扎到谁下去觅食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2051720" y="1268760"/>
            <a:ext cx="554461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门前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晚餐图</a:t>
            </a:r>
            <a:endParaRPr lang="en-US" sz="32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他们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把桌椅饭菜搬到门前，天高地阔地吃起来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天边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的红霞，向晚的微风，头上飞过的归巢的鸟儿，都是他们的好友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763688" y="1412776"/>
            <a:ext cx="655272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秋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虫唱晚图</a:t>
            </a:r>
            <a:endParaRPr lang="en-US" sz="32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那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歌声真好听，赛过催眠曲，让哪些辛苦一天的人们，甜甜蜜蜜地进入梦乡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4787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619672" y="1556792"/>
            <a:ext cx="63367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积累表达</a:t>
            </a:r>
            <a:endParaRPr lang="en-US" sz="32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        文</a:t>
            </a:r>
            <a:r>
              <a:rPr lang="zh-CN" altLang="en-US" sz="2800" dirty="0"/>
              <a:t>中把竹笋当成人来写了，体现了作者的的喜爱之情，像这样把物当作人写的句子还有不少，你可以把它积累下来。</a:t>
            </a:r>
            <a:endParaRPr lang="en-US" sz="2800" dirty="0"/>
          </a:p>
        </p:txBody>
      </p:sp>
      <p:sp>
        <p:nvSpPr>
          <p:cNvPr id="6" name="矩形 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4787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乌兰图雅-走在乡间的小路上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2290" y="5276494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31840" y="548680"/>
            <a:ext cx="3262432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走在乡间的小路上</a:t>
            </a:r>
            <a:r>
              <a:rPr lang="en-US" altLang="zh-CN" sz="2400" b="1" dirty="0" smtClean="0">
                <a:latin typeface="+mn-ea"/>
              </a:rPr>
              <a:t>》</a:t>
            </a:r>
          </a:p>
          <a:p>
            <a:pPr>
              <a:lnSpc>
                <a:spcPct val="150000"/>
              </a:lnSpc>
            </a:pP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走在乡间的小路上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暮</a:t>
            </a:r>
            <a:r>
              <a:rPr lang="zh-CN" altLang="en-US" dirty="0">
                <a:latin typeface="+mn-ea"/>
              </a:rPr>
              <a:t>归的老牛是我</a:t>
            </a:r>
            <a:r>
              <a:rPr lang="zh-CN" altLang="en-US" dirty="0" smtClean="0">
                <a:latin typeface="+mn-ea"/>
              </a:rPr>
              <a:t>同伴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蓝天</a:t>
            </a:r>
            <a:r>
              <a:rPr lang="zh-CN" altLang="en-US" dirty="0">
                <a:latin typeface="+mn-ea"/>
              </a:rPr>
              <a:t>配朵夕阳在胸膛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缤纷的云彩是晚霞的衣裳 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荷</a:t>
            </a:r>
            <a:r>
              <a:rPr lang="zh-CN" altLang="en-US" dirty="0">
                <a:latin typeface="+mn-ea"/>
              </a:rPr>
              <a:t>把锄头在肩上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牧童的歌声在荡漾  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喔</a:t>
            </a:r>
            <a:r>
              <a:rPr lang="zh-CN" altLang="en-US" dirty="0">
                <a:latin typeface="+mn-ea"/>
              </a:rPr>
              <a:t>呜喔呜喔喔他们唱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还有一支短笛隐约在吹响 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笑意</a:t>
            </a:r>
            <a:r>
              <a:rPr lang="zh-CN" altLang="en-US" dirty="0">
                <a:latin typeface="+mn-ea"/>
              </a:rPr>
              <a:t>写在脸上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哼一曲乡居小唱  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任</a:t>
            </a:r>
            <a:r>
              <a:rPr lang="zh-CN" altLang="en-US" dirty="0">
                <a:latin typeface="+mn-ea"/>
              </a:rPr>
              <a:t>思绪在晚风中飞扬</a:t>
            </a:r>
          </a:p>
          <a:p>
            <a:endParaRPr lang="en-US" dirty="0"/>
          </a:p>
        </p:txBody>
      </p:sp>
      <p:pic>
        <p:nvPicPr>
          <p:cNvPr id="7" name="图片 6" descr="图片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73136" y="267494"/>
            <a:ext cx="2224856" cy="97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64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475656" y="1368930"/>
            <a:ext cx="70567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自读课文，要求：</a:t>
            </a:r>
            <a:endParaRPr lang="en-US" sz="3200" b="1" dirty="0"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1.</a:t>
            </a:r>
            <a:r>
              <a:rPr lang="zh-CN" altLang="en-US" sz="2800" dirty="0" smtClean="0"/>
              <a:t>借助</a:t>
            </a:r>
            <a:r>
              <a:rPr lang="zh-CN" altLang="en-US" sz="2800" dirty="0"/>
              <a:t>拼音读文章，做到不多字，不少字。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2.</a:t>
            </a:r>
            <a:r>
              <a:rPr lang="zh-CN" altLang="en-US" sz="2800" dirty="0" smtClean="0"/>
              <a:t>遇到</a:t>
            </a:r>
            <a:r>
              <a:rPr lang="zh-CN" altLang="en-US" sz="2800" dirty="0"/>
              <a:t>不通顺的句子多读几遍，直到读正确、流利为止。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3.</a:t>
            </a:r>
            <a:r>
              <a:rPr lang="zh-CN" altLang="en-US" sz="2800" dirty="0" smtClean="0"/>
              <a:t>标注</a:t>
            </a:r>
            <a:r>
              <a:rPr lang="zh-CN" altLang="en-US" sz="2800" dirty="0"/>
              <a:t>自然段。</a:t>
            </a:r>
            <a:endParaRPr lang="en-US" sz="2800" dirty="0"/>
          </a:p>
        </p:txBody>
      </p:sp>
      <p:sp>
        <p:nvSpPr>
          <p:cNvPr id="6" name="矩形 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1331640" y="1484784"/>
            <a:ext cx="66967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小组读文，要求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sz="32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1.</a:t>
            </a:r>
            <a:r>
              <a:rPr lang="zh-CN" altLang="en-US" sz="2800" dirty="0" smtClean="0"/>
              <a:t>每人</a:t>
            </a:r>
            <a:r>
              <a:rPr lang="zh-CN" altLang="en-US" sz="2800" dirty="0"/>
              <a:t>一个自然段，其他同学认真听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2.</a:t>
            </a:r>
            <a:r>
              <a:rPr lang="zh-CN" altLang="en-US" sz="2800" dirty="0" smtClean="0"/>
              <a:t>遇到</a:t>
            </a:r>
            <a:r>
              <a:rPr lang="zh-CN" altLang="en-US" sz="2800" dirty="0"/>
              <a:t>卡壳或不正确的地方停下来，每个同学都在小组中读一读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3</a:t>
            </a:r>
            <a:r>
              <a:rPr lang="zh-CN" altLang="en-US" sz="2800" dirty="0" smtClean="0"/>
              <a:t>，指</a:t>
            </a:r>
            <a:r>
              <a:rPr lang="zh-CN" altLang="en-US" sz="2800" dirty="0"/>
              <a:t>读要求会认的生字。</a:t>
            </a:r>
            <a:endParaRPr lang="en-US" sz="2800" dirty="0"/>
          </a:p>
        </p:txBody>
      </p:sp>
      <p:sp>
        <p:nvSpPr>
          <p:cNvPr id="7" name="矩形 6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413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475656" y="1305341"/>
            <a:ext cx="69847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请准确、流利地朗读下面的句子：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◆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有些人家，还在门前的场地上种几株花，芍药，凤仙，鸡冠花，大丽菊，它们依着时令，顺序开放，朴素中带着几分华丽，显出一派独特的农家风光。</a:t>
            </a:r>
            <a:endParaRPr 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◆从他们的房前屋后走过，你肯定会瞧见一只母鸡，率领一群小鸡，在竹林中觅食；或是瞧见耸着尾巴的雄鸡，在场地上大踏步地走来走去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1403648" y="1305341"/>
            <a:ext cx="64087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请准确、流利地朗读下面的句子：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◆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他们的屋后倘若有一条小河，那么在石桥旁边，在绿树荫下，你会见到一群鸭子游戏水中，不时地把头扎到水下去觅食。即使附近的石头上有妇女在捣衣，他们也从不吃惊。</a:t>
            </a:r>
            <a:r>
              <a:rPr lang="en-US" sz="2400" dirty="0">
                <a:latin typeface="楷体" pitchFamily="49" charset="-122"/>
                <a:ea typeface="楷体" pitchFamily="49" charset="-122"/>
              </a:rPr>
              <a:t>I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◆它们和乡下人家一起，绘成了一幅自然、和谐的田园风景画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。</a:t>
            </a:r>
            <a:endParaRPr 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063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1763688" y="1412776"/>
            <a:ext cx="525658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你认识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这些字吗？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+mn-ea"/>
              </a:rPr>
              <a:t>   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+mn-ea"/>
              </a:rPr>
              <a:t> </a:t>
            </a:r>
            <a:r>
              <a:rPr lang="en-US" altLang="zh-CN" sz="3600" b="1" dirty="0" smtClean="0">
                <a:latin typeface="+mn-ea"/>
              </a:rPr>
              <a:t>  </a:t>
            </a:r>
            <a:r>
              <a:rPr lang="zh-CN" altLang="en-US" sz="3600" b="1" dirty="0" smtClean="0">
                <a:latin typeface="+mn-ea"/>
              </a:rPr>
              <a:t> 构  冠  朴  素  率 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+mn-ea"/>
              </a:rPr>
              <a:t>    倘  附  捣  绘  谐 </a:t>
            </a:r>
            <a:endParaRPr lang="en-US" sz="3600" b="1" dirty="0">
              <a:latin typeface="+mn-ea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矩形 2"/>
          <p:cNvSpPr/>
          <p:nvPr/>
        </p:nvSpPr>
        <p:spPr>
          <a:xfrm>
            <a:off x="2562692" y="1589338"/>
            <a:ext cx="4572000" cy="654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瓜</a:t>
            </a:r>
            <a:r>
              <a:rPr lang="zh-CN" altLang="en-US" sz="2800" dirty="0">
                <a:latin typeface="+mn-ea"/>
              </a:rPr>
              <a:t>藤攀架</a:t>
            </a:r>
            <a:r>
              <a:rPr lang="zh-CN" altLang="en-US" sz="2800" dirty="0" smtClean="0">
                <a:latin typeface="+mn-ea"/>
              </a:rPr>
              <a:t>图</a:t>
            </a:r>
            <a:endParaRPr lang="en-US" sz="2800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9145" y="255561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花开满园、雨后春笋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595215" y="329709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鸡群觅食</a:t>
            </a:r>
            <a:r>
              <a:rPr lang="zh-CN" altLang="en-US" sz="2800" dirty="0" smtClean="0"/>
              <a:t>图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595215" y="401066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鸭子戏水图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595215" y="470598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门前晚餐图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595215" y="537321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秋虫歌唱图</a:t>
            </a:r>
            <a:endParaRPr lang="en-US" sz="2800" dirty="0"/>
          </a:p>
        </p:txBody>
      </p:sp>
      <p:sp>
        <p:nvSpPr>
          <p:cNvPr id="11" name="矩形 10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1751028" y="1052736"/>
            <a:ext cx="660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蹲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70816" y="27558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率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34187" y="465313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谐</a:t>
            </a:r>
            <a:endParaRPr lang="en-US" sz="3600" b="1" dirty="0"/>
          </a:p>
        </p:txBody>
      </p:sp>
      <p:pic>
        <p:nvPicPr>
          <p:cNvPr id="1025" name="Picture 1" descr="C:\Users\ztxx\AppData\Roaming\Tencent\Users\21034118\TIM\WinTemp\RichOle\$MHWFCR4YTGQ{5%2KYVIC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067" y="619124"/>
            <a:ext cx="1418083" cy="140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ztxx\AppData\Roaming\Tencent\Users\21034118\TIM\WinTemp\RichOle\Q2AZH4]VC[VA~A0}9__UJ4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067" y="2347361"/>
            <a:ext cx="1440160" cy="146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ztxx\AppData\Roaming\Tencent\Users\21034118\TIM\WinTemp\RichOle\FKO7%~PZT$65ZF3%QBO78N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657" y="4157041"/>
            <a:ext cx="1464570" cy="139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1200" baseline="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1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</TotalTime>
  <Words>815</Words>
  <Application>Microsoft Office PowerPoint</Application>
  <PresentationFormat>全屏显示(4:3)</PresentationFormat>
  <Paragraphs>89</Paragraphs>
  <Slides>18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hj</cp:lastModifiedBy>
  <cp:revision>14</cp:revision>
  <dcterms:created xsi:type="dcterms:W3CDTF">2020-03-30T13:16:20Z</dcterms:created>
  <dcterms:modified xsi:type="dcterms:W3CDTF">2021-02-22T06:59:14Z</dcterms:modified>
</cp:coreProperties>
</file>