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3"/>
    <p:sldId id="347" r:id="rId4"/>
    <p:sldId id="361" r:id="rId5"/>
    <p:sldId id="367" r:id="rId6"/>
    <p:sldId id="368" r:id="rId7"/>
    <p:sldId id="382" r:id="rId8"/>
    <p:sldId id="364" r:id="rId9"/>
    <p:sldId id="369" r:id="rId10"/>
    <p:sldId id="370" r:id="rId11"/>
    <p:sldId id="372" r:id="rId12"/>
    <p:sldId id="373" r:id="rId13"/>
    <p:sldId id="366" r:id="rId14"/>
    <p:sldId id="374" r:id="rId15"/>
    <p:sldId id="375" r:id="rId16"/>
    <p:sldId id="376" r:id="rId17"/>
    <p:sldId id="371" r:id="rId18"/>
    <p:sldId id="377" r:id="rId19"/>
    <p:sldId id="365" r:id="rId20"/>
    <p:sldId id="378" r:id="rId21"/>
    <p:sldId id="379" r:id="rId22"/>
    <p:sldId id="380" r:id="rId23"/>
    <p:sldId id="381" r:id="rId24"/>
    <p:sldId id="280" r:id="rId25"/>
  </p:sldIdLst>
  <p:sldSz cx="9144000" cy="5143500" type="screen16x9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2E3"/>
    <a:srgbClr val="FF6600"/>
    <a:srgbClr val="087C78"/>
    <a:srgbClr val="D0FEF1"/>
    <a:srgbClr val="19B6B5"/>
    <a:srgbClr val="009900"/>
    <a:srgbClr val="00A582"/>
    <a:srgbClr val="427F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D0D2083-4B78-4028-BC01-07D1E93B4D8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20924CE-09CB-4EE1-AFD9-D5234AD2B8E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916CE-1D2E-46A8-A9D9-04421651CD6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1425C-3FC2-4BE2-A803-40C672A64A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5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149B5-914E-4A2F-AA3A-5D617F676FB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43DE7-3020-441D-84E9-27820CF6DD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D95C3-8CC1-4CF9-AE05-052982F61FD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F86FD-9DE4-4093-9BD5-E1B94D75D9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E871B-7730-454E-A83D-ACB461C438F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36643-44A0-4306-93B4-7692BB7BCE26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2"/>
                </a:solidFill>
              </a:rPr>
              <a:t>PPT</a:t>
            </a:r>
            <a:r>
              <a:rPr lang="zh-CN" altLang="en-US" sz="100" dirty="0">
                <a:solidFill>
                  <a:schemeClr val="bg2"/>
                </a:solidFill>
              </a:rPr>
              <a:t>模板：</a:t>
            </a:r>
            <a:r>
              <a:rPr lang="en-US" altLang="zh-CN" sz="100" dirty="0">
                <a:solidFill>
                  <a:schemeClr val="bg2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2"/>
                </a:solidFill>
              </a:rPr>
              <a:t>素材：</a:t>
            </a:r>
            <a:r>
              <a:rPr lang="en-US" altLang="zh-CN" sz="100" dirty="0">
                <a:solidFill>
                  <a:schemeClr val="bg2"/>
                </a:solidFill>
              </a:rPr>
              <a:t>www.1ppt.com/sucai/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en-US" altLang="zh-CN" sz="100" dirty="0">
                <a:solidFill>
                  <a:schemeClr val="bg2"/>
                </a:solidFill>
              </a:rPr>
              <a:t>PPT</a:t>
            </a:r>
            <a:r>
              <a:rPr lang="zh-CN" altLang="en-US" sz="100" dirty="0">
                <a:solidFill>
                  <a:schemeClr val="bg2"/>
                </a:solidFill>
              </a:rPr>
              <a:t>背景：</a:t>
            </a:r>
            <a:r>
              <a:rPr lang="en-US" altLang="zh-CN" sz="100" dirty="0">
                <a:solidFill>
                  <a:schemeClr val="bg2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2"/>
                </a:solidFill>
              </a:rPr>
              <a:t>图表：</a:t>
            </a:r>
            <a:r>
              <a:rPr lang="en-US" altLang="zh-CN" sz="100" dirty="0">
                <a:solidFill>
                  <a:schemeClr val="bg2"/>
                </a:solidFill>
              </a:rPr>
              <a:t>www.1ppt.com/tubiao/      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en-US" altLang="zh-CN" sz="100" dirty="0">
                <a:solidFill>
                  <a:schemeClr val="bg2"/>
                </a:solidFill>
              </a:rPr>
              <a:t>PPT</a:t>
            </a:r>
            <a:r>
              <a:rPr lang="zh-CN" altLang="en-US" sz="100" dirty="0">
                <a:solidFill>
                  <a:schemeClr val="bg2"/>
                </a:solidFill>
              </a:rPr>
              <a:t>下载：</a:t>
            </a:r>
            <a:r>
              <a:rPr lang="en-US" altLang="zh-CN" sz="100" dirty="0">
                <a:solidFill>
                  <a:schemeClr val="bg2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2"/>
                </a:solidFill>
              </a:rPr>
              <a:t>教程： </a:t>
            </a:r>
            <a:r>
              <a:rPr lang="en-US" altLang="zh-CN" sz="100" dirty="0">
                <a:solidFill>
                  <a:schemeClr val="bg2"/>
                </a:solidFill>
              </a:rPr>
              <a:t>www.1ppt.com/powerpoint/      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zh-CN" altLang="en-US" sz="100" dirty="0">
                <a:solidFill>
                  <a:schemeClr val="bg2"/>
                </a:solidFill>
              </a:rPr>
              <a:t>资料下载：</a:t>
            </a:r>
            <a:r>
              <a:rPr lang="en-US" altLang="zh-CN" sz="100" dirty="0">
                <a:solidFill>
                  <a:schemeClr val="bg2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2"/>
                </a:solidFill>
              </a:rPr>
              <a:t>个人简历：</a:t>
            </a:r>
            <a:r>
              <a:rPr lang="en-US" altLang="zh-CN" sz="100" dirty="0">
                <a:solidFill>
                  <a:schemeClr val="bg2"/>
                </a:solidFill>
              </a:rPr>
              <a:t>www.1ppt.com/jianli/             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zh-CN" altLang="en-US" sz="100" dirty="0">
                <a:solidFill>
                  <a:schemeClr val="bg2"/>
                </a:solidFill>
              </a:rPr>
              <a:t>试卷下载：</a:t>
            </a:r>
            <a:r>
              <a:rPr lang="en-US" altLang="zh-CN" sz="100" dirty="0">
                <a:solidFill>
                  <a:schemeClr val="bg2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2"/>
                </a:solidFill>
              </a:rPr>
              <a:t>教案下载：</a:t>
            </a:r>
            <a:r>
              <a:rPr lang="en-US" altLang="zh-CN" sz="100" dirty="0">
                <a:solidFill>
                  <a:schemeClr val="bg2"/>
                </a:solidFill>
              </a:rPr>
              <a:t>www.1ppt.com/jiaoan/               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zh-CN" altLang="en-US" sz="100" dirty="0">
                <a:solidFill>
                  <a:schemeClr val="bg2"/>
                </a:solidFill>
              </a:rPr>
              <a:t>手抄报：</a:t>
            </a:r>
            <a:r>
              <a:rPr lang="en-US" altLang="zh-CN" sz="100" dirty="0">
                <a:solidFill>
                  <a:schemeClr val="bg2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2"/>
                </a:solidFill>
              </a:rPr>
              <a:t>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 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zh-CN" altLang="en-US" sz="100" dirty="0">
                <a:solidFill>
                  <a:schemeClr val="bg2"/>
                </a:solidFill>
              </a:rPr>
              <a:t>语文课件：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2"/>
                </a:solidFill>
              </a:rPr>
              <a:t>数学课件：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www.1ppt.com/kejian/shuxue/ 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zh-CN" altLang="en-US" sz="100" dirty="0">
                <a:solidFill>
                  <a:schemeClr val="bg2"/>
                </a:solidFill>
              </a:rPr>
              <a:t>英语课件：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2"/>
                </a:solidFill>
              </a:rPr>
              <a:t>美术课件：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www.1ppt.com/kejian/meishu/ 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zh-CN" altLang="en-US" sz="100" dirty="0">
                <a:solidFill>
                  <a:schemeClr val="bg2"/>
                </a:solidFill>
              </a:rPr>
              <a:t>科学课件：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2"/>
                </a:solidFill>
              </a:rPr>
              <a:t>物理课件：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www.1ppt.com/kejian/wuli/ 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zh-CN" altLang="en-US" sz="100" dirty="0">
                <a:solidFill>
                  <a:schemeClr val="bg2"/>
                </a:solidFill>
              </a:rPr>
              <a:t>化学课件：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2"/>
                </a:solidFill>
              </a:rPr>
              <a:t>生物课件：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www.1ppt.com/kejian/shengwu/ </a:t>
            </a:r>
            <a:endParaRPr lang="en-US" altLang="zh-CN" sz="100" dirty="0">
              <a:solidFill>
                <a:schemeClr val="bg2"/>
              </a:solidFill>
            </a:endParaRPr>
          </a:p>
          <a:p>
            <a:r>
              <a:rPr lang="zh-CN" altLang="en-US" sz="100" dirty="0">
                <a:solidFill>
                  <a:schemeClr val="bg2"/>
                </a:solidFill>
              </a:rPr>
              <a:t>地理课件：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2"/>
                </a:solidFill>
              </a:rPr>
              <a:t>历史课件：</a:t>
            </a:r>
            <a:r>
              <a:rPr lang="en-US" altLang="zh-CN" sz="100" dirty="0">
                <a:solidFill>
                  <a:schemeClr val="bg2"/>
                </a:solidFill>
              </a:rPr>
              <a:t>www.1ppt.com/kejian/lishi/ </a:t>
            </a:r>
            <a:endParaRPr lang="en-US" altLang="zh-CN" sz="1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7EFA-018B-4D8D-AFEF-586BFAA6741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A6828-7CBA-4BD1-BEC4-65B2A58D26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C6F46-4FBA-4505-99FE-9C0C2197A51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6811A-3430-4038-ADCB-D707094572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3CDDB-086E-481B-B164-740E064CB72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E4D0C-A53E-4D81-87F9-B01908F10F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96606-FF00-4F0A-A1E9-3818CD08D05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82F0-AEEC-41B4-B659-050E6042CA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60B65-0A39-4706-A81B-624FC130BAF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B25D6-489E-47AC-BD37-F1A19C2A14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5C1E9-7F91-462A-A148-B3AD380553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37F4B-FED1-497D-9540-5092594A85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0FE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CB281FC-43A2-4ADB-BD08-A1D080816BE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1D9D6FA-0B22-4D90-B45E-358645023E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microsoft.com/office/2007/relationships/media" Target="file:///C:\Users\DELL\Desktop\&#25105;&#26159;&#20013;&#22269;&#20154;\&#26377;&#22768;&#35835;&#29289;%20-%20&#35838;&#25991;&#12298;&#21319;&#22269;&#26071;&#12299;.mp3" TargetMode="External"/><Relationship Id="rId2" Type="http://schemas.openxmlformats.org/officeDocument/2006/relationships/audio" Target="file:///C:\Users\DELL\Desktop\&#25105;&#26159;&#20013;&#22269;&#20154;\&#26377;&#22768;&#35835;&#29289;%20-%20&#35838;&#25991;&#12298;&#21319;&#22269;&#26071;&#12299;.mp3" TargetMode="Externa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microsoft.com/office/2007/relationships/media" Target="file:///D:\&#38899;&#20048;\&#22885;&#23572;&#22827;&#38899;&#20048;%20-%20&#27963;&#27900;&#12289;&#27426;&#24555;&#30340;&#38899;&#20048;.mp3" TargetMode="External"/><Relationship Id="rId1" Type="http://schemas.openxmlformats.org/officeDocument/2006/relationships/audio" Target="file:///D:\&#38899;&#20048;\&#22885;&#23572;&#22827;&#38899;&#20048;%20-%20&#27963;&#27900;&#12289;&#27426;&#24555;&#30340;&#38899;&#20048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0"/>
          <p:cNvGrpSpPr/>
          <p:nvPr/>
        </p:nvGrpSpPr>
        <p:grpSpPr bwMode="auto">
          <a:xfrm>
            <a:off x="0" y="2850777"/>
            <a:ext cx="9144002" cy="2299639"/>
            <a:chOff x="0" y="4132622"/>
            <a:chExt cx="12192002" cy="2734709"/>
          </a:xfrm>
        </p:grpSpPr>
        <p:pic>
          <p:nvPicPr>
            <p:cNvPr id="2056" name="图片 11" descr="9921924_174706004351_2_副本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12997" y="4132622"/>
              <a:ext cx="10842172" cy="2725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7" name="图片 12" descr="9921924_174706004351_2_副本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4141953"/>
              <a:ext cx="1278294" cy="2725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图片 13" descr="9921924_174706004351_2_副本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308703" y="4145057"/>
              <a:ext cx="883299" cy="271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1" name="图片 6" descr="dd2fa15830b53acb0d7380b2390f694c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17596" y="254795"/>
            <a:ext cx="143827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矩形 259"/>
          <p:cNvSpPr>
            <a:spLocks noChangeArrowheads="1"/>
          </p:cNvSpPr>
          <p:nvPr/>
        </p:nvSpPr>
        <p:spPr bwMode="auto">
          <a:xfrm>
            <a:off x="2387205" y="1593197"/>
            <a:ext cx="4695825" cy="88485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dist" fontAlgn="auto">
              <a:spcAft>
                <a:spcPts val="0"/>
              </a:spcAft>
              <a:buNone/>
              <a:defRPr/>
            </a:pPr>
            <a:r>
              <a:rPr lang="zh-CN" altLang="en-US" sz="5300" b="1" cap="all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我是中国人</a:t>
            </a:r>
            <a:endParaRPr lang="zh-CN" altLang="en-US" sz="5300" b="1" cap="all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1" name="矩形 259"/>
          <p:cNvSpPr>
            <a:spLocks noChangeArrowheads="1"/>
          </p:cNvSpPr>
          <p:nvPr/>
        </p:nvSpPr>
        <p:spPr bwMode="auto">
          <a:xfrm>
            <a:off x="2" y="462252"/>
            <a:ext cx="3993357" cy="28469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Aft>
                <a:spcPts val="0"/>
              </a:spcAft>
              <a:buNone/>
              <a:defRPr/>
            </a:pPr>
            <a:r>
              <a:rPr lang="zh-CN" altLang="en-US" sz="1400" b="1" dirty="0">
                <a:latin typeface="仿宋" panose="02010609060101010101" charset="-122"/>
                <a:ea typeface="仿宋" panose="02010609060101010101" charset="-122"/>
                <a:cs typeface="Arial" panose="020B0604020202020204" pitchFamily="34" charset="0"/>
                <a:sym typeface="+mn-ea"/>
              </a:rPr>
              <a:t>统编教材一年级上册入学教育单元</a:t>
            </a:r>
            <a:endParaRPr lang="zh-CN" altLang="en-US" sz="1400" cap="all" dirty="0">
              <a:cs typeface="Arial" panose="020B0604020202020204" pitchFamily="34" charset="0"/>
            </a:endParaRPr>
          </a:p>
        </p:txBody>
      </p:sp>
      <p:pic>
        <p:nvPicPr>
          <p:cNvPr id="2055" name="图片 5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702991">
            <a:off x="461963" y="2757488"/>
            <a:ext cx="602456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5642" y="404543"/>
            <a:ext cx="8397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我上学了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1" y="4584450"/>
            <a:ext cx="914385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" descr="IMG_648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6458" y="266701"/>
            <a:ext cx="31480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3" descr="IMG_649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36369" y="266700"/>
            <a:ext cx="3153966" cy="446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445501" y="312209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观察图画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02494" y="801291"/>
            <a:ext cx="1682354" cy="606028"/>
          </a:xfrm>
          <a:prstGeom prst="wedgeRoundRectCallout">
            <a:avLst>
              <a:gd name="adj1" fmla="val 83459"/>
              <a:gd name="adj2" fmla="val 30357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天安门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113362" y="107157"/>
            <a:ext cx="1682353" cy="606029"/>
          </a:xfrm>
          <a:prstGeom prst="wedgeRoundRectCallout">
            <a:avLst>
              <a:gd name="adj1" fmla="val 83459"/>
              <a:gd name="adj2" fmla="val 30357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五星红旗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2" descr="IMG_648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6458" y="266701"/>
            <a:ext cx="31480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3" descr="IMG_649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36369" y="266700"/>
            <a:ext cx="3153966" cy="446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445501" y="312209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观察图画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08162" y="1104913"/>
            <a:ext cx="1552904" cy="37049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数一数</a:t>
            </a:r>
            <a:endParaRPr lang="zh-CN" altLang="en-US" sz="21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99743" y="1789495"/>
            <a:ext cx="1552904" cy="37049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辨一辨</a:t>
            </a:r>
            <a:endParaRPr lang="zh-CN" altLang="en-US" sz="21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92524" y="2475276"/>
            <a:ext cx="1552904" cy="37049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想一想</a:t>
            </a:r>
            <a:endParaRPr lang="zh-CN" altLang="en-US" sz="21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了解民族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318" name="图片 8" descr="我是中国人图片一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02719" y="671513"/>
            <a:ext cx="28003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43628" y="1899048"/>
            <a:ext cx="2222897" cy="70019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1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壮族</a:t>
            </a:r>
            <a:endParaRPr lang="zh-CN" altLang="en-US" sz="4100" b="1" dirty="0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了解民族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28" y="1899048"/>
            <a:ext cx="2222897" cy="70019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1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藏族</a:t>
            </a:r>
            <a:endParaRPr lang="zh-CN" altLang="en-US" sz="4100" b="1" dirty="0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343" name="组合 11"/>
          <p:cNvGrpSpPr/>
          <p:nvPr/>
        </p:nvGrpSpPr>
        <p:grpSpPr bwMode="auto">
          <a:xfrm>
            <a:off x="2620566" y="947739"/>
            <a:ext cx="3140869" cy="3202781"/>
            <a:chOff x="3773102" y="946784"/>
            <a:chExt cx="4187517" cy="4270107"/>
          </a:xfrm>
        </p:grpSpPr>
        <p:pic>
          <p:nvPicPr>
            <p:cNvPr id="14344" name="图片 5" descr="我是中国人图片二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773102" y="946784"/>
              <a:ext cx="4187517" cy="427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773102" y="3994593"/>
              <a:ext cx="1742947" cy="9619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了解民族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28" y="1899048"/>
            <a:ext cx="2507315" cy="7001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1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维吾尔族</a:t>
            </a:r>
            <a:endParaRPr lang="zh-CN" altLang="en-US" sz="4100" b="1" dirty="0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367" name="组合 11"/>
          <p:cNvGrpSpPr/>
          <p:nvPr/>
        </p:nvGrpSpPr>
        <p:grpSpPr bwMode="auto">
          <a:xfrm>
            <a:off x="2158604" y="977504"/>
            <a:ext cx="3544490" cy="3014663"/>
            <a:chOff x="2877955" y="1302919"/>
            <a:chExt cx="4726001" cy="4019851"/>
          </a:xfrm>
        </p:grpSpPr>
        <p:pic>
          <p:nvPicPr>
            <p:cNvPr id="15368" name="图片 5" descr="我是中国人图片二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77955" y="1302919"/>
              <a:ext cx="4722516" cy="4019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5765626" y="2098316"/>
              <a:ext cx="1838330" cy="5969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了解民族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03785" y="1479948"/>
            <a:ext cx="6186488" cy="117724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你是哪个民族的？</a:t>
            </a:r>
            <a:endParaRPr lang="en-US" altLang="zh-CN" sz="2400" b="1" dirty="0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你们民族有哪些传统节日或风俗习惯？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了解民族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7414" name="图片 3" descr="我是中国人图片三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64756" y="789386"/>
            <a:ext cx="4731544" cy="3388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39369" y="1552575"/>
            <a:ext cx="261513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中国有</a:t>
            </a:r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个民族。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573881" y="2488406"/>
            <a:ext cx="4695825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zh-CN" altLang="en-US" sz="3600" b="1" cap="all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我是中国人。</a:t>
            </a:r>
            <a:endParaRPr lang="zh-CN" altLang="en-US" sz="3600" b="1" cap="all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 descr="IMG_6489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6458" y="266701"/>
            <a:ext cx="3148013" cy="447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3" descr="IMG_649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36369" y="266700"/>
            <a:ext cx="3153966" cy="446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445501" y="312209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找一找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5141" y="657225"/>
            <a:ext cx="3424238" cy="438582"/>
          </a:xfrm>
          <a:prstGeom prst="rect">
            <a:avLst/>
          </a:prstGeom>
          <a:solidFill>
            <a:schemeClr val="bg1"/>
          </a:solidFill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他们有什么相同的地方？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我们的祖国是花园">
            <a:hlinkClick r:id="" action="ppaction://media"/>
          </p:cNvPr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15731" y="862013"/>
            <a:ext cx="5473303" cy="3420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演唱歌曲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2E3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259"/>
          <p:cNvSpPr>
            <a:spLocks noChangeArrowheads="1"/>
          </p:cNvSpPr>
          <p:nvPr/>
        </p:nvSpPr>
        <p:spPr bwMode="auto">
          <a:xfrm>
            <a:off x="2668193" y="1239441"/>
            <a:ext cx="4695825" cy="76174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zh-CN" altLang="en-US" sz="4500" b="1" cap="all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我是中国人。</a:t>
            </a:r>
            <a:endParaRPr lang="zh-CN" altLang="en-US" sz="4500" b="1" cap="all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0485" name="图片 15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16" descr="timg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732485"/>
            <a:ext cx="910054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圆角矩形 18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练说句子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24650" y="978566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比一比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077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7" descr="0010023563379026_b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3593" y="2469358"/>
            <a:ext cx="2862263" cy="2107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Box 8"/>
          <p:cNvSpPr txBox="1">
            <a:spLocks noChangeArrowheads="1"/>
          </p:cNvSpPr>
          <p:nvPr/>
        </p:nvSpPr>
        <p:spPr bwMode="auto">
          <a:xfrm>
            <a:off x="3351612" y="1337073"/>
            <a:ext cx="4051697" cy="131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谁的背坐得最直？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谁的眼睛最亮？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80" name="组合 12"/>
          <p:cNvGrpSpPr/>
          <p:nvPr/>
        </p:nvGrpSpPr>
        <p:grpSpPr bwMode="auto">
          <a:xfrm rot="20728853">
            <a:off x="7016354" y="552451"/>
            <a:ext cx="1772840" cy="1273969"/>
            <a:chOff x="9355495" y="736842"/>
            <a:chExt cx="2363755" cy="1698448"/>
          </a:xfrm>
        </p:grpSpPr>
        <p:pic>
          <p:nvPicPr>
            <p:cNvPr id="3081" name="图片 10" descr="0021033894377183_b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355495" y="736842"/>
              <a:ext cx="2363755" cy="1698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椭圆 11"/>
            <p:cNvSpPr/>
            <p:nvPr/>
          </p:nvSpPr>
          <p:spPr>
            <a:xfrm>
              <a:off x="10559571" y="1342483"/>
              <a:ext cx="158748" cy="1396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590863" y="433552"/>
            <a:ext cx="722987" cy="37049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活动一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1515979" y="433552"/>
            <a:ext cx="1369112" cy="37049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朗读儿歌</a:t>
            </a:r>
            <a:endParaRPr lang="zh-CN" altLang="en-US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37260" y="1032274"/>
            <a:ext cx="3912394" cy="297773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indent="200025"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我爱鲜花，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hangingPunct="0"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我爱白鸽，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hangingPunct="0"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我爱万里长城，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hangingPunct="0"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我爱长江黄河，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hangingPunct="0"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我是中国人，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00025" eaLnBrk="0" hangingPunct="0"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我爱我的祖国。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590863" y="433552"/>
            <a:ext cx="722987" cy="37049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/>
              <a:t>活动二</a:t>
            </a:r>
            <a:endParaRPr lang="zh-CN" altLang="en-US" sz="1400" dirty="0"/>
          </a:p>
        </p:txBody>
      </p:sp>
      <p:sp>
        <p:nvSpPr>
          <p:cNvPr id="6" name="圆角矩形 5"/>
          <p:cNvSpPr/>
          <p:nvPr/>
        </p:nvSpPr>
        <p:spPr>
          <a:xfrm>
            <a:off x="1515979" y="433552"/>
            <a:ext cx="1369112" cy="37049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画一画</a:t>
            </a:r>
            <a:endParaRPr lang="zh-CN" altLang="en-US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2716" y="1645444"/>
            <a:ext cx="7600950" cy="90024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indent="200025"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动笔画一画天安门、五星红旗或其它中国的标志。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7" descr="QQ截图20170808221758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86916" y="1"/>
            <a:ext cx="9230916" cy="513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矩形 259"/>
          <p:cNvSpPr>
            <a:spLocks noChangeArrowheads="1"/>
          </p:cNvSpPr>
          <p:nvPr/>
        </p:nvSpPr>
        <p:spPr bwMode="auto">
          <a:xfrm>
            <a:off x="2668193" y="1239441"/>
            <a:ext cx="4695825" cy="76174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zh-CN" altLang="en-US" sz="4500" b="1" cap="all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我是中国人。</a:t>
            </a:r>
            <a:endParaRPr lang="zh-CN" altLang="en-US" sz="4500" b="1" cap="all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3557" name="图片 15" descr="6ccb8bc6dbe83c6ae811819d70909b6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16" descr="timg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743200"/>
            <a:ext cx="9144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圆角矩形 18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练说句子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0f5b994b7d5ce68cc11c46cb6a5c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37" y="2911080"/>
            <a:ext cx="9134475" cy="2232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dd2fa15830b53acb0d7380b2390f694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46181" y="155973"/>
            <a:ext cx="1309688" cy="1308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矩形 259"/>
          <p:cNvSpPr>
            <a:spLocks noChangeArrowheads="1"/>
          </p:cNvSpPr>
          <p:nvPr/>
        </p:nvSpPr>
        <p:spPr bwMode="auto">
          <a:xfrm>
            <a:off x="1641874" y="1321595"/>
            <a:ext cx="5785247" cy="76174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Aft>
                <a:spcPts val="0"/>
              </a:spcAft>
              <a:buNone/>
              <a:defRPr/>
            </a:pPr>
            <a:r>
              <a:rPr lang="zh-CN" altLang="en-US" sz="4500" b="1" cap="all" dirty="0">
                <a:solidFill>
                  <a:srgbClr val="087C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小朋友，再见！</a:t>
            </a:r>
            <a:endParaRPr lang="zh-CN" altLang="en-US" sz="4500" b="1" cap="all" dirty="0">
              <a:solidFill>
                <a:srgbClr val="087C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9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6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欣赏歌曲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102" name="我爱北京天安门">
            <a:hlinkClick r:id="" action="ppaction://media"/>
          </p:cNvPr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82379" y="904875"/>
            <a:ext cx="60579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582662" y="362744"/>
            <a:ext cx="2034577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了解国家标志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tim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21089" y="1046960"/>
            <a:ext cx="5031266" cy="33407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51310" y="2091930"/>
            <a:ext cx="21907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天安门</a:t>
            </a:r>
            <a:endParaRPr lang="zh-CN" altLang="en-US" sz="33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582662" y="362744"/>
            <a:ext cx="2034577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了解国家标志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51310" y="2091930"/>
            <a:ext cx="21907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五星红旗</a:t>
            </a:r>
            <a:endParaRPr lang="zh-CN" altLang="en-US" sz="33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02123957115&amp;di=57d74b8f91d662565910046777a5dc9a&amp;imgtype=0&amp;src=http%3A%2F%2Fi3.hoopchina.com.cn%2Fblogfile%2F201603%2F22%2FBbsImg145863824081942_400x30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4224" y="1077686"/>
            <a:ext cx="4494342" cy="3370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6703" y="2993231"/>
            <a:ext cx="332779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我们的国旗是五星红旗。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582662" y="362744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听读儿歌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74" name="TextBox 10"/>
          <p:cNvSpPr txBox="1">
            <a:spLocks noChangeArrowheads="1"/>
          </p:cNvSpPr>
          <p:nvPr/>
        </p:nvSpPr>
        <p:spPr bwMode="auto">
          <a:xfrm>
            <a:off x="2808685" y="1039416"/>
            <a:ext cx="4598194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升国旗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五星红旗，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我们的国旗。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国歌声中，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高高升起。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我们立正，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向您敬礼。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有声读物 - 课文《升国旗》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0594" y="4299348"/>
            <a:ext cx="441722" cy="44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5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升国旗">
            <a:hlinkClick r:id="" action="ppaction://media"/>
          </p:cNvPr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76402" y="939404"/>
            <a:ext cx="6001941" cy="33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590862" y="433552"/>
            <a:ext cx="606972" cy="37049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活动</a:t>
            </a:r>
            <a:endParaRPr lang="zh-CN" altLang="en-US" sz="1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332187" y="433552"/>
            <a:ext cx="1552904" cy="37049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升国旗了</a:t>
            </a:r>
            <a:endParaRPr lang="zh-CN" altLang="en-US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 descr="6ccb8bc6dbe83c6ae811819d70909b6f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1906" y="2396729"/>
            <a:ext cx="9164241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圆角矩形 9"/>
          <p:cNvSpPr/>
          <p:nvPr/>
        </p:nvSpPr>
        <p:spPr>
          <a:xfrm>
            <a:off x="582662" y="362744"/>
            <a:ext cx="2034577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了解国家标志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 descr="timgAR1LFE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0053" y="1231640"/>
            <a:ext cx="3163895" cy="2113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 descr="timgF2YJM0DE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423492" y="1284437"/>
            <a:ext cx="3484494" cy="2095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 descr="timgD49DXI5S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1147764"/>
            <a:ext cx="2239566" cy="2232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62051" y="3604024"/>
            <a:ext cx="120372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长城</a:t>
            </a:r>
            <a:endParaRPr lang="zh-CN" altLang="en-US" sz="33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851672" y="3613548"/>
            <a:ext cx="120372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国徽</a:t>
            </a:r>
            <a:endParaRPr lang="zh-CN" altLang="en-US" sz="33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156847" y="3608786"/>
            <a:ext cx="120372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故宫</a:t>
            </a:r>
            <a:endParaRPr lang="zh-CN" altLang="en-US" sz="33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奥尔夫音乐 - 活泼、欢快的音乐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" y="-542925"/>
            <a:ext cx="464344" cy="46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2359821" y="975124"/>
            <a:ext cx="5547031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3000" b="1" cap="all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Calibri" panose="020F0502020204030204" pitchFamily="34" charset="0"/>
              </a:rPr>
              <a:t>我们的祖国是中华人民共和国。</a:t>
            </a:r>
            <a:endParaRPr lang="zh-CN" altLang="en-US" sz="3000" b="1" cap="all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336008" y="1889523"/>
            <a:ext cx="4695825" cy="76174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zh-CN" altLang="en-US" sz="4500" b="1" cap="all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我是中国人。</a:t>
            </a:r>
            <a:endParaRPr lang="zh-CN" altLang="en-US" sz="4500" b="1" cap="all" dirty="0">
              <a:solidFill>
                <a:srgbClr val="FF66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245" name="图片 21" descr="timg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743200"/>
            <a:ext cx="91440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圆角矩形 23"/>
          <p:cNvSpPr/>
          <p:nvPr/>
        </p:nvSpPr>
        <p:spPr>
          <a:xfrm>
            <a:off x="445501" y="312209"/>
            <a:ext cx="1586553" cy="429905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练说句子</a:t>
            </a:r>
            <a:endParaRPr lang="zh-CN" altLang="en-US" sz="21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2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0" grpId="0"/>
      <p:bldP spid="21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</Words>
  <Application>WPS 演示</Application>
  <PresentationFormat>全屏显示(16:9)</PresentationFormat>
  <Paragraphs>126</Paragraphs>
  <Slides>23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仿宋</vt:lpstr>
      <vt:lpstr>华文新魏</vt:lpstr>
      <vt:lpstr>楷体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63</cp:revision>
  <dcterms:created xsi:type="dcterms:W3CDTF">2017-05-11T02:39:00Z</dcterms:created>
  <dcterms:modified xsi:type="dcterms:W3CDTF">2020-08-29T04:03:09Z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