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23" r:id="rId3"/>
    <p:sldId id="523" r:id="rId5"/>
    <p:sldId id="1139" r:id="rId6"/>
    <p:sldId id="1012" r:id="rId7"/>
    <p:sldId id="1134" r:id="rId8"/>
    <p:sldId id="1143" r:id="rId9"/>
    <p:sldId id="1144" r:id="rId10"/>
    <p:sldId id="1105" r:id="rId11"/>
    <p:sldId id="1145" r:id="rId12"/>
    <p:sldId id="1146" r:id="rId13"/>
    <p:sldId id="1149" r:id="rId14"/>
    <p:sldId id="1147" r:id="rId15"/>
    <p:sldId id="1148" r:id="rId16"/>
    <p:sldId id="1133" r:id="rId17"/>
    <p:sldId id="1124" r:id="rId18"/>
    <p:sldId id="1117" r:id="rId19"/>
    <p:sldId id="1113" r:id="rId20"/>
    <p:sldId id="1126" r:id="rId21"/>
    <p:sldId id="1094" r:id="rId22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微软雅黑" panose="020B0503020204020204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05" d="100"/>
          <a:sy n="105" d="100"/>
        </p:scale>
        <p:origin x="-102" y="-21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口语交际：即兴发言</a:t>
            </a:r>
            <a:endParaRPr kumimoji="1" lang="zh-CN" altLang="en-US" sz="12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79712" y="627534"/>
            <a:ext cx="6485477" cy="20082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有一位校报小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记者采访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，问你：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你是怎样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看待学校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的社团活动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对社团活动有什么好的意见或建议吗？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755" y="3512209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这时候我们需要做即兴发言。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12370"/>
          <a:stretch>
            <a:fillRect/>
          </a:stretch>
        </p:blipFill>
        <p:spPr bwMode="auto">
          <a:xfrm>
            <a:off x="14784" y="411510"/>
            <a:ext cx="2122835" cy="2859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959148"/>
            <a:ext cx="691276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在这次交际中，对班级情况说得比较多，能让新同学快速了解班级情况，感受到大家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对她的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“欢迎”。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0" b="32990"/>
          <a:stretch>
            <a:fillRect/>
          </a:stretch>
        </p:blipFill>
        <p:spPr>
          <a:xfrm>
            <a:off x="2267744" y="2987484"/>
            <a:ext cx="4821381" cy="123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03"/>
          <a:stretch>
            <a:fillRect/>
          </a:stretch>
        </p:blipFill>
        <p:spPr bwMode="auto">
          <a:xfrm>
            <a:off x="0" y="2238"/>
            <a:ext cx="9144000" cy="514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403648" y="3331170"/>
            <a:ext cx="5976663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参加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爷爷的寿宴，宴席上向爷爷说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几句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祝福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的话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497" y="2571750"/>
            <a:ext cx="1504315" cy="18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45917" y="418277"/>
            <a:ext cx="7744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交际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示例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7708" y="1232922"/>
            <a:ext cx="63367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爷爷，首先我祝您七十岁生日快乐。俗话说：家有一老，如有一宝，您可是我们心中的无价之宝。平时您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忙里忙外，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为家里做了不少事情。特别是对我，您付出的就更多了。我代表全家人祝您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福如东海，寿比南山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。爷爷，干杯！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555526"/>
            <a:ext cx="727280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以上两个话题，除了内容不一样，还有什么不一样？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2283719"/>
            <a:ext cx="1826141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交际对象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1575" y="2283718"/>
            <a:ext cx="1832553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交际场合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8224" y="2283718"/>
            <a:ext cx="1832553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交际气氛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2586" y="3942804"/>
            <a:ext cx="531571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注意说话的场合和对象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765" y="3729992"/>
            <a:ext cx="691639" cy="425624"/>
          </a:xfrm>
          <a:prstGeom prst="rect">
            <a:avLst/>
          </a:prstGeom>
          <a:noFill/>
        </p:spPr>
      </p:pic>
      <p:sp>
        <p:nvSpPr>
          <p:cNvPr id="8" name="文本框 1"/>
          <p:cNvSpPr txBox="1"/>
          <p:nvPr/>
        </p:nvSpPr>
        <p:spPr>
          <a:xfrm>
            <a:off x="2267744" y="3277506"/>
            <a:ext cx="2039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 贴 士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9552" y="560719"/>
            <a:ext cx="7936230" cy="230832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班里来了新同学，班主任让你代表全班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同学向他表示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欢迎。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学校作文比赛获奖，老师临时让你发表获奖感言。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同学转学要走，你代表全班同学说几句话。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4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在街上玩耍，路遇电视台采访，记者让你谈谈对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小学生带手机去学校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的看法。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139952" y="2754094"/>
            <a:ext cx="4392488" cy="2389406"/>
          </a:xfrm>
          <a:prstGeom prst="cloudCallout">
            <a:avLst>
              <a:gd name="adj1" fmla="val -19461"/>
              <a:gd name="adj2" fmla="val -5568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小组内用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抽序号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的方式，各自选择一个话题，练习一下即兴发言吧。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26163" y="2223368"/>
            <a:ext cx="5454149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8775" indent="-358775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※提前打腹稿，想清楚先说什么，后说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什么，重点说什么。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8775" indent="-358775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※注意说话的场合和对象。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39233" y="1995686"/>
            <a:ext cx="691639" cy="42562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18712" y="411510"/>
            <a:ext cx="7542381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小组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内互相提出交流话题，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继续进行组内即兴发言练习吧！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230" y="2479040"/>
            <a:ext cx="6041390" cy="23761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54655" y="152400"/>
            <a:ext cx="4256405" cy="2398890"/>
          </a:xfrm>
          <a:prstGeom prst="cloudCallout">
            <a:avLst>
              <a:gd name="adj1" fmla="val -12509"/>
              <a:gd name="adj2" fmla="val 697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我给你出个话题：过新年了，你用手机语音向老师拜个年吧。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55" y="1243235"/>
            <a:ext cx="1632265" cy="22890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51720" y="1203598"/>
            <a:ext cx="58326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这节课的口语交际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，你有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什么收获呢？跟大家交流一下吧。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710099" y="2931790"/>
            <a:ext cx="1440160" cy="185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2858" r="20473" b="8525"/>
          <a:stretch>
            <a:fillRect/>
          </a:stretch>
        </p:blipFill>
        <p:spPr>
          <a:xfrm>
            <a:off x="-23027" y="1995686"/>
            <a:ext cx="1638935" cy="2426335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796440" y="267493"/>
            <a:ext cx="5544185" cy="2406875"/>
          </a:xfrm>
          <a:prstGeom prst="cloudCallout">
            <a:avLst>
              <a:gd name="adj1" fmla="val -44139"/>
              <a:gd name="adj2" fmla="val 4248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我知道了生活中处处都离不开即兴发言，所以以后要积极发言，才会越来越敢说、会说。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0529" y="2194169"/>
            <a:ext cx="5449570" cy="2338134"/>
          </a:xfrm>
          <a:prstGeom prst="cloudCallout">
            <a:avLst>
              <a:gd name="adj1" fmla="val 53071"/>
              <a:gd name="adj2" fmla="val 1338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我知道了即兴发言要注意的事项，也知道了即兴发言是一种能力，要多加练习。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86" y="-1"/>
            <a:ext cx="9139428" cy="5143501"/>
            <a:chOff x="2286" y="-1"/>
            <a:chExt cx="9139428" cy="5143501"/>
          </a:xfrm>
        </p:grpSpPr>
        <p:pic>
          <p:nvPicPr>
            <p:cNvPr id="7" name="图片 6" descr="图片1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286" y="0"/>
              <a:ext cx="9139428" cy="51435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83562" y="1419622"/>
              <a:ext cx="7369325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600" b="1" dirty="0">
                  <a:solidFill>
                    <a:srgbClr val="FF6600"/>
                  </a:solidFill>
                  <a:latin typeface="Xingkai SC" panose="02010800040101010101" pitchFamily="2" charset="-122"/>
                  <a:ea typeface="Xingkai SC" panose="02010800040101010101" pitchFamily="2" charset="-122"/>
                </a:rPr>
                <a:t>七彩课堂  伴你成长</a:t>
              </a:r>
              <a:endPara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endParaRPr>
            </a:p>
          </p:txBody>
        </p:sp>
        <p:grpSp>
          <p:nvGrpSpPr>
            <p:cNvPr id="3" name="组合 32"/>
            <p:cNvGrpSpPr/>
            <p:nvPr/>
          </p:nvGrpSpPr>
          <p:grpSpPr>
            <a:xfrm>
              <a:off x="6968256" y="-1"/>
              <a:ext cx="1927372" cy="771551"/>
              <a:chOff x="6968256" y="-1"/>
              <a:chExt cx="1927372" cy="771551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68"/>
              <a:stretch>
                <a:fillRect/>
              </a:stretch>
            </p:blipFill>
            <p:spPr>
              <a:xfrm>
                <a:off x="6968256" y="-1"/>
                <a:ext cx="961585" cy="771551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9408" y="124932"/>
                <a:ext cx="1346220" cy="553738"/>
              </a:xfrm>
              <a:prstGeom prst="rect">
                <a:avLst/>
              </a:prstGeom>
            </p:spPr>
          </p:pic>
          <p:sp>
            <p:nvSpPr>
              <p:cNvPr id="36" name="文本框 35"/>
              <p:cNvSpPr txBox="1"/>
              <p:nvPr/>
            </p:nvSpPr>
            <p:spPr>
              <a:xfrm>
                <a:off x="7164288" y="509940"/>
                <a:ext cx="9813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1" lang="en-US" altLang="zh-CN" sz="1050" dirty="0">
                    <a:solidFill>
                      <a:prstClr val="white">
                        <a:lumMod val="75000"/>
                      </a:prstClr>
                    </a:solidFill>
                  </a:rPr>
                  <a:t>QICAIKETANG</a:t>
                </a:r>
                <a:endParaRPr kumimoji="1" lang="zh-CN" altLang="en-US" sz="1050" dirty="0">
                  <a:solidFill>
                    <a:prstClr val="white">
                      <a:lumMod val="75000"/>
                    </a:prst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23"/>
          <a:stretch>
            <a:fillRect/>
          </a:stretch>
        </p:blipFill>
        <p:spPr bwMode="auto">
          <a:xfrm>
            <a:off x="3323907" y="699542"/>
            <a:ext cx="5810250" cy="410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4484370" cy="28892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82236" y="123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六年级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87824" y="899160"/>
            <a:ext cx="3743553" cy="10849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n w="0"/>
                <a:effectLst/>
                <a:latin typeface="Kaiti SC" panose="02010600040101010101" pitchFamily="2" charset="-122"/>
                <a:ea typeface="Kaiti SC" panose="02010600040101010101" pitchFamily="2" charset="-122"/>
              </a:rPr>
              <a:t>即兴发言</a:t>
            </a:r>
            <a:endParaRPr lang="zh-CN" altLang="en-US" sz="6600" b="1" dirty="0">
              <a:ln w="0"/>
              <a:effectLst/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27584" y="627534"/>
            <a:ext cx="1296144" cy="1152128"/>
          </a:xfrm>
          <a:prstGeom prst="roundRect">
            <a:avLst/>
          </a:prstGeom>
          <a:solidFill>
            <a:srgbClr val="00B050"/>
          </a:solidFill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口语交际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5" t="10800" r="12486" b="10800"/>
          <a:stretch>
            <a:fillRect/>
          </a:stretch>
        </p:blipFill>
        <p:spPr>
          <a:xfrm>
            <a:off x="1619672" y="2427734"/>
            <a:ext cx="2509993" cy="17835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9592" y="55552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即兴发言提前没有准备，我们怎样才能把它说好呢？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0490" y="3131205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打腹稿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084303"/>
            <a:ext cx="3168352" cy="253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17795" y="915566"/>
            <a:ext cx="6696744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情境，讨论：生活中的这些场合，我们应该怎样做即兴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发言？</a:t>
            </a:r>
            <a:endParaRPr lang="zh-CN" altLang="en-US" sz="40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1" y="1562785"/>
            <a:ext cx="1488249" cy="208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" r="2708" b="1333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415290"/>
            <a:ext cx="5976663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班里来了新同学，班主任让你代表全班同学向他表示欢迎。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555526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讨论：欢迎新同学，我们可以说些什么呢？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16" y="1707653"/>
            <a:ext cx="1826141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简单问候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936" y="1707653"/>
            <a:ext cx="1832553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介绍自己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616" y="3159434"/>
            <a:ext cx="1832553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介绍班级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9556" y="3159433"/>
            <a:ext cx="1832553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表示欢迎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707653"/>
            <a:ext cx="1760255" cy="25713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3059832" y="123478"/>
            <a:ext cx="5256584" cy="2610872"/>
          </a:xfrm>
          <a:prstGeom prst="cloudCallout">
            <a:avLst>
              <a:gd name="adj1" fmla="val -41876"/>
              <a:gd name="adj2" fmla="val 5777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51980"/>
            <a:ext cx="2576904" cy="2571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57869" y="123478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还要想想这些内容哪些先说，哪些后说，哪些重点说？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7869" y="3147814"/>
            <a:ext cx="5040560" cy="156966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重点内容要多说几句，这样可以更容易让别人明白你的意图。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72506" y="1926580"/>
            <a:ext cx="6359991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提前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打腹稿，想清楚先说什么，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后说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什么，重点说什么。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6686" y="1713768"/>
            <a:ext cx="691639" cy="425624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403647" y="699542"/>
            <a:ext cx="2039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 贴 士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1727" y="411509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交际示例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92" y="1187996"/>
            <a:ext cx="74168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琳琳同学，你好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XXX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是咱们班的班长，很高兴能代表老师和同学向你表示欢迎，这个班是一个和谐的大家庭，有很多热情的同学，不过也有一些慢热型的，但每一位同学都会真心实意对待他人，相信你很快就会感受到。如果你有什么需要，请不要客气，我们都愿意帮助你。让我们用热烈的掌声欢迎新同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683" y="2723713"/>
            <a:ext cx="1656184" cy="2225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WPS 演示</Application>
  <PresentationFormat>全屏显示(16:9)</PresentationFormat>
  <Paragraphs>85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楷体</vt:lpstr>
      <vt:lpstr>黑体</vt:lpstr>
      <vt:lpstr>Kaiti SC</vt:lpstr>
      <vt:lpstr>Xingkai SC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HP-X23</cp:lastModifiedBy>
  <cp:revision>111</cp:revision>
  <dcterms:created xsi:type="dcterms:W3CDTF">2017-03-17T02:28:00Z</dcterms:created>
  <dcterms:modified xsi:type="dcterms:W3CDTF">2021-04-09T00:35:44Z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2052-11.1.0.10446</vt:lpwstr>
  </property>
  <property fmtid="{D5CDD505-2E9C-101B-9397-08002B2CF9AE}" pid="3" name="ICV">
    <vt:lpwstr>6835FD469A934C91AB36A6C3419FC339</vt:lpwstr>
  </property>
</Properties>
</file>