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59" r:id="rId6"/>
    <p:sldId id="270" r:id="rId7"/>
    <p:sldId id="274" r:id="rId8"/>
    <p:sldId id="271" r:id="rId9"/>
    <p:sldId id="275" r:id="rId10"/>
    <p:sldId id="273" r:id="rId11"/>
    <p:sldId id="276" r:id="rId12"/>
    <p:sldId id="277" r:id="rId13"/>
    <p:sldId id="261" r:id="rId14"/>
    <p:sldId id="268" r:id="rId15"/>
    <p:sldId id="269" r:id="rId16"/>
    <p:sldId id="283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file:///E:\&#21507;&#27700;&#19981;&#24536;&#25366;&#20117;&#20154;\&#20799;&#27468;%20-%20&#25105;&#29233;&#21271;&#20140;&#22825;&#23433;&#38376;.mp3" TargetMode="External"/><Relationship Id="rId2" Type="http://schemas.openxmlformats.org/officeDocument/2006/relationships/audio" Target="file:///E:\&#21507;&#27700;&#19981;&#24536;&#25366;&#20117;&#20154;\&#20799;&#27468;%20-%20&#25105;&#29233;&#21271;&#20140;&#22825;&#23433;&#38376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cb8065380cd79123c231b24daf345982b2b78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0175" y="-48260"/>
            <a:ext cx="9754870" cy="69545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儿歌 - 我爱北京天安门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90" y="532130"/>
            <a:ext cx="3298825" cy="235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6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230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8420"/>
            <a:ext cx="12183110" cy="6630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7480" y="984250"/>
            <a:ext cx="3218180" cy="3733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3900">
                <a:sym typeface="+mn-ea"/>
              </a:rPr>
              <a:t>｛</a:t>
            </a:r>
            <a:endParaRPr lang="zh-CN" altLang="en-US" sz="239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1240" y="1929130"/>
            <a:ext cx="1643380" cy="1844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挑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69280" y="1136650"/>
            <a:ext cx="49834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5400" noProof="0" dirty="0" err="1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tiāo </a:t>
            </a:r>
            <a:r>
              <a:rPr lang="zh-CN" altLang="en-US" sz="5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（挑水）</a:t>
            </a:r>
            <a:endParaRPr lang="zh-CN" altLang="en-US" sz="5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7360" y="3529330"/>
            <a:ext cx="498348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5400" noProof="0" dirty="0" err="1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tiǎo </a:t>
            </a:r>
            <a:r>
              <a:rPr lang="zh-CN" altLang="en-US" sz="5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（挑战）</a:t>
            </a:r>
            <a:endParaRPr lang="zh-CN" altLang="en-US" sz="5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640" y="405130"/>
            <a:ext cx="40690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多音字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8420"/>
            <a:ext cx="12183110" cy="6630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9030" y="138430"/>
            <a:ext cx="10772775" cy="6014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5400" b="1"/>
              <a:t>  </a:t>
            </a:r>
            <a:r>
              <a:rPr lang="zh-CN" altLang="en-US" sz="5400" b="1"/>
              <a:t>吃水       不忘        挖井      瑞金城     　沙洲坝      毛主席       领导      革命 村子     没有      水井    乡亲们   带领       旁边       石碑     上面      时刻    想念 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7829-14062006263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065" y="-237490"/>
            <a:ext cx="12376150" cy="7115175"/>
          </a:xfrm>
          <a:prstGeom prst="rect">
            <a:avLst/>
          </a:prstGeom>
        </p:spPr>
      </p:pic>
      <p:sp>
        <p:nvSpPr>
          <p:cNvPr id="7169" name="文本框 1"/>
          <p:cNvSpPr txBox="1"/>
          <p:nvPr/>
        </p:nvSpPr>
        <p:spPr>
          <a:xfrm>
            <a:off x="1160145" y="867410"/>
            <a:ext cx="4490720" cy="147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90000"/>
              </a:lnSpc>
            </a:pPr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x-none" sz="9600">
                <a:latin typeface="楷体" panose="02010609060101010101" charset="-122"/>
                <a:ea typeface="楷体" panose="02010609060101010101" charset="-122"/>
              </a:rPr>
              <a:t>ji</a:t>
            </a:r>
            <a:r>
              <a:rPr lang="en-US" altLang="x-none" sz="9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à</a:t>
            </a:r>
            <a:r>
              <a:rPr lang="en-US" altLang="x-none" sz="9600">
                <a:latin typeface="楷体" panose="02010609060101010101" charset="-122"/>
                <a:ea typeface="楷体" panose="02010609060101010101" charset="-122"/>
              </a:rPr>
              <a:t>o</a:t>
            </a:r>
            <a:r>
              <a:rPr lang="en-US" altLang="x-none" sz="480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en-US" altLang="x-none" sz="4800" err="1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96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173" name="组合 7"/>
          <p:cNvGrpSpPr/>
          <p:nvPr/>
        </p:nvGrpSpPr>
        <p:grpSpPr>
          <a:xfrm>
            <a:off x="1812925" y="2330450"/>
            <a:ext cx="3200400" cy="3076575"/>
            <a:chOff x="720" y="1008"/>
            <a:chExt cx="864" cy="864"/>
          </a:xfrm>
        </p:grpSpPr>
        <p:sp>
          <p:nvSpPr>
            <p:cNvPr id="7174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176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13" name="矩形 12"/>
          <p:cNvSpPr/>
          <p:nvPr/>
        </p:nvSpPr>
        <p:spPr>
          <a:xfrm>
            <a:off x="1812925" y="2330450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450330" y="838835"/>
            <a:ext cx="3190875" cy="3017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>
                <a:latin typeface="楷体" panose="02010609060101010101" charset="-122"/>
                <a:ea typeface="楷体" panose="02010609060101010101" charset="-122"/>
                <a:sym typeface="+mn-ea"/>
              </a:rPr>
              <a:t>zhǔ</a:t>
            </a:r>
            <a:endParaRPr lang="en-US" altLang="zh-CN" sz="9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indent="0"/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x-none" sz="4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x-none" sz="4800" err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9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219190" y="2340610"/>
            <a:ext cx="3200400" cy="3076575"/>
            <a:chOff x="720" y="1008"/>
            <a:chExt cx="864" cy="864"/>
          </a:xfrm>
        </p:grpSpPr>
        <p:sp>
          <p:nvSpPr>
            <p:cNvPr id="5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8" name="矩形 7"/>
          <p:cNvSpPr/>
          <p:nvPr/>
        </p:nvSpPr>
        <p:spPr>
          <a:xfrm>
            <a:off x="6313170" y="2299335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主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13" grpId="0"/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7829-14062006263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065" y="-237490"/>
            <a:ext cx="12376150" cy="7115175"/>
          </a:xfrm>
          <a:prstGeom prst="rect">
            <a:avLst/>
          </a:prstGeom>
        </p:spPr>
      </p:pic>
      <p:sp>
        <p:nvSpPr>
          <p:cNvPr id="7169" name="文本框 1"/>
          <p:cNvSpPr txBox="1"/>
          <p:nvPr/>
        </p:nvSpPr>
        <p:spPr>
          <a:xfrm>
            <a:off x="1073785" y="867410"/>
            <a:ext cx="4490720" cy="147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90000"/>
              </a:lnSpc>
            </a:pPr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x-none" sz="66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sym typeface="+mn-ea"/>
              </a:rPr>
              <a:t>jiāng</a:t>
            </a:r>
            <a:r>
              <a:rPr lang="en-US" altLang="x-none" sz="8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x-none" sz="48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en-US" altLang="x-none" sz="4800" err="1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96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173" name="组合 7"/>
          <p:cNvGrpSpPr/>
          <p:nvPr/>
        </p:nvGrpSpPr>
        <p:grpSpPr>
          <a:xfrm>
            <a:off x="1812925" y="2330450"/>
            <a:ext cx="3200400" cy="3076575"/>
            <a:chOff x="720" y="1008"/>
            <a:chExt cx="864" cy="864"/>
          </a:xfrm>
        </p:grpSpPr>
        <p:sp>
          <p:nvSpPr>
            <p:cNvPr id="7174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176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13" name="矩形 12"/>
          <p:cNvSpPr/>
          <p:nvPr/>
        </p:nvSpPr>
        <p:spPr>
          <a:xfrm>
            <a:off x="1812925" y="2330450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江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450330" y="838835"/>
            <a:ext cx="319087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>
                <a:latin typeface="楷体" panose="02010609060101010101" charset="-122"/>
                <a:ea typeface="楷体" panose="02010609060101010101" charset="-122"/>
                <a:sym typeface="+mn-ea"/>
              </a:rPr>
              <a:t>zhù</a:t>
            </a:r>
            <a:endParaRPr lang="en-US" altLang="zh-CN" sz="9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indent="0"/>
            <a:endParaRPr lang="en-US" altLang="zh-CN" sz="9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indent="0"/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x-none" sz="4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x-none" sz="4800" err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9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219190" y="2340610"/>
            <a:ext cx="3200400" cy="3076575"/>
            <a:chOff x="720" y="1008"/>
            <a:chExt cx="864" cy="864"/>
          </a:xfrm>
        </p:grpSpPr>
        <p:sp>
          <p:nvSpPr>
            <p:cNvPr id="5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8" name="矩形 7"/>
          <p:cNvSpPr/>
          <p:nvPr/>
        </p:nvSpPr>
        <p:spPr>
          <a:xfrm>
            <a:off x="6313170" y="2299335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住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13" grpId="0"/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7829-14062006263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065" y="-237490"/>
            <a:ext cx="12376150" cy="7115175"/>
          </a:xfrm>
          <a:prstGeom prst="rect">
            <a:avLst/>
          </a:prstGeom>
        </p:spPr>
      </p:pic>
      <p:sp>
        <p:nvSpPr>
          <p:cNvPr id="7169" name="文本框 1"/>
          <p:cNvSpPr txBox="1"/>
          <p:nvPr/>
        </p:nvSpPr>
        <p:spPr>
          <a:xfrm>
            <a:off x="1327785" y="867410"/>
            <a:ext cx="4490720" cy="147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90000"/>
              </a:lnSpc>
            </a:pPr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8800">
                <a:latin typeface="楷体" panose="02010609060101010101" charset="-122"/>
                <a:ea typeface="楷体" panose="02010609060101010101" charset="-122"/>
                <a:sym typeface="+mn-ea"/>
              </a:rPr>
              <a:t>méi</a:t>
            </a:r>
            <a:r>
              <a:rPr lang="en-US" altLang="x-none" sz="88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x-none" sz="48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en-US" altLang="x-none" sz="4800" err="1"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96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173" name="组合 7"/>
          <p:cNvGrpSpPr/>
          <p:nvPr/>
        </p:nvGrpSpPr>
        <p:grpSpPr>
          <a:xfrm>
            <a:off x="1812925" y="2330450"/>
            <a:ext cx="3200400" cy="3076575"/>
            <a:chOff x="720" y="1008"/>
            <a:chExt cx="864" cy="864"/>
          </a:xfrm>
        </p:grpSpPr>
        <p:sp>
          <p:nvSpPr>
            <p:cNvPr id="7174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176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13" name="矩形 12"/>
          <p:cNvSpPr/>
          <p:nvPr/>
        </p:nvSpPr>
        <p:spPr>
          <a:xfrm>
            <a:off x="1812925" y="2330450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没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816090" y="866775"/>
            <a:ext cx="273431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8800">
                <a:latin typeface="楷体" panose="02010609060101010101" charset="-122"/>
                <a:ea typeface="楷体" panose="02010609060101010101" charset="-122"/>
                <a:sym typeface="+mn-ea"/>
              </a:rPr>
              <a:t>yǐ</a:t>
            </a:r>
            <a:r>
              <a:rPr lang="en-US" altLang="x-none" sz="88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x-none" sz="480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x-none" sz="4800" err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9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219190" y="2340610"/>
            <a:ext cx="3200400" cy="3076575"/>
            <a:chOff x="720" y="1008"/>
            <a:chExt cx="864" cy="864"/>
          </a:xfrm>
        </p:grpSpPr>
        <p:sp>
          <p:nvSpPr>
            <p:cNvPr id="5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8" name="矩形 7"/>
          <p:cNvSpPr/>
          <p:nvPr/>
        </p:nvSpPr>
        <p:spPr>
          <a:xfrm>
            <a:off x="6313170" y="2299335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rPr>
              <a:t>以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13" grpId="0"/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14411129473324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57785"/>
            <a:ext cx="12132945" cy="677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34840" y="2286000"/>
            <a:ext cx="61214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课后作业：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搜集更多的关于毛主席的资料。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696913" y="38322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39105" y="1496479"/>
            <a:ext cx="3274639" cy="459938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1343025" y="1773555"/>
            <a:ext cx="5473700" cy="44805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毛泽东   （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1983.12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－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1976.9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），字润之，湖南湘潭人。诗人，伟大的马克思主义者，无产阶级革命家 战略家和理论家，中国共产党 中国人民解放军和中华人民共和国的主要缔造者和领导人。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905193" y="111791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054" descr="b051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549275"/>
            <a:ext cx="9144000" cy="630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2049"/>
          <p:cNvSpPr/>
          <p:nvPr/>
        </p:nvSpPr>
        <p:spPr>
          <a:xfrm>
            <a:off x="2840038" y="-6350"/>
            <a:ext cx="62484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34"/>
              </a:avLst>
            </a:prstTxWarp>
            <a:normAutofit/>
          </a:bodyPr>
          <a:p>
            <a:pPr algn="ctr"/>
            <a:r>
              <a:rPr lang="zh-CN" altLang="en-US" sz="4800" i="1">
                <a:ln w="19050" cap="sq" cmpd="sng">
                  <a:solidFill>
                    <a:srgbClr val="99CCFF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1.吃水不忘挖井人</a:t>
            </a:r>
            <a:endParaRPr lang="zh-CN" altLang="en-US" sz="4800" i="1">
              <a:ln w="19050" cap="sq" cmpd="sng">
                <a:solidFill>
                  <a:srgbClr val="99CCFF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7829-14062006263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785" y="-252730"/>
            <a:ext cx="12376150" cy="7115175"/>
          </a:xfrm>
          <a:prstGeom prst="rect">
            <a:avLst/>
          </a:prstGeom>
        </p:spPr>
      </p:pic>
      <p:sp>
        <p:nvSpPr>
          <p:cNvPr id="7169" name="文本框 1"/>
          <p:cNvSpPr txBox="1"/>
          <p:nvPr/>
        </p:nvSpPr>
        <p:spPr>
          <a:xfrm>
            <a:off x="2196465" y="887730"/>
            <a:ext cx="31908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zh-CN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en-US" altLang="x-none" sz="96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x-none" sz="4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x-none" sz="4800" err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9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3" name="组合 7"/>
          <p:cNvGrpSpPr/>
          <p:nvPr/>
        </p:nvGrpSpPr>
        <p:grpSpPr>
          <a:xfrm>
            <a:off x="1812925" y="2330450"/>
            <a:ext cx="3200400" cy="3076575"/>
            <a:chOff x="720" y="1008"/>
            <a:chExt cx="864" cy="864"/>
          </a:xfrm>
        </p:grpSpPr>
        <p:sp>
          <p:nvSpPr>
            <p:cNvPr id="7174" name="矩形 8"/>
            <p:cNvSpPr/>
            <p:nvPr/>
          </p:nvSpPr>
          <p:spPr>
            <a:xfrm>
              <a:off x="720" y="1008"/>
              <a:ext cx="864" cy="8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直接连接符 9"/>
            <p:cNvSpPr/>
            <p:nvPr/>
          </p:nvSpPr>
          <p:spPr>
            <a:xfrm>
              <a:off x="720" y="144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7176" name="直接连接符 10"/>
            <p:cNvSpPr/>
            <p:nvPr/>
          </p:nvSpPr>
          <p:spPr>
            <a:xfrm rot="-5400000">
              <a:off x="718" y="1438"/>
              <a:ext cx="864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13" name="矩形 12"/>
          <p:cNvSpPr/>
          <p:nvPr/>
        </p:nvSpPr>
        <p:spPr>
          <a:xfrm>
            <a:off x="2000250" y="2330450"/>
            <a:ext cx="301307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20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吃</a:t>
            </a:r>
            <a:endParaRPr lang="zh-CN" altLang="en-US" sz="20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2930" y="2011680"/>
            <a:ext cx="180022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吃饭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小吃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好吃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1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260" y="170180"/>
            <a:ext cx="12183110" cy="66300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自读课文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6120" y="668655"/>
            <a:ext cx="8797290" cy="4675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>
              <a:lnSpc>
                <a:spcPct val="130000"/>
              </a:lnSpc>
            </a:pPr>
            <a:r>
              <a:rPr lang="zh-CN" altLang="en-US" sz="3200"/>
              <a:t>      </a:t>
            </a:r>
            <a:r>
              <a:rPr lang="zh-CN" altLang="en-US" sz="5400" b="1">
                <a:solidFill>
                  <a:srgbClr val="FF0000"/>
                </a:solidFill>
              </a:rPr>
              <a:t>要求：</a:t>
            </a:r>
            <a:r>
              <a:rPr lang="en-US" altLang="zh-CN" sz="3200"/>
              <a:t>(1)借助拼音，自由、大声地朗读课文，读准字音。</a:t>
            </a:r>
            <a:endParaRPr lang="en-US" altLang="zh-CN" sz="3200"/>
          </a:p>
          <a:p>
            <a:pPr>
              <a:lnSpc>
                <a:spcPct val="130000"/>
              </a:lnSpc>
            </a:pPr>
            <a:r>
              <a:rPr lang="en-US" altLang="zh-CN" sz="3200"/>
              <a:t>　　　　 (2)边读边画出不认识的字词，想办法认读它们。          比一比，看谁读得又正确又响亮，而且能记住它们。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14411129473324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57785"/>
            <a:ext cx="12132945" cy="677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70120" y="2651760"/>
            <a:ext cx="5085080" cy="15544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下面开始检查一下同学们的学习情况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8420"/>
            <a:ext cx="12183110" cy="6630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2315" y="494030"/>
            <a:ext cx="11600815" cy="6692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chī    wàn</a:t>
            </a:r>
            <a:r>
              <a:rPr lang="en-US" altLang="zh-CN" sz="44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g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jǐn</a:t>
            </a:r>
            <a:r>
              <a:rPr lang="en-US" altLang="zh-CN" sz="44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g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cūn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吃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忘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井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村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5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en-US" altLang="zh-CN" sz="6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jiào      máo       zhǔ       xí 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叫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毛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主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zh-CN" sz="6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席</a:t>
            </a:r>
            <a:endParaRPr lang="zh-CN" altLang="zh-CN" sz="6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xiān</a:t>
            </a:r>
            <a:r>
              <a:rPr lang="en-US" altLang="zh-CN" sz="4400" b="1" dirty="0">
                <a:latin typeface="等线" panose="02010600030101010101" charset="-122"/>
                <a:ea typeface="等线" panose="02010600030101010101" charset="-122"/>
                <a:sym typeface="+mn-ea"/>
              </a:rPr>
              <a:t>g   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qīn   zhàn    shì   miàn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乡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亲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战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士</a:t>
            </a:r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面</a:t>
            </a:r>
            <a:endParaRPr lang="zh-CN" altLang="zh-CN" sz="5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zh-CN" sz="5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1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000" y="-55562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2939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45799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4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613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200" y="24463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6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538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7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563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8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563" y="0"/>
            <a:ext cx="2484437" cy="227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714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0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349500"/>
            <a:ext cx="2484438" cy="2278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200" name="Group 24"/>
          <p:cNvGrpSpPr/>
          <p:nvPr/>
        </p:nvGrpSpPr>
        <p:grpSpPr>
          <a:xfrm>
            <a:off x="1414463" y="71755"/>
            <a:ext cx="2484437" cy="2278063"/>
            <a:chOff x="826" y="258"/>
            <a:chExt cx="1565" cy="1435"/>
          </a:xfrm>
        </p:grpSpPr>
        <p:pic>
          <p:nvPicPr>
            <p:cNvPr id="16396" name="Picture 21" descr="C:\Documents and Settings\Administrator\桌面\图片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6" y="258"/>
              <a:ext cx="1565" cy="1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7" name="Rectangle 23"/>
            <p:cNvSpPr/>
            <p:nvPr/>
          </p:nvSpPr>
          <p:spPr>
            <a:xfrm>
              <a:off x="1122" y="659"/>
              <a:ext cx="1111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6600" b="1" dirty="0">
                  <a:solidFill>
                    <a:srgbClr val="0066FF"/>
                  </a:solidFill>
                  <a:latin typeface="楷体" panose="02010609060101010101" charset="-122"/>
                  <a:ea typeface="楷体" panose="02010609060101010101" charset="-122"/>
                </a:rPr>
                <a:t>吃</a:t>
              </a:r>
              <a:endPara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0204" name="Rectangle 28"/>
          <p:cNvSpPr/>
          <p:nvPr/>
        </p:nvSpPr>
        <p:spPr>
          <a:xfrm>
            <a:off x="5481003" y="3037205"/>
            <a:ext cx="1229995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pPr lvl="0" indent="0">
              <a:spcBef>
                <a:spcPct val="2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毛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206" name="Rectangle 30"/>
          <p:cNvSpPr/>
          <p:nvPr/>
        </p:nvSpPr>
        <p:spPr>
          <a:xfrm>
            <a:off x="2171700" y="3033395"/>
            <a:ext cx="1188720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1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村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208" name="Rectangle 32"/>
          <p:cNvSpPr/>
          <p:nvPr/>
        </p:nvSpPr>
        <p:spPr>
          <a:xfrm>
            <a:off x="4008755" y="846138"/>
            <a:ext cx="1457325" cy="109728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lvl="0" indent="0"/>
            <a:r>
              <a:rPr lang="en-US" altLang="zh-CN" sz="3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亲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72250" y="661988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席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0173" y="708343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战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6708" y="320103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9663" y="5192395"/>
            <a:ext cx="771525" cy="1097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井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33545" y="519239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乡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0998" y="5192078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士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61450" y="532955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4" grpId="0"/>
      <p:bldP spid="50206" grpId="0"/>
      <p:bldP spid="50208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260" y="170180"/>
            <a:ext cx="12183110" cy="6630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01620" y="807720"/>
            <a:ext cx="140716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忘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6360" y="1097280"/>
            <a:ext cx="24180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/>
              <a:t>心字底：</a:t>
            </a:r>
            <a:endParaRPr lang="zh-CN" altLang="en-US" sz="4400"/>
          </a:p>
        </p:txBody>
      </p:sp>
      <p:pic>
        <p:nvPicPr>
          <p:cNvPr id="5" name="图片 4" descr="QQ图片201702261330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755" y="899160"/>
            <a:ext cx="2196465" cy="1157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14980" y="3505200"/>
            <a:ext cx="140716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席</a:t>
            </a:r>
            <a:endParaRPr lang="en-US" altLang="zh-CN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6220" y="3901440"/>
            <a:ext cx="24180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/>
              <a:t>广字头：</a:t>
            </a:r>
            <a:endParaRPr lang="zh-CN" altLang="en-US" sz="4400"/>
          </a:p>
        </p:txBody>
      </p:sp>
      <p:pic>
        <p:nvPicPr>
          <p:cNvPr id="8" name="图片 7" descr="QQ图片201702261334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0" y="3505200"/>
            <a:ext cx="1797685" cy="17240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23300" y="2590165"/>
            <a:ext cx="30448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思、念、想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0090" y="5742940"/>
            <a:ext cx="33832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庄、庆、床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......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宽屏</PresentationFormat>
  <Paragraphs>106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华文新魏</vt:lpstr>
      <vt:lpstr>楷体_GB2312</vt:lpstr>
      <vt:lpstr>Times New Roman</vt:lpstr>
      <vt:lpstr>楷体</vt:lpstr>
      <vt:lpstr>黑体</vt:lpstr>
      <vt:lpstr>等线</vt:lpstr>
      <vt:lpstr>Calibri Light</vt:lpstr>
      <vt:lpstr>Calibri</vt:lpstr>
      <vt:lpstr>微软雅黑</vt:lpstr>
      <vt:lpstr>新宋体</vt:lpstr>
      <vt:lpstr>华文楷体</vt:lpstr>
      <vt:lpstr>方正舒体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add</dc:creator>
  <cp:lastModifiedBy>add</cp:lastModifiedBy>
  <cp:revision>6</cp:revision>
  <dcterms:created xsi:type="dcterms:W3CDTF">2017-02-26T04:19:00Z</dcterms:created>
  <dcterms:modified xsi:type="dcterms:W3CDTF">2017-02-26T07:48:13Z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