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16" r:id="rId3"/>
    <p:sldId id="335" r:id="rId4"/>
    <p:sldId id="269" r:id="rId5"/>
    <p:sldId id="256" r:id="rId6"/>
    <p:sldId id="334" r:id="rId7"/>
    <p:sldId id="257" r:id="rId8"/>
    <p:sldId id="274" r:id="rId9"/>
    <p:sldId id="311" r:id="rId10"/>
    <p:sldId id="289" r:id="rId11"/>
    <p:sldId id="263" r:id="rId12"/>
    <p:sldId id="340" r:id="rId13"/>
    <p:sldId id="285" r:id="rId14"/>
    <p:sldId id="338" r:id="rId15"/>
    <p:sldId id="282" r:id="rId16"/>
    <p:sldId id="270" r:id="rId17"/>
    <p:sldId id="313" r:id="rId18"/>
    <p:sldId id="343" r:id="rId19"/>
    <p:sldId id="344" r:id="rId20"/>
    <p:sldId id="345" r:id="rId21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CC0000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 varScale="1">
        <p:scale>
          <a:sx n="98" d="100"/>
          <a:sy n="98" d="100"/>
        </p:scale>
        <p:origin x="-1164" y="-96"/>
      </p:cViewPr>
      <p:guideLst>
        <p:guide orient="horz" pos="217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slide" Target="slide3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image" Target="../media/image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.jpeg"/><Relationship Id="rId1" Type="http://schemas.openxmlformats.org/officeDocument/2006/relationships/image" Target="../media/image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1.jpeg"/><Relationship Id="rId1" Type="http://schemas.openxmlformats.org/officeDocument/2006/relationships/image" Target="../media/image1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slide" Target="slide1.xml"/><Relationship Id="rId2" Type="http://schemas.openxmlformats.org/officeDocument/2006/relationships/slide" Target="slide3.xml"/><Relationship Id="rId1" Type="http://schemas.openxmlformats.org/officeDocument/2006/relationships/image" Target="../media/image1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image" Target="../media/image1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4.jpeg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19457" descr="13719[1]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35"/>
            <a:ext cx="9144635" cy="6857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图片 13313" descr="13719[1]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5" name="标题 13314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endParaRPr dirty="0"/>
          </a:p>
        </p:txBody>
      </p:sp>
      <p:sp>
        <p:nvSpPr>
          <p:cNvPr id="13316" name="文本占位符 1331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dirty="0"/>
          </a:p>
        </p:txBody>
      </p:sp>
      <p:pic>
        <p:nvPicPr>
          <p:cNvPr id="13317" name="图片 13316" descr="1309_200904230732535Pk34[1]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304800"/>
            <a:ext cx="4762500" cy="3000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8" name="图片 13317" descr="t01ba397ba721a0daf1[1]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000" y="304800"/>
            <a:ext cx="5080000" cy="3505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20" name="图片 13319" descr="t017dafccb891df34c8[1]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4800" y="3505200"/>
            <a:ext cx="5003800" cy="304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21" name="图片 13320" descr="2[1]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14800" y="3505200"/>
            <a:ext cx="4724400" cy="3086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22" name="图片 13321" descr="185-110914144013[1]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905000" y="1600200"/>
            <a:ext cx="5105400" cy="3352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23" name="矩形 13322">
            <a:hlinkClick r:id="rId7" action="ppaction://hlinksldjump"/>
          </p:cNvPr>
          <p:cNvSpPr/>
          <p:nvPr/>
        </p:nvSpPr>
        <p:spPr>
          <a:xfrm>
            <a:off x="7696200" y="6248400"/>
            <a:ext cx="1447800" cy="6096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3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13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图片 36865" descr="13719[1]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6867" name="标题 36866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endParaRPr dirty="0"/>
          </a:p>
        </p:txBody>
      </p:sp>
      <p:sp>
        <p:nvSpPr>
          <p:cNvPr id="36868" name="文本占位符 36867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dirty="0"/>
          </a:p>
        </p:txBody>
      </p:sp>
      <p:pic>
        <p:nvPicPr>
          <p:cNvPr id="36870" name="图片 36869" descr="m_20130130WXCTDSB0512C_9[1]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图片 35841" descr="13719[1]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5843" name="标题 35842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endParaRPr dirty="0"/>
          </a:p>
        </p:txBody>
      </p:sp>
      <p:sp>
        <p:nvSpPr>
          <p:cNvPr id="35844" name="文本占位符 3584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dirty="0"/>
          </a:p>
        </p:txBody>
      </p:sp>
      <p:pic>
        <p:nvPicPr>
          <p:cNvPr id="35845" name="图片 35844" descr="241055[1]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图片 39937" descr="13719[1]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9940" name="文本占位符 39939"/>
          <p:cNvSpPr>
            <a:spLocks noGrp="1"/>
          </p:cNvSpPr>
          <p:nvPr>
            <p:ph type="body" idx="1"/>
          </p:nvPr>
        </p:nvSpPr>
        <p:spPr>
          <a:xfrm>
            <a:off x="534035" y="1911985"/>
            <a:ext cx="8229600" cy="1611630"/>
          </a:xfrm>
        </p:spPr>
        <p:txBody>
          <a:bodyPr/>
          <a:lstStyle/>
          <a:p>
            <a:pPr algn="ctr">
              <a:buNone/>
            </a:pPr>
            <a:r>
              <a:rPr lang="zh-CN" altLang="en-US" sz="11500" b="1" dirty="0">
                <a:solidFill>
                  <a:schemeClr val="tx1"/>
                </a:solidFill>
              </a:rPr>
              <a:t>中华不振啊</a:t>
            </a:r>
            <a:endParaRPr lang="zh-CN" altLang="en-US" sz="115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图片 32769" descr="13719[1]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2772" name="文本占位符 32771"/>
          <p:cNvSpPr>
            <a:spLocks noGrp="1"/>
          </p:cNvSpPr>
          <p:nvPr>
            <p:ph type="body" idx="1"/>
          </p:nvPr>
        </p:nvSpPr>
        <p:spPr>
          <a:xfrm>
            <a:off x="457200" y="762000"/>
            <a:ext cx="8229600" cy="5364163"/>
          </a:xfrm>
        </p:spPr>
        <p:txBody>
          <a:bodyPr/>
          <a:lstStyle/>
          <a:p>
            <a:pPr marL="0" indent="0">
              <a:lnSpc>
                <a:spcPct val="90000"/>
              </a:lnSpc>
              <a:buNone/>
            </a:pPr>
            <a:r>
              <a:rPr lang="en-US" altLang="zh-CN" dirty="0"/>
              <a:t>    </a:t>
            </a:r>
            <a:r>
              <a:rPr lang="zh-CN" altLang="en-US" dirty="0"/>
              <a:t>   </a:t>
            </a:r>
            <a:r>
              <a:rPr lang="zh-CN" altLang="en-US" b="1" dirty="0"/>
              <a:t>前来接他的伯父指着一片繁华、热闹的地方，对他说：</a:t>
            </a:r>
            <a:r>
              <a:rPr lang="zh-CN" altLang="en-US" b="1" dirty="0">
                <a:solidFill>
                  <a:srgbClr val="FF0066"/>
                </a:solidFill>
              </a:rPr>
              <a:t>“没事可不要到那个地方去玩啊！”</a:t>
            </a:r>
            <a:br>
              <a:rPr lang="zh-CN" altLang="en-US" b="1" dirty="0">
                <a:solidFill>
                  <a:srgbClr val="FF0066"/>
                </a:solidFill>
              </a:rPr>
            </a:br>
            <a:r>
              <a:rPr lang="zh-CN" altLang="en-US" b="1" dirty="0">
                <a:solidFill>
                  <a:srgbClr val="FF0066"/>
                </a:solidFill>
              </a:rPr>
              <a:t>　　</a:t>
            </a:r>
            <a:r>
              <a:rPr lang="zh-CN" altLang="en-US" b="1" dirty="0">
                <a:solidFill>
                  <a:srgbClr val="0070C0"/>
                </a:solidFill>
              </a:rPr>
              <a:t>“为什么？”</a:t>
            </a:r>
            <a:r>
              <a:rPr lang="zh-CN" altLang="en-US" b="1" dirty="0"/>
              <a:t>周恩来不解地问。</a:t>
            </a:r>
            <a:br>
              <a:rPr lang="zh-CN" altLang="en-US" b="1" dirty="0"/>
            </a:br>
            <a:r>
              <a:rPr lang="zh-CN" altLang="en-US" b="1" dirty="0"/>
              <a:t>　　</a:t>
            </a:r>
            <a:r>
              <a:rPr lang="zh-CN" altLang="en-US" b="1" dirty="0">
                <a:solidFill>
                  <a:srgbClr val="FF0066"/>
                </a:solidFill>
              </a:rPr>
              <a:t>“那是外国租界地，惹出麻烦来可就糟了，没处说理去！”</a:t>
            </a:r>
            <a:br>
              <a:rPr lang="zh-CN" altLang="en-US" b="1" dirty="0">
                <a:solidFill>
                  <a:srgbClr val="FF0066"/>
                </a:solidFill>
              </a:rPr>
            </a:br>
            <a:r>
              <a:rPr lang="zh-CN" altLang="en-US" b="1" dirty="0"/>
              <a:t>　　</a:t>
            </a:r>
            <a:r>
              <a:rPr lang="zh-CN" altLang="en-US" b="1" dirty="0">
                <a:solidFill>
                  <a:srgbClr val="0070C0"/>
                </a:solidFill>
              </a:rPr>
              <a:t>“那又是为什么呢？”</a:t>
            </a:r>
            <a:r>
              <a:rPr lang="zh-CN" altLang="en-US" b="1" dirty="0"/>
              <a:t>周恩来打破砂锅问到底。</a:t>
            </a:r>
            <a:br>
              <a:rPr lang="zh-CN" altLang="en-US" b="1" dirty="0"/>
            </a:br>
            <a:r>
              <a:rPr lang="zh-CN" altLang="en-US" b="1" dirty="0"/>
              <a:t>　　</a:t>
            </a:r>
            <a:r>
              <a:rPr lang="zh-CN" altLang="en-US" b="1" dirty="0">
                <a:solidFill>
                  <a:srgbClr val="FF0066"/>
                </a:solidFill>
              </a:rPr>
              <a:t>“为什么？中华不振啊！”</a:t>
            </a:r>
            <a:r>
              <a:rPr lang="zh-CN" altLang="en-US" b="1" dirty="0"/>
              <a:t>伯父叹了口气，没有再说什么。</a:t>
            </a:r>
            <a:br>
              <a:rPr lang="zh-CN" altLang="en-US" b="1" dirty="0"/>
            </a:br>
            <a:r>
              <a:rPr lang="zh-CN" altLang="en-US" b="1" dirty="0"/>
              <a:t>　　</a:t>
            </a:r>
            <a:endParaRPr lang="zh-CN" altLang="en-US" b="1" dirty="0"/>
          </a:p>
        </p:txBody>
      </p:sp>
      <p:sp>
        <p:nvSpPr>
          <p:cNvPr id="32773" name="矩形 32772">
            <a:hlinkClick r:id="rId2" action="ppaction://hlinksldjump"/>
          </p:cNvPr>
          <p:cNvSpPr/>
          <p:nvPr/>
        </p:nvSpPr>
        <p:spPr>
          <a:xfrm>
            <a:off x="6477000" y="838200"/>
            <a:ext cx="533400" cy="2286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2774" name="矩形 32773">
            <a:hlinkClick r:id="rId3" action="ppaction://hlinksldjump"/>
          </p:cNvPr>
          <p:cNvSpPr/>
          <p:nvPr/>
        </p:nvSpPr>
        <p:spPr>
          <a:xfrm>
            <a:off x="1676400" y="2209800"/>
            <a:ext cx="1676400" cy="5334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2775" name="矩形 32774">
            <a:hlinkClick r:id="rId2" action="ppaction://hlinksldjump"/>
          </p:cNvPr>
          <p:cNvSpPr/>
          <p:nvPr/>
        </p:nvSpPr>
        <p:spPr>
          <a:xfrm>
            <a:off x="7391400" y="6096000"/>
            <a:ext cx="1752600" cy="7620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图片 20481" descr="13719[1]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4" name="文本占位符 2048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dirty="0"/>
              <a:t>       </a:t>
            </a:r>
            <a:r>
              <a:rPr lang="zh-CN" altLang="en-US" sz="4000" b="1" dirty="0">
                <a:solidFill>
                  <a:srgbClr val="FF0000"/>
                </a:solidFill>
              </a:rPr>
              <a:t>从租界地回来以后，同学们常常看到周恩来一个人在沉思</a:t>
            </a:r>
            <a:r>
              <a:rPr lang="zh-CN" altLang="en-US" sz="4000" b="1" dirty="0">
                <a:solidFill>
                  <a:schemeClr val="accent2"/>
                </a:solidFill>
              </a:rPr>
              <a:t>，谁也不清楚他究竟在想什么。直到在一次修身课上，听了周恩来的发言才解开了这个谜。</a:t>
            </a:r>
            <a:r>
              <a:rPr lang="zh-CN" altLang="en-US" dirty="0"/>
              <a:t> </a:t>
            </a:r>
            <a:endParaRPr lang="zh-CN" altLang="en-US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图片 20481" descr="13719[1]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303530" y="948055"/>
            <a:ext cx="853757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</a:t>
            </a:r>
            <a:r>
              <a:rPr lang="zh-CN" altLang="en-US" sz="3200" b="1" dirty="0">
                <a:solidFill>
                  <a:schemeClr val="accent2"/>
                </a:solidFill>
                <a:latin typeface="+mn-lt"/>
                <a:ea typeface="+mn-ea"/>
              </a:rPr>
              <a:t>那天上修身课，魏校长向同学们提出一个问题：“请问诸生为什么而读书？”</a:t>
            </a:r>
            <a:endParaRPr lang="zh-CN" altLang="en-US" sz="3200" b="1" dirty="0">
              <a:solidFill>
                <a:schemeClr val="accent2"/>
              </a:solidFill>
              <a:latin typeface="+mn-lt"/>
              <a:ea typeface="+mn-ea"/>
            </a:endParaRPr>
          </a:p>
          <a:p>
            <a:r>
              <a:rPr lang="zh-CN" altLang="en-US" sz="3200" b="1" dirty="0">
                <a:solidFill>
                  <a:schemeClr val="accent2"/>
                </a:solidFill>
                <a:latin typeface="+mn-lt"/>
                <a:ea typeface="+mn-ea"/>
              </a:rPr>
              <a:t>       同学们踊跃回答。有的说：“为明理而读书。”有的说：“为做官而读书。”也有的说：“为挣钱而读书。”“为吃饭而读书”……</a:t>
            </a:r>
            <a:endParaRPr lang="zh-CN" altLang="en-US" sz="3200" b="1" dirty="0">
              <a:solidFill>
                <a:schemeClr val="accent2"/>
              </a:solidFill>
              <a:latin typeface="+mn-lt"/>
              <a:ea typeface="+mn-ea"/>
            </a:endParaRPr>
          </a:p>
          <a:p>
            <a:r>
              <a:rPr lang="zh-CN" altLang="en-US" sz="3200" b="1" dirty="0">
                <a:solidFill>
                  <a:schemeClr val="accent2"/>
                </a:solidFill>
                <a:latin typeface="+mn-lt"/>
                <a:ea typeface="+mn-ea"/>
              </a:rPr>
              <a:t>　　周恩来一直静静地坐在那里，没有抢着发言。魏校长注意到了，打手势让大家静下来，点名让他回答。周恩来站了起来，清晰而坚定的回答道：“</a:t>
            </a:r>
            <a:r>
              <a:rPr lang="zh-CN" altLang="en-US" sz="3200" b="1" dirty="0">
                <a:solidFill>
                  <a:srgbClr val="FF0000"/>
                </a:solidFill>
                <a:latin typeface="+mn-lt"/>
                <a:ea typeface="+mn-ea"/>
              </a:rPr>
              <a:t>为中华之崛起而读书</a:t>
            </a:r>
            <a:r>
              <a:rPr lang="zh-CN" altLang="en-US" sz="3200" b="1" dirty="0">
                <a:solidFill>
                  <a:schemeClr val="accent2"/>
                </a:solidFill>
                <a:latin typeface="+mn-lt"/>
                <a:ea typeface="+mn-ea"/>
              </a:rPr>
              <a:t>！”</a:t>
            </a:r>
            <a:endParaRPr lang="zh-CN" altLang="en-US" sz="3200" b="1" dirty="0">
              <a:solidFill>
                <a:schemeClr val="accent2"/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图片 20481" descr="13719[1]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4" name="文本占位符 2048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        </a:t>
            </a:r>
            <a:r>
              <a:rPr lang="zh-CN" altLang="en-US" sz="4000" b="1" dirty="0">
                <a:solidFill>
                  <a:schemeClr val="accent2"/>
                </a:solidFill>
              </a:rPr>
              <a:t>是的，少年周恩来在那时就已经认识到，中国要想不受帝国主义的欺凌，就要振兴中华。读书，就要以此为目标。 </a:t>
            </a:r>
            <a:endParaRPr lang="zh-CN" altLang="en-US" sz="4000" b="1" dirty="0">
              <a:solidFill>
                <a:schemeClr val="accent2"/>
              </a:solidFill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图片 20481" descr="13719[1]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1220" y="461645"/>
            <a:ext cx="4705350" cy="311721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78275" y="2874645"/>
            <a:ext cx="4683760" cy="351282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图片 20481" descr="13719[1]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 descr="84C7483A103472BF4D70FE1D1D01EFE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635" cy="685736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19457" descr="13719[1]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891540" y="839470"/>
            <a:ext cx="387921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</a:rPr>
              <a:t>智答美国记者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53135" y="1355090"/>
            <a:ext cx="6996430" cy="4831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/>
              <a:t>       </a:t>
            </a:r>
            <a:r>
              <a:rPr lang="zh-CN" altLang="en-US" sz="2800"/>
              <a:t>—次，他接见美国记者，对方不怀好意地问：“</a:t>
            </a:r>
            <a:r>
              <a:rPr lang="zh-CN" altLang="en-US" sz="2800">
                <a:solidFill>
                  <a:srgbClr val="0070C0"/>
                </a:solidFill>
              </a:rPr>
              <a:t>总理阁下，你们中国人为什么把人走的路叫马路呢?”</a:t>
            </a:r>
            <a:r>
              <a:rPr lang="zh-CN" altLang="en-US" sz="2800"/>
              <a:t>他听后没有急于用刺人的话反驳，而是妙趣横生地说：“</a:t>
            </a:r>
            <a:r>
              <a:rPr lang="zh-CN" altLang="en-US" sz="2800">
                <a:solidFill>
                  <a:srgbClr val="0070C0"/>
                </a:solidFill>
              </a:rPr>
              <a:t>我们走的是马克思主义之路，简称叫马路。</a:t>
            </a:r>
            <a:r>
              <a:rPr lang="zh-CN" altLang="en-US" sz="2800"/>
              <a:t>”对方又问：“</a:t>
            </a:r>
            <a:r>
              <a:rPr lang="zh-CN" altLang="en-US" sz="2800">
                <a:solidFill>
                  <a:srgbClr val="0070C0"/>
                </a:solidFill>
              </a:rPr>
              <a:t>总理阁下，在美国，人们都是抬头走路，而你们中国人为什么都低着头走路呢?</a:t>
            </a:r>
            <a:r>
              <a:rPr lang="zh-CN" altLang="en-US" sz="2800"/>
              <a:t>”他又微笑道：“</a:t>
            </a:r>
            <a:r>
              <a:rPr lang="zh-CN" altLang="en-US" sz="2800">
                <a:solidFill>
                  <a:srgbClr val="0070C0"/>
                </a:solidFill>
              </a:rPr>
              <a:t>这个问题很简单嘛，你们美国人走的是下坡路，当然要仰着头走路的，而我们中国人走的是上坡路，当然要低着头走路了。</a:t>
            </a:r>
            <a:r>
              <a:rPr lang="zh-CN" altLang="en-US" sz="2800"/>
              <a:t>” </a:t>
            </a:r>
            <a:endParaRPr lang="zh-CN" altLang="en-US" sz="28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19457" descr="13719[1]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61" name="图片 19460" descr="t016d6ead332e752f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815" y="649605"/>
            <a:ext cx="3962400" cy="5038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4597400" y="718185"/>
            <a:ext cx="4546600" cy="7108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</a:rPr>
              <a:t>外国友人眼里的周恩来</a:t>
            </a:r>
            <a:endParaRPr lang="zh-CN" altLang="en-US" sz="3200">
              <a:solidFill>
                <a:srgbClr val="FF0000"/>
              </a:solidFill>
            </a:endParaRPr>
          </a:p>
          <a:p>
            <a:endParaRPr lang="zh-CN" altLang="en-US" sz="2800">
              <a:solidFill>
                <a:srgbClr val="FF0000"/>
              </a:solidFill>
            </a:endParaRPr>
          </a:p>
          <a:p>
            <a:endParaRPr lang="zh-CN" altLang="en-US"/>
          </a:p>
          <a:p>
            <a:r>
              <a:rPr lang="zh-CN" altLang="en-US" sz="2800"/>
              <a:t>联合国前秘书长哈马啥尔德</a:t>
            </a:r>
            <a:r>
              <a:rPr lang="en-US" altLang="zh-CN" sz="2800"/>
              <a:t>:</a:t>
            </a:r>
            <a:r>
              <a:rPr lang="zh-CN" altLang="en-US" sz="2800"/>
              <a:t>“</a:t>
            </a:r>
            <a:r>
              <a:rPr lang="zh-CN" altLang="en-US" sz="2800">
                <a:solidFill>
                  <a:srgbClr val="0070C0"/>
                </a:solidFill>
              </a:rPr>
              <a:t>与周恩来相比，我们简直就是野蛮人</a:t>
            </a:r>
            <a:r>
              <a:rPr lang="zh-CN" altLang="en-US" sz="2800"/>
              <a:t>。”</a:t>
            </a:r>
            <a:endParaRPr lang="zh-CN" altLang="en-US" sz="2800"/>
          </a:p>
          <a:p>
            <a:endParaRPr lang="zh-CN" altLang="en-US" sz="3200"/>
          </a:p>
          <a:p>
            <a:endParaRPr lang="zh-CN" altLang="en-US" sz="3600"/>
          </a:p>
          <a:p>
            <a:r>
              <a:rPr lang="zh-CN" altLang="en-US" sz="2800"/>
              <a:t>美国总统肯尼迪夫人杰奎琳：“</a:t>
            </a:r>
            <a:r>
              <a:rPr lang="zh-CN" altLang="en-US" sz="2800">
                <a:solidFill>
                  <a:srgbClr val="0070C0"/>
                </a:solidFill>
              </a:rPr>
              <a:t>全世界我只崇拜一个人，那就是周恩来</a:t>
            </a:r>
            <a:r>
              <a:rPr lang="zh-CN" altLang="en-US" sz="2800"/>
              <a:t>。”</a:t>
            </a:r>
            <a:endParaRPr lang="zh-CN" altLang="en-US" sz="2800"/>
          </a:p>
          <a:p>
            <a:endParaRPr lang="zh-CN" altLang="en-US" sz="2800"/>
          </a:p>
          <a:p>
            <a:endParaRPr lang="zh-CN" altLang="en-US" sz="2000"/>
          </a:p>
          <a:p>
            <a:endParaRPr lang="zh-CN" altLang="en-US" sz="1800"/>
          </a:p>
          <a:p>
            <a:endParaRPr lang="zh-CN" altLang="en-US" sz="2000"/>
          </a:p>
          <a:p>
            <a:endParaRPr lang="zh-CN" altLang="en-US" sz="2000"/>
          </a:p>
          <a:p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图片 4099" descr="10525275_96262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8" name="标题 4097"/>
          <p:cNvSpPr>
            <a:spLocks noGrp="1"/>
          </p:cNvSpPr>
          <p:nvPr>
            <p:ph type="ctrTitle"/>
          </p:nvPr>
        </p:nvSpPr>
        <p:spPr>
          <a:xfrm>
            <a:off x="88265" y="545465"/>
            <a:ext cx="8924925" cy="1470025"/>
          </a:xfrm>
        </p:spPr>
        <p:txBody>
          <a:bodyPr anchor="ctr"/>
          <a:lstStyle/>
          <a:p>
            <a:pPr defTabSz="914400">
              <a:buSzPct val="100000"/>
            </a:pPr>
            <a:r>
              <a:rPr lang="zh-CN" altLang="en-US" sz="7200" b="1" kern="1200" baseline="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为中华之崛起而读书</a:t>
            </a:r>
            <a:endParaRPr lang="zh-CN" altLang="en-US" sz="7200" b="1" kern="1200" baseline="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图片 5123" descr="13719[1]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6510" y="0"/>
            <a:ext cx="923036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3" name="文本占位符 5122"/>
          <p:cNvSpPr>
            <a:spLocks noGrp="1"/>
          </p:cNvSpPr>
          <p:nvPr>
            <p:ph type="body" idx="1"/>
          </p:nvPr>
        </p:nvSpPr>
        <p:spPr>
          <a:xfrm>
            <a:off x="905510" y="1011555"/>
            <a:ext cx="8229600" cy="3916363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3600" b="1" dirty="0"/>
              <a:t>  </a:t>
            </a:r>
            <a:r>
              <a:rPr lang="zh-CN" altLang="en-US" sz="4400" b="1" dirty="0"/>
              <a:t>衣衫褴褛  　铿锵有力</a:t>
            </a:r>
            <a:endParaRPr lang="zh-CN" altLang="en-US" sz="4400" b="1" dirty="0"/>
          </a:p>
          <a:p>
            <a:pPr marL="0" indent="0">
              <a:buNone/>
            </a:pPr>
            <a:r>
              <a:rPr lang="zh-CN" altLang="en-US" sz="4400" b="1" dirty="0"/>
              <a:t>  </a:t>
            </a:r>
            <a:r>
              <a:rPr lang="zh-CN" altLang="en-US" sz="4400" b="1" dirty="0">
                <a:sym typeface="+mn-ea"/>
              </a:rPr>
              <a:t>得意扬扬     </a:t>
            </a:r>
            <a:r>
              <a:rPr lang="zh-CN" altLang="en-US" sz="4400" b="1" dirty="0"/>
              <a:t>耀武扬威 </a:t>
            </a:r>
            <a:endParaRPr lang="zh-CN" altLang="en-US" sz="4400" b="1" dirty="0"/>
          </a:p>
          <a:p>
            <a:pPr marL="0" indent="0">
              <a:buNone/>
            </a:pPr>
            <a:r>
              <a:rPr lang="zh-CN" altLang="en-US" sz="4400" b="1" dirty="0"/>
              <a:t>  </a:t>
            </a:r>
            <a:r>
              <a:rPr lang="zh-CN" altLang="en-US" sz="4400" b="1" dirty="0">
                <a:sym typeface="+mn-ea"/>
              </a:rPr>
              <a:t>巡警      </a:t>
            </a:r>
            <a:r>
              <a:rPr lang="zh-CN" altLang="en-US" sz="4400" b="1" dirty="0"/>
              <a:t>惩处     </a:t>
            </a:r>
            <a:r>
              <a:rPr lang="zh-CN" altLang="en-US" sz="4400" b="1" dirty="0">
                <a:sym typeface="+mn-ea"/>
              </a:rPr>
              <a:t>肇事 </a:t>
            </a:r>
            <a:endParaRPr lang="zh-CN" altLang="en-US" sz="4400" b="1" dirty="0">
              <a:sym typeface="+mn-ea"/>
            </a:endParaRPr>
          </a:p>
          <a:p>
            <a:pPr marL="0" indent="0">
              <a:buNone/>
            </a:pPr>
            <a:r>
              <a:rPr lang="zh-CN" altLang="en-US" sz="4400" b="1" dirty="0">
                <a:sym typeface="+mn-ea"/>
              </a:rPr>
              <a:t>  吵嚷      崛起 </a:t>
            </a:r>
            <a:endParaRPr lang="zh-CN" altLang="en-US" sz="4400" b="1" dirty="0">
              <a:sym typeface="+mn-ea"/>
            </a:endParaRPr>
          </a:p>
          <a:p>
            <a:pPr marL="0" indent="0">
              <a:buNone/>
            </a:pPr>
            <a:r>
              <a:rPr lang="zh-CN" altLang="en-US" sz="4400" b="1" dirty="0">
                <a:sym typeface="+mn-ea"/>
              </a:rPr>
              <a:t>  </a:t>
            </a:r>
            <a:r>
              <a:rPr lang="zh-CN" altLang="zh-CN" sz="4400" b="1" dirty="0">
                <a:sym typeface="+mn-ea"/>
              </a:rPr>
              <a:t>帝国主义  </a:t>
            </a:r>
            <a:r>
              <a:rPr lang="zh-CN" altLang="en-US" sz="4400" b="1" dirty="0" smtClean="0">
                <a:sym typeface="+mn-ea"/>
              </a:rPr>
              <a:t>租界           </a:t>
            </a:r>
            <a:endParaRPr lang="zh-CN" altLang="zh-CN" sz="4400" b="1" dirty="0">
              <a:sym typeface="+mn-ea"/>
            </a:endParaRPr>
          </a:p>
          <a:p>
            <a:pPr marL="0" indent="0">
              <a:buNone/>
            </a:pPr>
            <a:r>
              <a:rPr lang="zh-CN" altLang="en-US" sz="3600" b="1" dirty="0"/>
              <a:t>      　　   </a:t>
            </a:r>
            <a:endParaRPr lang="zh-CN" altLang="en-US" sz="3600" b="1" dirty="0"/>
          </a:p>
        </p:txBody>
      </p:sp>
      <p:sp>
        <p:nvSpPr>
          <p:cNvPr id="2" name="文本框 1"/>
          <p:cNvSpPr txBox="1"/>
          <p:nvPr/>
        </p:nvSpPr>
        <p:spPr>
          <a:xfrm>
            <a:off x="2433320" y="685800"/>
            <a:ext cx="11182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</a:rPr>
              <a:t>lán  lǚ</a:t>
            </a:r>
            <a:endParaRPr lang="zh-CN" altLang="en-US" sz="2400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109720" y="751205"/>
            <a:ext cx="23298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</a:rPr>
              <a:t>kēng qiāng</a:t>
            </a:r>
            <a:endParaRPr lang="zh-CN" altLang="en-US" sz="2400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311275" y="2395855"/>
            <a:ext cx="7086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</a:rPr>
              <a:t>xún</a:t>
            </a:r>
            <a:endParaRPr lang="zh-CN" altLang="en-US" sz="2400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232150" y="2395855"/>
            <a:ext cx="10179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</a:rPr>
              <a:t>chéng</a:t>
            </a:r>
            <a:endParaRPr lang="zh-CN" altLang="en-US" sz="2400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142865" y="2395855"/>
            <a:ext cx="10210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</a:rPr>
              <a:t>zhào</a:t>
            </a:r>
            <a:endParaRPr lang="zh-CN" altLang="en-US" sz="2400">
              <a:solidFill>
                <a:srgbClr val="FF00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809750" y="3244850"/>
            <a:ext cx="8362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</a:rPr>
              <a:t>rǎng</a:t>
            </a:r>
            <a:endParaRPr lang="zh-CN" altLang="en-US" sz="2400">
              <a:solidFill>
                <a:srgbClr val="FF0000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387725" y="3145790"/>
            <a:ext cx="7067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</a:rPr>
              <a:t>jué</a:t>
            </a:r>
            <a:endParaRPr lang="zh-CN" altLang="en-US" sz="2400">
              <a:solidFill>
                <a:srgbClr val="FF0000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311275" y="3930650"/>
            <a:ext cx="5073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</a:rPr>
              <a:t>dì</a:t>
            </a:r>
            <a:endParaRPr lang="zh-CN" altLang="en-US" sz="2400">
              <a:solidFill>
                <a:srgbClr val="FF0000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927475" y="3930650"/>
            <a:ext cx="7308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</a:rPr>
              <a:t>zū</a:t>
            </a:r>
            <a:endParaRPr lang="zh-CN" altLang="en-US" sz="24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图片 5123" descr="13719[1]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3655" y="0"/>
            <a:ext cx="9247505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3" name="文本占位符 5122"/>
          <p:cNvSpPr>
            <a:spLocks noGrp="1"/>
          </p:cNvSpPr>
          <p:nvPr>
            <p:ph type="body" idx="1"/>
          </p:nvPr>
        </p:nvSpPr>
        <p:spPr>
          <a:xfrm>
            <a:off x="905510" y="1011555"/>
            <a:ext cx="8229600" cy="3916363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3600" b="1" dirty="0"/>
              <a:t>  </a:t>
            </a:r>
            <a:r>
              <a:rPr lang="zh-CN" altLang="en-US" sz="4400" b="1" dirty="0"/>
              <a:t>衣衫褴褛  　铿锵有力</a:t>
            </a:r>
            <a:endParaRPr lang="zh-CN" altLang="en-US" sz="4400" b="1" dirty="0"/>
          </a:p>
          <a:p>
            <a:pPr marL="0" indent="0">
              <a:buNone/>
            </a:pPr>
            <a:r>
              <a:rPr lang="zh-CN" altLang="en-US" sz="4400" b="1" dirty="0"/>
              <a:t>  </a:t>
            </a:r>
            <a:r>
              <a:rPr lang="zh-CN" altLang="en-US" sz="4400" b="1" dirty="0">
                <a:sym typeface="+mn-ea"/>
              </a:rPr>
              <a:t>得意扬扬     </a:t>
            </a:r>
            <a:r>
              <a:rPr lang="zh-CN" altLang="en-US" sz="4400" b="1" dirty="0"/>
              <a:t>耀武扬威 </a:t>
            </a:r>
            <a:endParaRPr lang="zh-CN" altLang="en-US" sz="4400" b="1" dirty="0"/>
          </a:p>
          <a:p>
            <a:pPr marL="0" indent="0">
              <a:buNone/>
            </a:pPr>
            <a:r>
              <a:rPr lang="zh-CN" altLang="en-US" sz="4400" b="1" dirty="0"/>
              <a:t>  </a:t>
            </a:r>
            <a:r>
              <a:rPr lang="zh-CN" altLang="en-US" sz="4400" b="1" dirty="0">
                <a:sym typeface="+mn-ea"/>
              </a:rPr>
              <a:t>巡警      </a:t>
            </a:r>
            <a:r>
              <a:rPr lang="zh-CN" altLang="en-US" sz="4400" b="1" dirty="0"/>
              <a:t>惩处     </a:t>
            </a:r>
            <a:r>
              <a:rPr lang="zh-CN" altLang="en-US" sz="4400" b="1" dirty="0">
                <a:sym typeface="+mn-ea"/>
              </a:rPr>
              <a:t>肇事 </a:t>
            </a:r>
            <a:endParaRPr lang="zh-CN" altLang="en-US" sz="4400" b="1" dirty="0">
              <a:sym typeface="+mn-ea"/>
            </a:endParaRPr>
          </a:p>
          <a:p>
            <a:pPr marL="0" indent="0">
              <a:buNone/>
            </a:pPr>
            <a:r>
              <a:rPr lang="zh-CN" altLang="en-US" sz="4400" b="1" dirty="0">
                <a:sym typeface="+mn-ea"/>
              </a:rPr>
              <a:t>  模范      吵嚷     崛起 </a:t>
            </a:r>
            <a:endParaRPr lang="zh-CN" altLang="en-US" sz="4400" b="1" dirty="0">
              <a:sym typeface="+mn-ea"/>
            </a:endParaRPr>
          </a:p>
          <a:p>
            <a:pPr marL="0" indent="0">
              <a:buNone/>
            </a:pPr>
            <a:r>
              <a:rPr lang="zh-CN" altLang="en-US" sz="4400" b="1" dirty="0">
                <a:sym typeface="+mn-ea"/>
              </a:rPr>
              <a:t>  </a:t>
            </a:r>
            <a:r>
              <a:rPr lang="zh-CN" altLang="zh-CN" sz="4400" b="1" dirty="0">
                <a:sym typeface="+mn-ea"/>
              </a:rPr>
              <a:t>帝国主义  </a:t>
            </a:r>
            <a:r>
              <a:rPr lang="zh-CN" altLang="en-US" sz="4400" b="1" dirty="0" smtClean="0">
                <a:sym typeface="+mn-ea"/>
              </a:rPr>
              <a:t>租界           </a:t>
            </a:r>
            <a:endParaRPr lang="zh-CN" altLang="zh-CN" sz="4400" b="1" dirty="0">
              <a:sym typeface="+mn-ea"/>
            </a:endParaRPr>
          </a:p>
          <a:p>
            <a:pPr marL="0" indent="0">
              <a:buNone/>
            </a:pPr>
            <a:r>
              <a:rPr lang="zh-CN" altLang="en-US" sz="3600" b="1" dirty="0"/>
              <a:t>      　　   </a:t>
            </a:r>
            <a:endParaRPr lang="zh-CN" altLang="en-US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图片 24577" descr="13719[1]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580" name="文本占位符 24579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i="1" dirty="0"/>
              <a:t>       </a:t>
            </a:r>
            <a:r>
              <a:rPr lang="zh-CN" altLang="en-US" sz="3600" b="1" dirty="0">
                <a:solidFill>
                  <a:srgbClr val="FF0066"/>
                </a:solidFill>
              </a:rPr>
              <a:t>租界</a:t>
            </a:r>
            <a:r>
              <a:rPr lang="zh-CN" altLang="en-US" sz="3600" b="1" dirty="0"/>
              <a:t>就是一些帝国主义国家凭借先进的武器和强大的国力入侵一些弱国，并在弱国划定一片地方，作为他们的独立王国，在里面想干什么就干什么，而且还不让弱国的人到里面去。</a:t>
            </a:r>
            <a:endParaRPr lang="en-US" altLang="zh-CN" sz="3600" b="1" dirty="0"/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图片 27649" descr="13719[1]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1145540" y="1331595"/>
            <a:ext cx="232981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/>
              <a:t>妇女</a:t>
            </a:r>
            <a:endParaRPr lang="zh-CN" altLang="en-US" sz="4000"/>
          </a:p>
        </p:txBody>
      </p:sp>
      <p:sp>
        <p:nvSpPr>
          <p:cNvPr id="5" name="文本框 4"/>
          <p:cNvSpPr txBox="1"/>
          <p:nvPr/>
        </p:nvSpPr>
        <p:spPr>
          <a:xfrm>
            <a:off x="5715000" y="1331595"/>
            <a:ext cx="139954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>
                <a:solidFill>
                  <a:srgbClr val="FF0000"/>
                </a:solidFill>
              </a:rPr>
              <a:t>可怜</a:t>
            </a:r>
            <a:endParaRPr lang="zh-CN" altLang="en-US" sz="4000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145540" y="2562225"/>
            <a:ext cx="129921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/>
              <a:t>洋人</a:t>
            </a:r>
            <a:endParaRPr lang="zh-CN" altLang="en-US" sz="4000"/>
          </a:p>
        </p:txBody>
      </p:sp>
      <p:sp>
        <p:nvSpPr>
          <p:cNvPr id="7" name="文本框 6"/>
          <p:cNvSpPr txBox="1"/>
          <p:nvPr/>
        </p:nvSpPr>
        <p:spPr>
          <a:xfrm>
            <a:off x="5764530" y="2562225"/>
            <a:ext cx="130048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>
                <a:solidFill>
                  <a:srgbClr val="FF0000"/>
                </a:solidFill>
              </a:rPr>
              <a:t>可恨</a:t>
            </a:r>
            <a:endParaRPr lang="zh-CN" altLang="en-US" sz="4000">
              <a:solidFill>
                <a:srgbClr val="FF00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093470" y="3515995"/>
            <a:ext cx="255143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/>
              <a:t>中国巡警</a:t>
            </a:r>
            <a:endParaRPr lang="zh-CN" altLang="en-US" sz="4000"/>
          </a:p>
        </p:txBody>
      </p:sp>
      <p:sp>
        <p:nvSpPr>
          <p:cNvPr id="9" name="文本框 8"/>
          <p:cNvSpPr txBox="1"/>
          <p:nvPr/>
        </p:nvSpPr>
        <p:spPr>
          <a:xfrm>
            <a:off x="5715000" y="3515995"/>
            <a:ext cx="123507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>
                <a:solidFill>
                  <a:srgbClr val="FF0000"/>
                </a:solidFill>
              </a:rPr>
              <a:t>可恶</a:t>
            </a:r>
            <a:endParaRPr lang="zh-CN" altLang="en-US" sz="4000">
              <a:solidFill>
                <a:srgbClr val="FF0000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64870" y="4679315"/>
            <a:ext cx="364236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/>
              <a:t>围观的中国人</a:t>
            </a:r>
            <a:endParaRPr lang="zh-CN" altLang="en-US" sz="4000"/>
          </a:p>
        </p:txBody>
      </p:sp>
      <p:sp>
        <p:nvSpPr>
          <p:cNvPr id="11" name="文本框 10"/>
          <p:cNvSpPr txBox="1"/>
          <p:nvPr/>
        </p:nvSpPr>
        <p:spPr>
          <a:xfrm>
            <a:off x="5764530" y="4679315"/>
            <a:ext cx="135064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>
                <a:solidFill>
                  <a:srgbClr val="FF0000"/>
                </a:solidFill>
              </a:rPr>
              <a:t>可悲</a:t>
            </a:r>
            <a:endParaRPr lang="zh-CN" altLang="en-US" sz="40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3" grpId="2"/>
      <p:bldP spid="3" grpId="3"/>
      <p:bldP spid="3" grpId="4"/>
      <p:bldP spid="3" grpId="5"/>
      <p:bldP spid="3" grpId="6"/>
      <p:bldP spid="5" grpId="0"/>
      <p:bldP spid="5" grpId="1"/>
      <p:bldP spid="7" grpId="0"/>
      <p:bldP spid="9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图片 39937" descr="13719[1]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9940" name="文本占位符 39939"/>
          <p:cNvSpPr>
            <a:spLocks noGrp="1"/>
          </p:cNvSpPr>
          <p:nvPr>
            <p:ph type="body" idx="1"/>
          </p:nvPr>
        </p:nvSpPr>
        <p:spPr>
          <a:xfrm>
            <a:off x="534035" y="1911985"/>
            <a:ext cx="8229600" cy="1611630"/>
          </a:xfrm>
        </p:spPr>
        <p:txBody>
          <a:bodyPr/>
          <a:lstStyle/>
          <a:p>
            <a:pPr algn="ctr">
              <a:buNone/>
            </a:pPr>
            <a:r>
              <a:rPr lang="zh-CN" altLang="en-US" sz="11500" b="1" dirty="0">
                <a:solidFill>
                  <a:schemeClr val="tx1"/>
                </a:solidFill>
              </a:rPr>
              <a:t>中华不振</a:t>
            </a:r>
            <a:endParaRPr lang="zh-CN" altLang="en-US" sz="115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1108</Words>
  <Application>WPS 演示</Application>
  <PresentationFormat>全屏显示(4:3)</PresentationFormat>
  <Paragraphs>85</Paragraphs>
  <Slides>19</Slides>
  <Notes>0</Notes>
  <HiddenSlides>3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为中华之崛起而读书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Administrator</cp:lastModifiedBy>
  <cp:revision>26</cp:revision>
  <dcterms:created xsi:type="dcterms:W3CDTF">2017-11-23T02:27:00Z</dcterms:created>
  <dcterms:modified xsi:type="dcterms:W3CDTF">2017-11-29T05:51:22Z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KSOProductBuildVer">
    <vt:lpwstr>2052-10.1.0.6877</vt:lpwstr>
  </property>
</Properties>
</file>