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handoutMasterIdLst>
    <p:handoutMasterId r:id="rId46"/>
  </p:handoutMasterIdLst>
  <p:sldIdLst>
    <p:sldId id="647" r:id="rId7"/>
    <p:sldId id="694" r:id="rId8"/>
    <p:sldId id="645" r:id="rId9"/>
    <p:sldId id="648" r:id="rId10"/>
    <p:sldId id="646" r:id="rId11"/>
    <p:sldId id="626" r:id="rId12"/>
    <p:sldId id="755" r:id="rId13"/>
    <p:sldId id="758" r:id="rId14"/>
    <p:sldId id="753" r:id="rId15"/>
    <p:sldId id="652" r:id="rId16"/>
    <p:sldId id="649" r:id="rId17"/>
    <p:sldId id="650" r:id="rId18"/>
    <p:sldId id="651" r:id="rId19"/>
    <p:sldId id="656" r:id="rId20"/>
    <p:sldId id="657" r:id="rId21"/>
    <p:sldId id="660" r:id="rId22"/>
    <p:sldId id="661" r:id="rId23"/>
    <p:sldId id="666" r:id="rId24"/>
    <p:sldId id="658" r:id="rId25"/>
    <p:sldId id="671" r:id="rId26"/>
    <p:sldId id="659" r:id="rId27"/>
    <p:sldId id="653" r:id="rId28"/>
    <p:sldId id="655" r:id="rId29"/>
    <p:sldId id="667" r:id="rId30"/>
    <p:sldId id="668" r:id="rId31"/>
    <p:sldId id="669" r:id="rId32"/>
    <p:sldId id="677" r:id="rId33"/>
    <p:sldId id="662" r:id="rId34"/>
    <p:sldId id="639" r:id="rId35"/>
    <p:sldId id="663" r:id="rId36"/>
    <p:sldId id="641" r:id="rId37"/>
    <p:sldId id="664" r:id="rId38"/>
    <p:sldId id="632" r:id="rId39"/>
    <p:sldId id="672" r:id="rId40"/>
    <p:sldId id="665" r:id="rId41"/>
    <p:sldId id="760" r:id="rId42"/>
    <p:sldId id="751" r:id="rId43"/>
    <p:sldId id="673" r:id="rId44"/>
    <p:sldId id="676" r:id="rId45"/>
  </p:sldIdLst>
  <p:sldSz cx="9144000" cy="6858000" type="screen4x3"/>
  <p:notesSz cx="6809105" cy="982345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89D6FD"/>
    <a:srgbClr val="9DDDFD"/>
    <a:srgbClr val="006600"/>
    <a:srgbClr val="5A9DE6"/>
    <a:srgbClr val="6FA9E9"/>
    <a:srgbClr val="FF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94"/>
    <p:restoredTop sz="98650"/>
  </p:normalViewPr>
  <p:slideViewPr>
    <p:cSldViewPr showGuides="1">
      <p:cViewPr varScale="1">
        <p:scale>
          <a:sx n="65" d="100"/>
          <a:sy n="65" d="100"/>
        </p:scale>
        <p:origin x="-114" y="-432"/>
      </p:cViewPr>
      <p:guideLst>
        <p:guide orient="horz"/>
        <p:guide pos="385"/>
        <p:guide pos="53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42050" name="页眉占位符 64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642051" name="日期占位符 642050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642052" name="页脚占位符 642051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05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642053" name="灯片编号占位符 642052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1906" name="标题 25190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1907" name="文本占位符 2519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1908" name="日期占位符 2519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1909" name="页脚占位符 2519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1910" name="灯片编号占位符 2519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48194" name="标题 64819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48195" name="文本占位符 64819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48196" name="日期占位符 6481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8197" name="页脚占位符 648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8198" name="灯片编号占位符 648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72770" name="标题 67276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72771" name="文本占位符 67277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72772" name="日期占位符 67277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2773" name="页脚占位符 67277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72774" name="灯片编号占位符 67277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21922" name="标题 7219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21923" name="文本占位符 72192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21924" name="日期占位符 7219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1925" name="页脚占位符 7219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1926" name="灯片编号占位符 7219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endParaRPr lang="zh-CN" altLang="en-US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endParaRPr lang="zh-CN" altLang="en-US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9938" name="图片 679937" descr="20063181034313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88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9939" name="矩形 679938"/>
          <p:cNvSpPr/>
          <p:nvPr/>
        </p:nvSpPr>
        <p:spPr>
          <a:xfrm rot="5400000">
            <a:off x="-1008062" y="2889250"/>
            <a:ext cx="4681537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latin typeface="隶书" charset="0"/>
                <a:ea typeface="隶书" charset="0"/>
              </a:rPr>
              <a:t>万年牢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79939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30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5058" name="标题 685057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64575" cy="1143000"/>
          </a:xfr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tint val="66667"/>
                  <a:invGamma/>
                  <a:alpha val="71001"/>
                </a:schemeClr>
              </a:gs>
            </a:gsLst>
            <a:lin ang="5400000" scaled="1"/>
            <a:tileRect/>
          </a:gradFill>
        </p:spPr>
        <p:txBody>
          <a:bodyPr anchor="ctr"/>
          <a:p>
            <a:pPr algn="l"/>
            <a:r>
              <a:rPr lang="en-US" altLang="zh-CN" sz="4000" b="1" dirty="0">
                <a:solidFill>
                  <a:srgbClr val="660033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4000" b="1" dirty="0">
                <a:solidFill>
                  <a:srgbClr val="660033"/>
                </a:solidFill>
                <a:ea typeface="黑体" panose="02010609060101010101" pitchFamily="2" charset="-122"/>
              </a:rPr>
              <a:t>齐读阅读提示</a:t>
            </a:r>
            <a:r>
              <a:rPr lang="zh-CN" altLang="en-US" sz="4000" b="1" dirty="0">
                <a:solidFill>
                  <a:srgbClr val="660033"/>
                </a:solidFill>
              </a:rPr>
              <a:t>：再带着以下问题自由读课文。</a:t>
            </a:r>
            <a:endParaRPr lang="zh-CN" altLang="en-US" sz="4000" b="1" dirty="0">
              <a:solidFill>
                <a:srgbClr val="660033"/>
              </a:solidFill>
            </a:endParaRPr>
          </a:p>
        </p:txBody>
      </p:sp>
      <p:sp>
        <p:nvSpPr>
          <p:cNvPr id="685059" name="文本占位符 685058"/>
          <p:cNvSpPr>
            <a:spLocks noGrp="1"/>
          </p:cNvSpPr>
          <p:nvPr>
            <p:ph type="body" idx="1"/>
          </p:nvPr>
        </p:nvSpPr>
        <p:spPr>
          <a:xfrm>
            <a:off x="0" y="1700213"/>
            <a:ext cx="8991600" cy="5715000"/>
          </a:xfrm>
        </p:spPr>
        <p:txBody>
          <a:bodyPr/>
          <a:p>
            <a:pPr>
              <a:lnSpc>
                <a:spcPct val="125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）课文围绕父亲做糖葫芦讲了几件事？父亲是一个怎样的人？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）从哪些地方可以看出父亲做事认真、实在？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）课文题目“万年牢”在文中一共出现了几次？几次之间有什么联系？有什么深刻含义？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8505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9">
                                            <p:txEl>
                                              <p:charRg st="3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5059">
                                            <p:txEl>
                                              <p:charRg st="3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9">
                                            <p:txEl>
                                              <p:charRg st="5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5059">
                                            <p:txEl>
                                              <p:charRg st="53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5058" grpId="0" animBg="1"/>
      <p:bldP spid="6850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1986" name="标题 68198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613"/>
          </a:xfrm>
          <a:solidFill>
            <a:schemeClr val="bg1"/>
          </a:solidFill>
        </p:spPr>
        <p:txBody>
          <a:bodyPr anchor="ctr"/>
          <a:p>
            <a:r>
              <a:rPr lang="zh-CN" altLang="en-US" b="1" dirty="0"/>
              <a:t>请你把课文分成四段，怎样分？</a:t>
            </a:r>
            <a:endParaRPr lang="zh-CN" altLang="en-US" b="1" dirty="0"/>
          </a:p>
        </p:txBody>
      </p:sp>
      <p:sp>
        <p:nvSpPr>
          <p:cNvPr id="681987" name="文本占位符 681986"/>
          <p:cNvSpPr>
            <a:spLocks noGrp="1"/>
          </p:cNvSpPr>
          <p:nvPr>
            <p:ph type="body" idx="1"/>
          </p:nvPr>
        </p:nvSpPr>
        <p:spPr>
          <a:xfrm>
            <a:off x="250825" y="908050"/>
            <a:ext cx="2089150" cy="5400675"/>
          </a:xfrm>
        </p:spPr>
        <p:txBody>
          <a:bodyPr/>
          <a:p>
            <a:pPr>
              <a:buNone/>
            </a:pPr>
            <a:r>
              <a:rPr lang="zh-CN" altLang="en-US" b="1" dirty="0"/>
              <a:t>第一段：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第二段：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第三段：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第四段：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681990" name="矩形 681989"/>
          <p:cNvSpPr/>
          <p:nvPr/>
        </p:nvSpPr>
        <p:spPr>
          <a:xfrm>
            <a:off x="1835150" y="908050"/>
            <a:ext cx="730885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）写父亲卖的糖葫芦是天津有名的。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）父亲自己经营做糖葫芦选用最好的材料，讲究制作的工艺、手艺高超和保证产品质量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）讲父亲受雇于老板后因不满老板偷工减料、弄虚作假、欺骗顾客的行为而辞掉工作。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）讲父亲的认真、实在、正直的品格影响和教育了下一代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父亲的教导使我一生受益。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19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1987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1987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1987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19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>
                                            <p:txEl>
                                              <p:charRg st="2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1990">
                                            <p:txEl>
                                              <p:charRg st="2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>
                                            <p:txEl>
                                              <p:charRg st="6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81990">
                                            <p:txEl>
                                              <p:charRg st="66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>
                                            <p:txEl>
                                              <p:charRg st="11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81990">
                                            <p:txEl>
                                              <p:charRg st="11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8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3010" name="标题 68300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  <a:gradFill rotWithShape="1">
            <a:gsLst>
              <a:gs pos="0">
                <a:schemeClr val="bg1">
                  <a:alpha val="50999"/>
                </a:schemeClr>
              </a:gs>
              <a:gs pos="100000">
                <a:schemeClr val="bg1">
                  <a:gamma/>
                  <a:shade val="95294"/>
                  <a:invGamma/>
                  <a:alpha val="49001"/>
                </a:schemeClr>
              </a:gs>
            </a:gsLst>
            <a:lin ang="5400000" scaled="1"/>
            <a:tileRect/>
          </a:gradFill>
        </p:spPr>
        <p:txBody>
          <a:bodyPr anchor="ctr"/>
          <a:p>
            <a:r>
              <a:rPr lang="zh-CN" altLang="en-US" sz="4000" b="1" dirty="0">
                <a:ea typeface="黑体" panose="02010609060101010101" pitchFamily="2" charset="-122"/>
              </a:rPr>
              <a:t>研读重点部分。</a:t>
            </a:r>
            <a:endParaRPr lang="zh-CN" altLang="en-US" sz="4000" b="1" dirty="0">
              <a:ea typeface="黑体" panose="02010609060101010101" pitchFamily="2" charset="-122"/>
            </a:endParaRPr>
          </a:p>
        </p:txBody>
      </p:sp>
      <p:sp>
        <p:nvSpPr>
          <p:cNvPr id="683011" name="文本占位符 683010"/>
          <p:cNvSpPr>
            <a:spLocks noGrp="1"/>
          </p:cNvSpPr>
          <p:nvPr>
            <p:ph type="body" idx="1"/>
          </p:nvPr>
        </p:nvSpPr>
        <p:spPr>
          <a:xfrm>
            <a:off x="323850" y="1125538"/>
            <a:ext cx="8640763" cy="5399087"/>
          </a:xfrm>
          <a:gradFill rotWithShape="1">
            <a:gsLst>
              <a:gs pos="0">
                <a:schemeClr val="bg1">
                  <a:alpha val="67999"/>
                </a:schemeClr>
              </a:gs>
              <a:gs pos="100000">
                <a:schemeClr val="bg1">
                  <a:gamma/>
                  <a:tint val="79216"/>
                  <a:invGamma/>
                  <a:alpha val="64999"/>
                </a:schemeClr>
              </a:gs>
            </a:gsLst>
            <a:lin ang="5400000" scaled="1"/>
            <a:tileRect/>
          </a:gradFill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这篇课文讲述了一位父亲</a:t>
            </a:r>
            <a:r>
              <a:rPr lang="zh-CN" altLang="en-US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真诚地为人、做事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的故事。 故事是围绕父亲</a:t>
            </a:r>
            <a:r>
              <a:rPr lang="zh-CN" altLang="en-US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做糖葫芦这件事，分两部分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讲父亲</a:t>
            </a:r>
            <a:r>
              <a:rPr lang="zh-CN" altLang="en-US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做事认真和实在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的。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、先讲父亲自己经营做糖葫芦选用最好的材料，讲究制作的工艺、手艺高超和保证产品质量；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、再讲父亲受雇于老板后因不满老板偷工减料、弄虚作假、欺骗顾客的行为而辞掉工作。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3011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charRg st="6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3011">
                                            <p:txEl>
                                              <p:charRg st="6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3011">
                                            <p:txEl>
                                              <p:charRg st="6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1">
                                            <p:txEl>
                                              <p:charRg st="111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3011">
                                            <p:txEl>
                                              <p:charRg st="111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3011">
                                            <p:txEl>
                                              <p:charRg st="111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4035" name="文本占位符 684034"/>
          <p:cNvSpPr>
            <a:spLocks noGrp="1"/>
          </p:cNvSpPr>
          <p:nvPr>
            <p:ph type="body" idx="1"/>
          </p:nvPr>
        </p:nvSpPr>
        <p:spPr>
          <a:xfrm>
            <a:off x="684213" y="549275"/>
            <a:ext cx="7488237" cy="5111750"/>
          </a:xfrm>
          <a:gradFill rotWithShape="1">
            <a:gsLst>
              <a:gs pos="0">
                <a:schemeClr val="bg1">
                  <a:alpha val="62000"/>
                </a:schemeClr>
              </a:gs>
              <a:gs pos="100000">
                <a:schemeClr val="bg1">
                  <a:gamma/>
                  <a:tint val="79216"/>
                  <a:invGamma/>
                  <a:alpha val="53999"/>
                </a:schemeClr>
              </a:gs>
            </a:gsLst>
            <a:lin ang="5400000" scaled="1"/>
            <a:tileRect/>
          </a:gradFill>
        </p:spPr>
        <p:txBody>
          <a:bodyPr/>
          <a:p>
            <a:pPr>
              <a:lnSpc>
                <a:spcPct val="135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第一部分：讲父亲自己经营做糖葫芦选用最好的材料，讲究制作的工艺、手艺高超和保证产品质量。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你能找出课文中相关的句子读一读吗？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5000"/>
              </a:lnSpc>
              <a:buNone/>
            </a:pP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95298" name="圆角矩形 695297"/>
          <p:cNvSpPr/>
          <p:nvPr/>
        </p:nvSpPr>
        <p:spPr>
          <a:xfrm>
            <a:off x="468313" y="5076825"/>
            <a:ext cx="8424862" cy="1592263"/>
          </a:xfrm>
          <a:prstGeom prst="roundRect">
            <a:avLst>
              <a:gd name="adj" fmla="val 9731"/>
            </a:avLst>
          </a:prstGeom>
          <a:solidFill>
            <a:schemeClr val="bg1">
              <a:alpha val="67999"/>
            </a:scheme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5299" name="矩形 695298"/>
          <p:cNvSpPr/>
          <p:nvPr/>
        </p:nvSpPr>
        <p:spPr>
          <a:xfrm>
            <a:off x="468313" y="4997450"/>
            <a:ext cx="8208962" cy="13557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15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我父亲是走街串巷卖糖葫芦的。他做的糖葫芦在天津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非常有名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 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2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96322" name="圆角矩形 696321"/>
          <p:cNvSpPr/>
          <p:nvPr/>
        </p:nvSpPr>
        <p:spPr>
          <a:xfrm>
            <a:off x="611188" y="446088"/>
            <a:ext cx="3819525" cy="1873250"/>
          </a:xfrm>
          <a:prstGeom prst="roundRect">
            <a:avLst>
              <a:gd name="adj" fmla="val 9731"/>
            </a:avLst>
          </a:prstGeom>
          <a:solidFill>
            <a:schemeClr val="bg1">
              <a:alpha val="85001"/>
            </a:scheme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6323" name="矩形 696322"/>
          <p:cNvSpPr/>
          <p:nvPr/>
        </p:nvSpPr>
        <p:spPr>
          <a:xfrm>
            <a:off x="611188" y="404813"/>
            <a:ext cx="4003675" cy="18875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父亲的糖葫芦做得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好，用的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都是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材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料。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6324" name="矩形 696323"/>
          <p:cNvSpPr/>
          <p:nvPr/>
        </p:nvSpPr>
        <p:spPr>
          <a:xfrm>
            <a:off x="2627313" y="1149350"/>
            <a:ext cx="1544637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最好的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963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0421" name="矩形 700420"/>
          <p:cNvSpPr/>
          <p:nvPr/>
        </p:nvSpPr>
        <p:spPr>
          <a:xfrm>
            <a:off x="0" y="390525"/>
            <a:ext cx="4787900" cy="2289175"/>
          </a:xfrm>
          <a:prstGeom prst="rect">
            <a:avLst/>
          </a:prstGeom>
          <a:gradFill rotWithShape="1">
            <a:gsLst>
              <a:gs pos="0">
                <a:schemeClr val="bg1">
                  <a:alpha val="64999"/>
                </a:schemeClr>
              </a:gs>
              <a:gs pos="100000">
                <a:schemeClr val="bg1">
                  <a:gamma/>
                  <a:tint val="98431"/>
                  <a:invGamma/>
                  <a:alpha val="63000"/>
                </a:schemeClr>
              </a:gs>
            </a:gsLst>
            <a:lin ang="5400000" scaled="1"/>
            <a:tileRect/>
          </a:gradFill>
          <a:ln w="19050">
            <a:noFill/>
          </a:ln>
        </p:spPr>
        <p:txBody>
          <a:bodyPr anchor="ctr">
            <a:spAutoFit/>
          </a:bodyPr>
          <a:p>
            <a:pPr algn="l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早晨起来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，父亲去市上买来红果、海棠、山药、红小豆等，先把这些东西洗干净。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2467" name="矩形 702466"/>
          <p:cNvSpPr/>
          <p:nvPr/>
        </p:nvSpPr>
        <p:spPr>
          <a:xfrm>
            <a:off x="0" y="122873"/>
            <a:ext cx="4572000" cy="3415030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shade val="89020"/>
                  <a:invGamma/>
                  <a:alpha val="71001"/>
                </a:schemeClr>
              </a:gs>
            </a:gsLst>
            <a:lin ang="5400000" scaled="1"/>
            <a:tileRect/>
          </a:gradFill>
          <a:ln w="19050">
            <a:noFill/>
          </a:ln>
        </p:spPr>
        <p:txBody>
          <a:bodyPr anchor="ctr">
            <a:spAutoFit/>
          </a:bodyPr>
          <a:p>
            <a:pPr algn="l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红果、海棠去了把儿和尾，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有一点儿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掉皮损伤的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都要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挑出来，选出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上好的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在阳光下晾晒。青丝、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玫瑰也是要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5300" name="圆角矩形标注 695299"/>
          <p:cNvSpPr/>
          <p:nvPr/>
        </p:nvSpPr>
        <p:spPr>
          <a:xfrm>
            <a:off x="4572000" y="2572385"/>
            <a:ext cx="2016125" cy="1122680"/>
          </a:xfrm>
          <a:prstGeom prst="wedgeRoundRectCallout">
            <a:avLst>
              <a:gd name="adj1" fmla="val -78269"/>
              <a:gd name="adj2" fmla="val -15764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/>
            <a:r>
              <a:rPr lang="en-US" altLang="zh-CN" b="1" dirty="0">
                <a:latin typeface="Arial" panose="020B0604020202020204" pitchFamily="34" charset="0"/>
              </a:rPr>
              <a:t>  </a:t>
            </a:r>
            <a:r>
              <a:rPr lang="zh-CN" altLang="en-US" b="1" dirty="0">
                <a:latin typeface="Arial" panose="020B0604020202020204" pitchFamily="34" charset="0"/>
              </a:rPr>
              <a:t>从加红色的词语中你能体会到什么？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3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0658" name="矩形 710657"/>
          <p:cNvSpPr/>
          <p:nvPr/>
        </p:nvSpPr>
        <p:spPr>
          <a:xfrm>
            <a:off x="0" y="188913"/>
            <a:ext cx="4211638" cy="3387725"/>
          </a:xfrm>
          <a:prstGeom prst="rect">
            <a:avLst/>
          </a:prstGeom>
          <a:gradFill rotWithShape="1">
            <a:gsLst>
              <a:gs pos="0">
                <a:schemeClr val="bg1">
                  <a:alpha val="71001"/>
                </a:schemeClr>
              </a:gs>
              <a:gs pos="100000">
                <a:schemeClr val="bg1">
                  <a:gamma/>
                  <a:tint val="50980"/>
                  <a:invGamma/>
                  <a:alpha val="70000"/>
                </a:schemeClr>
              </a:gs>
            </a:gsLst>
            <a:lin ang="5400000" scaled="1"/>
            <a:tileRect/>
          </a:gradFill>
          <a:ln w="19050">
            <a:noFill/>
          </a:ln>
        </p:spPr>
        <p:txBody>
          <a:bodyPr anchor="ctr">
            <a:spAutoFit/>
          </a:bodyPr>
          <a:p>
            <a:pPr algn="l"/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蘸糖葫芦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必须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用冰糖，绵白糖不行，蘸出来不亮。煮糖用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铜锅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，铁锅煮出的糖发黑。</a:t>
            </a:r>
            <a:b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978910" y="2520315"/>
            <a:ext cx="2039620" cy="1791970"/>
          </a:xfrm>
          <a:prstGeom prst="wedgeRoundRectCallout">
            <a:avLst>
              <a:gd name="adj1" fmla="val -78269"/>
              <a:gd name="adj2" fmla="val -15764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/>
            <a:r>
              <a:rPr lang="zh-CN" altLang="en-US" b="1" dirty="0">
                <a:sym typeface="+mn-ea"/>
              </a:rPr>
              <a:t>这些词语都反映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  <a:sym typeface="+mn-ea"/>
              </a:rPr>
              <a:t>了父亲做糖</a:t>
            </a:r>
            <a:r>
              <a:rPr lang="zh-CN" altLang="en-US" b="1" dirty="0">
                <a:ea typeface="楷体_GB2312" pitchFamily="49" charset="-122"/>
                <a:sym typeface="+mn-ea"/>
              </a:rPr>
              <a:t>葫芦选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料精良，从中可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看出父亲做事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认真、实在的特点。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7349" name="图片 697348" descr="2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88913"/>
            <a:ext cx="2519363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7350" name="矩形 697349"/>
          <p:cNvSpPr/>
          <p:nvPr/>
        </p:nvSpPr>
        <p:spPr>
          <a:xfrm>
            <a:off x="250825" y="692150"/>
            <a:ext cx="8893175" cy="5146675"/>
          </a:xfrm>
          <a:prstGeom prst="rect">
            <a:avLst/>
          </a:prstGeom>
          <a:gradFill rotWithShape="1"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gamma/>
                  <a:shade val="46275"/>
                  <a:invGamma/>
                  <a:alpha val="53999"/>
                </a:schemeClr>
              </a:gs>
            </a:gsLst>
            <a:lin ang="5400000" scaled="1"/>
            <a:tileRect/>
          </a:gradFill>
          <a:ln w="19050">
            <a:noFill/>
          </a:ln>
        </p:spPr>
        <p:txBody>
          <a:bodyPr anchor="ctr">
            <a:spAutoFit/>
          </a:bodyPr>
          <a:p>
            <a:pPr algn="l">
              <a:lnSpc>
                <a:spcPct val="11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我给父亲当帮手，把炉火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闷好，再把一块大理石板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洗擦干净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，擦上油备用。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串糖葫芦的竹签，由我一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根根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削好、洗净、晾干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然后一捆捆放在父亲手边。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父亲把糖煮开，等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能拉出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丝来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，火候就算到家了。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97347" name="图片 697346" descr="06 课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1484313"/>
            <a:ext cx="3492500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305" y="419735"/>
            <a:ext cx="9089390" cy="6442710"/>
          </a:xfrm>
        </p:spPr>
        <p:txBody>
          <a:bodyPr/>
          <a:p>
            <a:endParaRPr lang="zh-CN" altLang="en-US"/>
          </a:p>
        </p:txBody>
      </p:sp>
      <p:sp>
        <p:nvSpPr>
          <p:cNvPr id="27654" name="Rectangle 6"/>
          <p:cNvSpPr>
            <a:spLocks noGrp="1"/>
          </p:cNvSpPr>
          <p:nvPr>
            <p:ph type="body" sz="half"/>
          </p:nvPr>
        </p:nvSpPr>
        <p:spPr>
          <a:xfrm>
            <a:off x="4679950" y="1052513"/>
            <a:ext cx="4244975" cy="5184775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99"/>
                </a:solidFill>
                <a:latin typeface="宋体" panose="02010600030101010101" pitchFamily="2" charset="-122"/>
              </a:rPr>
              <a:t>生平简介：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新凤霞（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1927~1998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），原名杨淑敏，天津人。六岁学京剧，十二岁学剧评。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1949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年后历任北京实验剧评团团长，解放军总部文工团剧评团副团长。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99"/>
                </a:solidFill>
                <a:latin typeface="宋体" panose="02010600030101010101" pitchFamily="2" charset="-122"/>
              </a:rPr>
              <a:t>主要成就：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获得中国首届金唱片奖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获得美国纽约美华艺术学会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1997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年颁发的华人艺术家终身成就奖。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99"/>
                </a:solidFill>
                <a:latin typeface="宋体" panose="02010600030101010101" pitchFamily="2" charset="-122"/>
              </a:rPr>
              <a:t>主要作品：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新凤霞回忆录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以苦为乐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人缘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lang="zh-CN" altLang="en-US" sz="2400" b="1" dirty="0">
              <a:solidFill>
                <a:srgbClr val="FF33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1140" name="Picture 8" descr="作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052513"/>
            <a:ext cx="4249738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1" name="Rectangle 9"/>
          <p:cNvSpPr>
            <a:spLocks noGrp="1"/>
          </p:cNvSpPr>
          <p:nvPr/>
        </p:nvSpPr>
        <p:spPr>
          <a:xfrm>
            <a:off x="2411413" y="188913"/>
            <a:ext cx="5040312" cy="863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FF0066"/>
                </a:solidFill>
                <a:ea typeface="楷体_GB2312" pitchFamily="49" charset="-122"/>
              </a:rPr>
              <a:t>作者我知道</a:t>
            </a:r>
            <a:endParaRPr lang="zh-CN" altLang="en-US" b="1" dirty="0">
              <a:solidFill>
                <a:srgbClr val="FF00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7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12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02" name="圆角矩形 716801"/>
          <p:cNvSpPr/>
          <p:nvPr/>
        </p:nvSpPr>
        <p:spPr>
          <a:xfrm>
            <a:off x="0" y="4437063"/>
            <a:ext cx="9144000" cy="2420937"/>
          </a:xfrm>
          <a:prstGeom prst="roundRect">
            <a:avLst>
              <a:gd name="adj" fmla="val 9731"/>
            </a:avLst>
          </a:prstGeom>
          <a:solidFill>
            <a:schemeClr val="bg1">
              <a:alpha val="77000"/>
            </a:scheme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6803" name="矩形 716802"/>
          <p:cNvSpPr/>
          <p:nvPr/>
        </p:nvSpPr>
        <p:spPr>
          <a:xfrm>
            <a:off x="250825" y="4346575"/>
            <a:ext cx="8893175" cy="25114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父亲教我在石板上甩出“糖风”来，那是在糖葫芦尖上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薄薄的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一片糖。过年的糖葫芦，要甩出长长的糖风。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父亲甩的可漂亮了，好像聚宝盆上的光圈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 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98370" name="圆角矩形 698369"/>
          <p:cNvSpPr/>
          <p:nvPr/>
        </p:nvSpPr>
        <p:spPr>
          <a:xfrm>
            <a:off x="0" y="4437063"/>
            <a:ext cx="9144000" cy="2232025"/>
          </a:xfrm>
          <a:prstGeom prst="roundRect">
            <a:avLst>
              <a:gd name="adj" fmla="val 9731"/>
            </a:avLst>
          </a:prstGeom>
          <a:solidFill>
            <a:schemeClr val="bg1">
              <a:alpha val="77000"/>
            </a:scheme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8371" name="矩形 698370"/>
          <p:cNvSpPr/>
          <p:nvPr/>
        </p:nvSpPr>
        <p:spPr>
          <a:xfrm>
            <a:off x="250825" y="4508500"/>
            <a:ext cx="8893175" cy="19065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: “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我的糖葫芦糖蘸得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49" charset="-122"/>
              </a:rPr>
              <a:t>均匀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49" charset="-122"/>
              </a:rPr>
              <a:t>越薄越见功夫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，吃一口让人叫好，蘸出的糖葫芦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49" charset="-122"/>
              </a:rPr>
              <a:t>不怕冷不怕热不怕潮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，这叫万年牢。”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9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3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89" name="文本框 686088"/>
          <p:cNvSpPr txBox="1"/>
          <p:nvPr/>
        </p:nvSpPr>
        <p:spPr>
          <a:xfrm>
            <a:off x="468313" y="2205038"/>
            <a:ext cx="12033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自己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经营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090" name="左大括号 686089"/>
          <p:cNvSpPr/>
          <p:nvPr/>
        </p:nvSpPr>
        <p:spPr>
          <a:xfrm>
            <a:off x="1763713" y="2205038"/>
            <a:ext cx="287337" cy="1157287"/>
          </a:xfrm>
          <a:prstGeom prst="leftBrace">
            <a:avLst>
              <a:gd name="adj1" fmla="val 33563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091" name="右大括号 686090"/>
          <p:cNvSpPr/>
          <p:nvPr/>
        </p:nvSpPr>
        <p:spPr>
          <a:xfrm>
            <a:off x="4572000" y="2133600"/>
            <a:ext cx="152400" cy="1219200"/>
          </a:xfrm>
          <a:prstGeom prst="rightBrace">
            <a:avLst>
              <a:gd name="adj1" fmla="val 6666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86092" name="文本框 686091"/>
          <p:cNvSpPr txBox="1"/>
          <p:nvPr/>
        </p:nvSpPr>
        <p:spPr>
          <a:xfrm>
            <a:off x="2268538" y="2636838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制作工艺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093" name="文本框 686092"/>
          <p:cNvSpPr txBox="1"/>
          <p:nvPr/>
        </p:nvSpPr>
        <p:spPr>
          <a:xfrm>
            <a:off x="5076825" y="23495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认真实在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094" name="文本框 686093"/>
          <p:cNvSpPr txBox="1"/>
          <p:nvPr/>
        </p:nvSpPr>
        <p:spPr>
          <a:xfrm>
            <a:off x="2124075" y="1628775"/>
            <a:ext cx="22529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选择好料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095" name="文本框 686094"/>
          <p:cNvSpPr txBox="1"/>
          <p:nvPr/>
        </p:nvSpPr>
        <p:spPr>
          <a:xfrm>
            <a:off x="2195513" y="3573463"/>
            <a:ext cx="34718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手艺高超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8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8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9" grpId="0"/>
      <p:bldP spid="686091" grpId="1" animBg="1"/>
      <p:bldP spid="686092" grpId="0"/>
      <p:bldP spid="686093" grpId="0"/>
      <p:bldP spid="686095" grpId="0"/>
      <p:bldP spid="6860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8135" name="文本占位符 688134"/>
          <p:cNvSpPr>
            <a:spLocks noGrp="1"/>
          </p:cNvSpPr>
          <p:nvPr>
            <p:ph type="body" idx="1"/>
          </p:nvPr>
        </p:nvSpPr>
        <p:spPr>
          <a:xfrm>
            <a:off x="827088" y="1052513"/>
            <a:ext cx="7570787" cy="4525962"/>
          </a:xfrm>
          <a:gradFill rotWithShape="1"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gamma/>
                  <a:shade val="92157"/>
                  <a:invGamma/>
                  <a:alpha val="57001"/>
                </a:schemeClr>
              </a:gs>
            </a:gsLst>
            <a:lin ang="5400000" scaled="1"/>
            <a:tileRect/>
          </a:gradFill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第二部分：讲父亲受雇于老板后因不满老板偷工减料、弄虚作假、欺骗顾客的行为而辞掉工作。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你能找出课文中相关的句子读一读吗？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dirty="0"/>
          </a:p>
        </p:txBody>
      </p:sp>
    </p:spTree>
  </p:cSld>
  <p:clrMapOvr>
    <a:masterClrMapping/>
  </p:clrMapOvr>
  <p:transition spd="med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1683" name="文本占位符 711682"/>
          <p:cNvSpPr>
            <a:spLocks noGrp="1"/>
          </p:cNvSpPr>
          <p:nvPr>
            <p:ph type="body" idx="1"/>
          </p:nvPr>
        </p:nvSpPr>
        <p:spPr>
          <a:xfrm>
            <a:off x="323850" y="404813"/>
            <a:ext cx="8569325" cy="5903912"/>
          </a:xfrm>
          <a:gradFill rotWithShape="1">
            <a:gsLst>
              <a:gs pos="0">
                <a:schemeClr val="bg1">
                  <a:alpha val="60001"/>
                </a:schemeClr>
              </a:gs>
              <a:gs pos="100000">
                <a:schemeClr val="bg1">
                  <a:gamma/>
                  <a:tint val="98431"/>
                  <a:invGamma/>
                  <a:alpha val="67000"/>
                </a:schemeClr>
              </a:gs>
            </a:gsLst>
            <a:lin ang="5400000" scaled="1"/>
            <a:tileRect/>
          </a:gradFill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做大买卖的老板都有一套生意经，变着法儿多赚钱，父亲对老板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定价太高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心里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不满意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，对老板的行为也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看不下去。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他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还像过去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那样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认真选料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，一点儿不马虎。老板嫌他扔得太多，让他少扔点儿、掺点儿假，他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不听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老板给他派的下手，他也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不满意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，嫌那个下手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不熟练，动作太慢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1683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charRg st="56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1683">
                                            <p:txEl>
                                              <p:charRg st="56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charRg st="10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1683">
                                            <p:txEl>
                                              <p:charRg st="10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1683">
                                            <p:txEl>
                                              <p:charRg st="10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2708" name="矩形 712707"/>
          <p:cNvSpPr/>
          <p:nvPr/>
        </p:nvSpPr>
        <p:spPr>
          <a:xfrm>
            <a:off x="2843213" y="170021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保证质量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2709" name="文本框 712708"/>
          <p:cNvSpPr txBox="1"/>
          <p:nvPr/>
        </p:nvSpPr>
        <p:spPr>
          <a:xfrm>
            <a:off x="1258888" y="2635250"/>
            <a:ext cx="311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712710" name="矩形 712709"/>
          <p:cNvSpPr/>
          <p:nvPr/>
        </p:nvSpPr>
        <p:spPr>
          <a:xfrm>
            <a:off x="4479925" y="309880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endParaRPr sz="40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2711" name="左大括号 712710"/>
          <p:cNvSpPr/>
          <p:nvPr/>
        </p:nvSpPr>
        <p:spPr>
          <a:xfrm>
            <a:off x="2051050" y="1989138"/>
            <a:ext cx="515938" cy="2636837"/>
          </a:xfrm>
          <a:prstGeom prst="leftBrace">
            <a:avLst>
              <a:gd name="adj1" fmla="val 42589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2712" name="右大括号 712711"/>
          <p:cNvSpPr/>
          <p:nvPr/>
        </p:nvSpPr>
        <p:spPr>
          <a:xfrm>
            <a:off x="6011863" y="1989138"/>
            <a:ext cx="273050" cy="2778125"/>
          </a:xfrm>
          <a:prstGeom prst="rightBrace">
            <a:avLst>
              <a:gd name="adj1" fmla="val 8478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712713" name="文本框 712712"/>
          <p:cNvSpPr txBox="1"/>
          <p:nvPr/>
        </p:nvSpPr>
        <p:spPr>
          <a:xfrm>
            <a:off x="611188" y="2565400"/>
            <a:ext cx="12033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受雇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老板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2714" name="文本框 712713"/>
          <p:cNvSpPr txBox="1"/>
          <p:nvPr/>
        </p:nvSpPr>
        <p:spPr>
          <a:xfrm>
            <a:off x="6588125" y="29972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辞去工作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2715" name="文本框 712714"/>
          <p:cNvSpPr txBox="1"/>
          <p:nvPr/>
        </p:nvSpPr>
        <p:spPr>
          <a:xfrm>
            <a:off x="2555875" y="2852738"/>
            <a:ext cx="5534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不偷工减料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2716" name="文本框 712715"/>
          <p:cNvSpPr txBox="1"/>
          <p:nvPr/>
        </p:nvSpPr>
        <p:spPr>
          <a:xfrm>
            <a:off x="2627313" y="4221163"/>
            <a:ext cx="27320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不弄虚作假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1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71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08" grpId="0"/>
      <p:bldP spid="712712" grpId="0" animBg="1"/>
      <p:bldP spid="712713" grpId="0"/>
      <p:bldP spid="712714" grpId="0"/>
      <p:bldP spid="712715" grpId="0"/>
      <p:bldP spid="7127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3732" name="矩形 713731"/>
          <p:cNvSpPr/>
          <p:nvPr/>
        </p:nvSpPr>
        <p:spPr>
          <a:xfrm>
            <a:off x="898525" y="1970088"/>
            <a:ext cx="47529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   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3733" name="矩形 713732"/>
          <p:cNvSpPr/>
          <p:nvPr/>
        </p:nvSpPr>
        <p:spPr>
          <a:xfrm>
            <a:off x="971550" y="26368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保证质量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3734" name="文本框 713733"/>
          <p:cNvSpPr txBox="1"/>
          <p:nvPr/>
        </p:nvSpPr>
        <p:spPr>
          <a:xfrm>
            <a:off x="1258888" y="2832100"/>
            <a:ext cx="260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713735" name="文本框 713734"/>
          <p:cNvSpPr txBox="1"/>
          <p:nvPr/>
        </p:nvSpPr>
        <p:spPr>
          <a:xfrm>
            <a:off x="5651500" y="1726565"/>
            <a:ext cx="1844675" cy="30130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实实在在做人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老老实实做事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3737" name="右大括号 713736"/>
          <p:cNvSpPr/>
          <p:nvPr/>
        </p:nvSpPr>
        <p:spPr>
          <a:xfrm>
            <a:off x="2987675" y="1033463"/>
            <a:ext cx="152400" cy="1219200"/>
          </a:xfrm>
          <a:prstGeom prst="rightBrace">
            <a:avLst>
              <a:gd name="adj1" fmla="val 6666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3738" name="文本框 713737"/>
          <p:cNvSpPr txBox="1"/>
          <p:nvPr/>
        </p:nvSpPr>
        <p:spPr>
          <a:xfrm>
            <a:off x="1042988" y="126841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制作工艺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3739" name="文本框 713738"/>
          <p:cNvSpPr txBox="1"/>
          <p:nvPr/>
        </p:nvSpPr>
        <p:spPr>
          <a:xfrm>
            <a:off x="971550" y="1536700"/>
            <a:ext cx="34718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手艺高超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3740" name="文本框 713739"/>
          <p:cNvSpPr txBox="1"/>
          <p:nvPr/>
        </p:nvSpPr>
        <p:spPr>
          <a:xfrm>
            <a:off x="3346450" y="13414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认真实在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3741" name="矩形 713740"/>
          <p:cNvSpPr/>
          <p:nvPr/>
        </p:nvSpPr>
        <p:spPr>
          <a:xfrm>
            <a:off x="3182938" y="30400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endParaRPr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3743" name="右大括号 713742"/>
          <p:cNvSpPr/>
          <p:nvPr/>
        </p:nvSpPr>
        <p:spPr>
          <a:xfrm>
            <a:off x="3203575" y="3049588"/>
            <a:ext cx="152400" cy="1219200"/>
          </a:xfrm>
          <a:prstGeom prst="rightBrace">
            <a:avLst>
              <a:gd name="adj1" fmla="val 6666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3744" name="文本框 713743"/>
          <p:cNvSpPr txBox="1"/>
          <p:nvPr/>
        </p:nvSpPr>
        <p:spPr>
          <a:xfrm>
            <a:off x="3562350" y="32845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辞去工作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3745" name="文本框 713744"/>
          <p:cNvSpPr txBox="1"/>
          <p:nvPr/>
        </p:nvSpPr>
        <p:spPr>
          <a:xfrm>
            <a:off x="971550" y="3265488"/>
            <a:ext cx="3081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不偷工减料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3746" name="文本框 713745"/>
          <p:cNvSpPr txBox="1"/>
          <p:nvPr/>
        </p:nvSpPr>
        <p:spPr>
          <a:xfrm>
            <a:off x="898525" y="37179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不弄虚作假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3747" name="文本框 713746"/>
          <p:cNvSpPr txBox="1"/>
          <p:nvPr/>
        </p:nvSpPr>
        <p:spPr>
          <a:xfrm>
            <a:off x="971550" y="4273550"/>
            <a:ext cx="2881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不欺骗顾客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3748" name="左大括号 713747"/>
          <p:cNvSpPr/>
          <p:nvPr/>
        </p:nvSpPr>
        <p:spPr>
          <a:xfrm rot="10800000">
            <a:off x="5724525" y="908050"/>
            <a:ext cx="431800" cy="4319588"/>
          </a:xfrm>
          <a:prstGeom prst="leftBrace">
            <a:avLst>
              <a:gd name="adj1" fmla="val 83363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42" name="标题 727041"/>
          <p:cNvSpPr>
            <a:spLocks noGrp="1"/>
          </p:cNvSpPr>
          <p:nvPr>
            <p:ph type="title"/>
          </p:nvPr>
        </p:nvSpPr>
        <p:spPr>
          <a:xfrm>
            <a:off x="755650" y="765175"/>
            <a:ext cx="7924800" cy="1143000"/>
          </a:xfrm>
        </p:spPr>
        <p:txBody>
          <a:bodyPr anchor="ctr"/>
          <a:p>
            <a:pPr algn="l"/>
            <a:r>
              <a:rPr lang="en-US" altLang="zh-CN" b="1" dirty="0">
                <a:solidFill>
                  <a:srgbClr val="000000"/>
                </a:solidFill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2" charset="-122"/>
              </a:rPr>
              <a:t>课文当中，新凤霞的父亲是个怎样的人呢？</a:t>
            </a:r>
            <a:endParaRPr lang="zh-CN" altLang="en-US" b="1" dirty="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727043" name="文本占位符 727042"/>
          <p:cNvSpPr>
            <a:spLocks noGrp="1"/>
          </p:cNvSpPr>
          <p:nvPr>
            <p:ph type="body" idx="1"/>
          </p:nvPr>
        </p:nvSpPr>
        <p:spPr>
          <a:xfrm>
            <a:off x="900113" y="2565400"/>
            <a:ext cx="7693025" cy="3724275"/>
          </a:xfrm>
        </p:spPr>
        <p:txBody>
          <a:bodyPr/>
          <a:p>
            <a:r>
              <a:rPr lang="zh-CN" altLang="en-US" sz="5400" b="1" dirty="0">
                <a:solidFill>
                  <a:srgbClr val="00CC00"/>
                </a:solidFill>
                <a:ea typeface="黑体" panose="02010609060101010101" pitchFamily="2" charset="-122"/>
                <a:hlinkClick r:id="" action="ppaction://noaction">
                  <a:snd r:embed="rId1" name="laser.wav"/>
                </a:hlinkClick>
              </a:rPr>
              <a:t>是一个诚实，可靠，为人实在，善良，正直，认真朴实的人。</a:t>
            </a:r>
            <a:endParaRPr lang="zh-CN" altLang="en-US" sz="5400" b="1" dirty="0">
              <a:solidFill>
                <a:srgbClr val="00CC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270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270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2704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5538" name="矩形 705537"/>
          <p:cNvSpPr/>
          <p:nvPr/>
        </p:nvSpPr>
        <p:spPr>
          <a:xfrm>
            <a:off x="395288" y="1196975"/>
            <a:ext cx="8281987" cy="4378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课文中三处提到了 “万年牢”，请你找出来，读一读。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想一想三处 “万年牢”分别指的是什么？这中间有什么联系呢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?</a:t>
            </a:r>
            <a:endParaRPr lang="en-US" altLang="zh-CN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705539" name="图片 705538" descr="2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188913"/>
            <a:ext cx="2303462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68674" name="圆角矩形 668673"/>
          <p:cNvSpPr/>
          <p:nvPr/>
        </p:nvSpPr>
        <p:spPr>
          <a:xfrm>
            <a:off x="506413" y="4578350"/>
            <a:ext cx="7997825" cy="1803400"/>
          </a:xfrm>
          <a:prstGeom prst="roundRect">
            <a:avLst>
              <a:gd name="adj" fmla="val 9731"/>
            </a:avLst>
          </a:prstGeom>
          <a:solidFill>
            <a:schemeClr val="bg1">
              <a:alpha val="85001"/>
            </a:schemeClr>
          </a:solidFill>
          <a:ln w="190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68675" name="矩形 668674"/>
          <p:cNvSpPr/>
          <p:nvPr/>
        </p:nvSpPr>
        <p:spPr>
          <a:xfrm>
            <a:off x="468313" y="4503738"/>
            <a:ext cx="8208962" cy="17732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1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父亲说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我的糖葫芦糖蘸得均匀，越薄越见功夫，吃一口让人叫好，蘸出的糖葫芦不怕冷不怕热不怕潮，这叫万年牢。”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7890" name="文本框 677889"/>
          <p:cNvSpPr txBox="1"/>
          <p:nvPr/>
        </p:nvSpPr>
        <p:spPr>
          <a:xfrm>
            <a:off x="3400425" y="2209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sp>
        <p:nvSpPr>
          <p:cNvPr id="677891" name="文本框 677890"/>
          <p:cNvSpPr txBox="1"/>
          <p:nvPr/>
        </p:nvSpPr>
        <p:spPr>
          <a:xfrm>
            <a:off x="2627313" y="873125"/>
            <a:ext cx="18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7892" name="文本框 677891"/>
          <p:cNvSpPr txBox="1"/>
          <p:nvPr/>
        </p:nvSpPr>
        <p:spPr>
          <a:xfrm>
            <a:off x="3924300" y="601186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sz="2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7893" name="文本框 677892"/>
          <p:cNvSpPr txBox="1"/>
          <p:nvPr/>
        </p:nvSpPr>
        <p:spPr>
          <a:xfrm>
            <a:off x="3687763" y="21383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sp>
        <p:nvSpPr>
          <p:cNvPr id="677894" name="文本框 677893"/>
          <p:cNvSpPr txBox="1"/>
          <p:nvPr/>
        </p:nvSpPr>
        <p:spPr>
          <a:xfrm>
            <a:off x="7793038" y="51625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pic>
        <p:nvPicPr>
          <p:cNvPr id="677895" name="图片 677894" descr="读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557338"/>
            <a:ext cx="7181850" cy="508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7896" name="图片 677895" descr="底"/>
          <p:cNvPicPr>
            <a:picLocks noChangeAspect="1"/>
          </p:cNvPicPr>
          <p:nvPr/>
        </p:nvPicPr>
        <p:blipFill>
          <a:blip r:embed="rId2"/>
          <a:srcRect r="751"/>
          <a:stretch>
            <a:fillRect/>
          </a:stretch>
        </p:blipFill>
        <p:spPr>
          <a:xfrm>
            <a:off x="179388" y="476250"/>
            <a:ext cx="7775575" cy="531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7897" name="文本框 677896"/>
          <p:cNvSpPr txBox="1"/>
          <p:nvPr/>
        </p:nvSpPr>
        <p:spPr>
          <a:xfrm>
            <a:off x="1116013" y="836613"/>
            <a:ext cx="6192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7898" name="文本框 677897"/>
          <p:cNvSpPr txBox="1"/>
          <p:nvPr/>
        </p:nvSpPr>
        <p:spPr>
          <a:xfrm>
            <a:off x="971550" y="765175"/>
            <a:ext cx="6481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77899" name="图片 677898" descr="22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88913"/>
            <a:ext cx="2519362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7900" name="文本框 677899"/>
          <p:cNvSpPr txBox="1"/>
          <p:nvPr/>
        </p:nvSpPr>
        <p:spPr>
          <a:xfrm>
            <a:off x="3708400" y="1052513"/>
            <a:ext cx="1654175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我会认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77901" name="文本框 677900"/>
          <p:cNvSpPr txBox="1"/>
          <p:nvPr/>
        </p:nvSpPr>
        <p:spPr>
          <a:xfrm>
            <a:off x="1331913" y="2349500"/>
            <a:ext cx="5832475" cy="3667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677902" name="文本框 677901"/>
          <p:cNvSpPr txBox="1"/>
          <p:nvPr/>
        </p:nvSpPr>
        <p:spPr>
          <a:xfrm>
            <a:off x="1763713" y="2492375"/>
            <a:ext cx="5256212" cy="5794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7903" name="文本框 677902"/>
          <p:cNvSpPr txBox="1"/>
          <p:nvPr/>
        </p:nvSpPr>
        <p:spPr>
          <a:xfrm>
            <a:off x="755650" y="2133600"/>
            <a:ext cx="6624638" cy="33861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巷   津   损   晾</a:t>
            </a:r>
            <a:endParaRPr lang="zh-CN" altLang="en-US" sz="4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4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签   耽   甩   赚 </a:t>
            </a:r>
            <a:endParaRPr lang="zh-CN" altLang="en-US" sz="4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62" name="矩形 706561"/>
          <p:cNvSpPr/>
          <p:nvPr/>
        </p:nvSpPr>
        <p:spPr>
          <a:xfrm>
            <a:off x="323850" y="836613"/>
            <a:ext cx="8604250" cy="4052887"/>
          </a:xfrm>
          <a:prstGeom prst="rect">
            <a:avLst/>
          </a:prstGeom>
          <a:gradFill rotWithShape="1"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gamma/>
                  <a:tint val="69804"/>
                  <a:invGamma/>
                  <a:alpha val="71001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latin typeface="Arial" panose="020B0604020202020204" pitchFamily="34" charset="0"/>
                <a:ea typeface="楷体_GB2312" pitchFamily="49" charset="-122"/>
              </a:rPr>
              <a:t>       1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万年牢：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指父亲所做的糖葫芦工艺高、质量好，体现在蘸的糖均匀，还不怕冷、热、潮。这样的产品靠的是</a:t>
            </a:r>
            <a:r>
              <a:rPr lang="zh-CN" altLang="en-US" sz="4000" b="1" dirty="0">
                <a:solidFill>
                  <a:srgbClr val="660033"/>
                </a:solidFill>
                <a:latin typeface="Arial" panose="020B0604020202020204" pitchFamily="34" charset="0"/>
                <a:ea typeface="楷体_GB2312" pitchFamily="49" charset="-122"/>
              </a:rPr>
              <a:t>实在和诚信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，必定会成为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经久不衰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的产品，因此称为“万年牢”。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0722" name="矩形 670721"/>
          <p:cNvSpPr/>
          <p:nvPr/>
        </p:nvSpPr>
        <p:spPr>
          <a:xfrm>
            <a:off x="250825" y="404813"/>
            <a:ext cx="8342313" cy="28860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7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干了不到一年，父亲就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辞去了这份工作，仍然提篮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叫卖。自己吃苦不怕，他说，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凭着良心做买卖才是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70723" name="图片 670722" descr="06 课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88913"/>
            <a:ext cx="4176713" cy="313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0724" name="矩形 670723"/>
          <p:cNvSpPr/>
          <p:nvPr/>
        </p:nvSpPr>
        <p:spPr>
          <a:xfrm>
            <a:off x="179388" y="2997200"/>
            <a:ext cx="8785225" cy="25590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just">
              <a:lnSpc>
                <a:spcPct val="13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正路，不能做亏心买卖。</a:t>
            </a: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“公平买卖走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正道</a:t>
            </a: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4000" b="1" baseline="3000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顾客点头说声好，回头再来这是宝，做生意讲实在是万年牢。</a:t>
            </a:r>
            <a:endParaRPr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0725" name="矩形 670724"/>
          <p:cNvSpPr/>
          <p:nvPr/>
        </p:nvSpPr>
        <p:spPr>
          <a:xfrm>
            <a:off x="1692275" y="5876925"/>
            <a:ext cx="503238" cy="5032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7586" name="矩形 707585"/>
          <p:cNvSpPr/>
          <p:nvPr/>
        </p:nvSpPr>
        <p:spPr>
          <a:xfrm>
            <a:off x="179388" y="981075"/>
            <a:ext cx="8610600" cy="4175125"/>
          </a:xfrm>
          <a:prstGeom prst="rect">
            <a:avLst/>
          </a:prstGeom>
          <a:gradFill rotWithShape="1"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gamma/>
                  <a:tint val="63529"/>
                  <a:invGamma/>
                  <a:alpha val="60001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5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正道指的是凭着良心做买卖。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、这里的万年牢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是指好的产品会受到顾客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信赖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，赢得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众多的回头客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，生意会越来越兴旺，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经久不衰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1506" name="矩形 661505"/>
          <p:cNvSpPr/>
          <p:nvPr/>
        </p:nvSpPr>
        <p:spPr>
          <a:xfrm>
            <a:off x="468313" y="1268413"/>
            <a:ext cx="5832475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父亲教导我做万年牢，就是要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做个可靠的人，实实在在的人。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61508" name="图片 661507" descr="新凤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188913"/>
            <a:ext cx="2024063" cy="2770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1510" name="矩形 661509"/>
          <p:cNvSpPr/>
          <p:nvPr/>
        </p:nvSpPr>
        <p:spPr>
          <a:xfrm>
            <a:off x="468313" y="1951038"/>
            <a:ext cx="5832475" cy="21399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无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论做什么事都要讲究认真，讲究实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在。父亲的教导使我一生受益。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6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150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8851" name="文本占位符 718850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8229600" cy="4525962"/>
          </a:xfrm>
        </p:spPr>
        <p:txBody>
          <a:bodyPr/>
          <a:p>
            <a:pPr>
              <a:lnSpc>
                <a:spcPct val="16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3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、万年牢：就是要做个可靠的人，实实在在的人。同时也是父亲那认真、实在、正直的品格 的写照。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8610" name="标题 708609"/>
          <p:cNvSpPr>
            <a:spLocks noGrp="1"/>
          </p:cNvSpPr>
          <p:nvPr>
            <p:ph type="title"/>
          </p:nvPr>
        </p:nvSpPr>
        <p:spPr>
          <a:xfrm>
            <a:off x="250825" y="549275"/>
            <a:ext cx="8893175" cy="1584325"/>
          </a:xfrm>
        </p:spPr>
        <p:txBody>
          <a:bodyPr anchor="ctr"/>
          <a:p>
            <a:pPr algn="l">
              <a:lnSpc>
                <a:spcPct val="125000"/>
              </a:lnSpc>
            </a:pPr>
            <a:r>
              <a:rPr lang="en-US" altLang="zh-CN" sz="40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讨论：</a:t>
            </a:r>
            <a:br>
              <a:rPr lang="zh-CN" altLang="en-US" sz="40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0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这三处的万年牢之间有什么联系？</a:t>
            </a:r>
            <a:endParaRPr lang="zh-CN" altLang="en-US" sz="40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8611" name="文本占位符 708610"/>
          <p:cNvSpPr>
            <a:spLocks noGrp="1"/>
          </p:cNvSpPr>
          <p:nvPr>
            <p:ph type="body" idx="1"/>
          </p:nvPr>
        </p:nvSpPr>
        <p:spPr>
          <a:xfrm>
            <a:off x="-130175" y="2060575"/>
            <a:ext cx="9274175" cy="4525963"/>
          </a:xfrm>
        </p:spPr>
        <p:txBody>
          <a:bodyPr/>
          <a:p>
            <a:pPr>
              <a:lnSpc>
                <a:spcPct val="140000"/>
              </a:lnSpc>
              <a:buNone/>
            </a:pPr>
            <a:r>
              <a:rPr lang="en-US" altLang="zh-CN" sz="4000" b="1" dirty="0">
                <a:ea typeface="楷体_GB2312" pitchFamily="49" charset="-122"/>
              </a:rPr>
              <a:t>           </a:t>
            </a:r>
            <a:r>
              <a:rPr lang="zh-CN" altLang="en-US" sz="4000" b="1" dirty="0">
                <a:ea typeface="楷体_GB2312" pitchFamily="49" charset="-122"/>
              </a:rPr>
              <a:t>有着密切的内在关系，万年牢的产品质量赢得了生意的万年牢，万年牢的生意靠的是诚实、守信的“万年牢”的人品。</a:t>
            </a:r>
            <a:endParaRPr lang="zh-CN" altLang="en-US" sz="40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1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08611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8610" grpId="0"/>
      <p:bldP spid="70861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4"/>
          <p:cNvSpPr txBox="1"/>
          <p:nvPr/>
        </p:nvSpPr>
        <p:spPr>
          <a:xfrm>
            <a:off x="3563938" y="1071563"/>
            <a:ext cx="1749425" cy="701675"/>
          </a:xfrm>
          <a:prstGeom prst="rect">
            <a:avLst/>
          </a:prstGeom>
          <a:solidFill>
            <a:srgbClr val="00CC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00"/>
            </a:extrusionClr>
          </a:sp3d>
        </p:spPr>
        <p:txBody>
          <a:bodyPr>
            <a:spAutoFit/>
            <a:flatTx/>
          </a:bodyPr>
          <a:p>
            <a:pPr algn="ctr"/>
            <a:r>
              <a:rPr lang="zh-CN" altLang="en-US" sz="4000">
                <a:latin typeface="Arial" panose="020B0604020202020204" pitchFamily="34" charset="0"/>
                <a:ea typeface="华文琥珀" pitchFamily="2" charset="-122"/>
              </a:rPr>
              <a:t>人品</a:t>
            </a:r>
            <a:endParaRPr lang="zh-CN" altLang="en-US" sz="4000"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41987" name="Text Box 5"/>
          <p:cNvSpPr txBox="1"/>
          <p:nvPr/>
        </p:nvSpPr>
        <p:spPr>
          <a:xfrm>
            <a:off x="1042988" y="4311650"/>
            <a:ext cx="1749425" cy="701675"/>
          </a:xfrm>
          <a:prstGeom prst="rect">
            <a:avLst/>
          </a:prstGeom>
          <a:solidFill>
            <a:srgbClr val="00CC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00"/>
            </a:extrusionClr>
          </a:sp3d>
        </p:spPr>
        <p:txBody>
          <a:bodyPr>
            <a:spAutoFit/>
            <a:flatTx/>
          </a:bodyPr>
          <a:p>
            <a:pPr algn="ctr"/>
            <a:r>
              <a:rPr lang="zh-CN" altLang="en-US" sz="4000">
                <a:latin typeface="Arial" panose="020B0604020202020204" pitchFamily="34" charset="0"/>
                <a:ea typeface="华文琥珀" pitchFamily="2" charset="-122"/>
              </a:rPr>
              <a:t>质量</a:t>
            </a:r>
            <a:endParaRPr lang="zh-CN" altLang="en-US" sz="4000"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41988" name="Text Box 6"/>
          <p:cNvSpPr txBox="1"/>
          <p:nvPr/>
        </p:nvSpPr>
        <p:spPr>
          <a:xfrm>
            <a:off x="6227763" y="4311650"/>
            <a:ext cx="1749425" cy="701675"/>
          </a:xfrm>
          <a:prstGeom prst="rect">
            <a:avLst/>
          </a:prstGeom>
          <a:solidFill>
            <a:srgbClr val="00CC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00"/>
            </a:extrusionClr>
          </a:sp3d>
        </p:spPr>
        <p:txBody>
          <a:bodyPr>
            <a:spAutoFit/>
            <a:flatTx/>
          </a:bodyPr>
          <a:p>
            <a:pPr algn="ctr"/>
            <a:r>
              <a:rPr lang="zh-CN" altLang="en-US" sz="4000">
                <a:latin typeface="Arial" panose="020B0604020202020204" pitchFamily="34" charset="0"/>
                <a:ea typeface="华文琥珀" pitchFamily="2" charset="-122"/>
              </a:rPr>
              <a:t>生意</a:t>
            </a:r>
            <a:endParaRPr lang="zh-CN" altLang="en-US" sz="4000"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41989" name="AutoShape 8"/>
          <p:cNvSpPr/>
          <p:nvPr/>
        </p:nvSpPr>
        <p:spPr>
          <a:xfrm>
            <a:off x="3275013" y="4384675"/>
            <a:ext cx="2665412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1999059" y="0"/>
              </a:cxn>
              <a:cxn ang="11796480">
                <a:pos x="0" y="215900"/>
              </a:cxn>
              <a:cxn ang="5898240">
                <a:pos x="1999059" y="431800"/>
              </a:cxn>
              <a:cxn ang="0">
                <a:pos x="2665412" y="2159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1990" name="AutoShape 9"/>
          <p:cNvSpPr/>
          <p:nvPr/>
        </p:nvSpPr>
        <p:spPr>
          <a:xfrm rot="7855850">
            <a:off x="1293813" y="2763838"/>
            <a:ext cx="2665412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1999060" y="0"/>
              </a:cxn>
              <a:cxn ang="11796480">
                <a:pos x="0" y="215900"/>
              </a:cxn>
              <a:cxn ang="5898240">
                <a:pos x="1999060" y="431800"/>
              </a:cxn>
              <a:cxn ang="0">
                <a:pos x="2665413" y="2159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1991" name="AutoShape 10"/>
          <p:cNvSpPr/>
          <p:nvPr/>
        </p:nvSpPr>
        <p:spPr>
          <a:xfrm rot="13668916">
            <a:off x="5219700" y="2654300"/>
            <a:ext cx="2665413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1999059" y="0"/>
              </a:cxn>
              <a:cxn ang="11796480">
                <a:pos x="0" y="215900"/>
              </a:cxn>
              <a:cxn ang="5898240">
                <a:pos x="1999059" y="431800"/>
              </a:cxn>
              <a:cxn ang="0">
                <a:pos x="2665412" y="2159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1992" name="AutoShape 13"/>
          <p:cNvSpPr/>
          <p:nvPr/>
        </p:nvSpPr>
        <p:spPr>
          <a:xfrm>
            <a:off x="3419475" y="1863725"/>
            <a:ext cx="2374900" cy="2519363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300000" lon="21300000" rev="0"/>
            </a:camera>
            <a:lightRig rig="legacyFlat3" dir="b"/>
          </a:scene3d>
          <a:sp3d extrusionH="290500" prstMaterial="legacyMatte">
            <a:bevelT w="13500" h="13500" prst="angle"/>
            <a:bevelB w="13500" h="13500" prst="angle"/>
            <a:extrusionClr>
              <a:srgbClr val="0099FF"/>
            </a:extrusionClr>
          </a:sp3d>
        </p:spPr>
        <p:txBody>
          <a:bodyPr wrap="none" anchor="ctr">
            <a:flatTx/>
          </a:bodyPr>
          <a:p>
            <a:pPr algn="ctr"/>
            <a:r>
              <a:rPr lang="zh-CN" altLang="en-US" sz="4000">
                <a:solidFill>
                  <a:srgbClr val="FFFF00"/>
                </a:solidFill>
                <a:latin typeface="Arial" panose="020B0604020202020204" pitchFamily="34" charset="0"/>
                <a:ea typeface="华文琥珀" pitchFamily="2" charset="-122"/>
              </a:rPr>
              <a:t>万年牢</a:t>
            </a:r>
            <a:endParaRPr lang="zh-CN" altLang="en-US" sz="4000">
              <a:solidFill>
                <a:srgbClr val="FFFF00"/>
              </a:solidFill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41993" name="Text Box 15"/>
          <p:cNvSpPr txBox="1"/>
          <p:nvPr/>
        </p:nvSpPr>
        <p:spPr>
          <a:xfrm>
            <a:off x="3924300" y="4803775"/>
            <a:ext cx="1101725" cy="64135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赢得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1994" name="Text Box 16"/>
          <p:cNvSpPr txBox="1"/>
          <p:nvPr/>
        </p:nvSpPr>
        <p:spPr>
          <a:xfrm rot="2741922">
            <a:off x="6502400" y="2344738"/>
            <a:ext cx="1101725" cy="64135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印证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1995" name="Text Box 17"/>
          <p:cNvSpPr txBox="1"/>
          <p:nvPr/>
        </p:nvSpPr>
        <p:spPr>
          <a:xfrm rot="18691388">
            <a:off x="1933575" y="2070100"/>
            <a:ext cx="1101725" cy="641350"/>
          </a:xfrm>
          <a:prstGeom prst="rect">
            <a:avLst/>
          </a:prstGeom>
          <a:solidFill>
            <a:srgbClr val="0099FF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确保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nimBg="1"/>
      <p:bldP spid="41987" grpId="0" bldLvl="0" animBg="1"/>
      <p:bldP spid="41988" grpId="0" bldLvl="0" animBg="1"/>
      <p:bldP spid="41989" grpId="0" bldLvl="0" animBg="1"/>
      <p:bldP spid="41990" grpId="0" bldLvl="0" animBg="1"/>
      <p:bldP spid="41991" grpId="0" bldLvl="0" animBg="1"/>
      <p:bldP spid="41993" grpId="0" bldLvl="0" animBg="1"/>
      <p:bldP spid="41994" grpId="0" bldLvl="0" animBg="1"/>
      <p:bldP spid="4199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左大括号 44033"/>
          <p:cNvSpPr/>
          <p:nvPr/>
        </p:nvSpPr>
        <p:spPr>
          <a:xfrm>
            <a:off x="611188" y="620713"/>
            <a:ext cx="304800" cy="5181600"/>
          </a:xfrm>
          <a:prstGeom prst="leftBrace">
            <a:avLst>
              <a:gd name="adj1" fmla="val 141666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5" name="矩形 44034"/>
          <p:cNvSpPr/>
          <p:nvPr/>
        </p:nvSpPr>
        <p:spPr>
          <a:xfrm>
            <a:off x="2195513" y="2133600"/>
            <a:ext cx="47529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    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3491230" y="2907030"/>
            <a:ext cx="1720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保证质量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7" name="左大括号 44036"/>
          <p:cNvSpPr/>
          <p:nvPr/>
        </p:nvSpPr>
        <p:spPr>
          <a:xfrm rot="10800000">
            <a:off x="7235825" y="692150"/>
            <a:ext cx="576263" cy="5181600"/>
          </a:xfrm>
          <a:prstGeom prst="leftBrace">
            <a:avLst>
              <a:gd name="adj1" fmla="val 74931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8" name="文本框 44037"/>
          <p:cNvSpPr txBox="1"/>
          <p:nvPr/>
        </p:nvSpPr>
        <p:spPr>
          <a:xfrm>
            <a:off x="682625" y="2565400"/>
            <a:ext cx="1441450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buClrTx/>
            </a:pPr>
            <a:r>
              <a:rPr lang="zh-CN" altLang="en-US" sz="2400" b="1" dirty="0">
                <a:latin typeface="Times New Roman" panose="02020603050405020304" pitchFamily="18" charset="0"/>
              </a:rPr>
              <a:t> 分述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algn="ctr">
              <a:buClrTx/>
            </a:pPr>
            <a:r>
              <a:rPr lang="zh-CN" altLang="en-US" sz="2400" b="1" dirty="0">
                <a:latin typeface="Times New Roman" panose="02020603050405020304" pitchFamily="18" charset="0"/>
              </a:rPr>
              <a:t>（2~6）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7318375" y="2276475"/>
            <a:ext cx="1465263" cy="28082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实实在在做人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老老实实做事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0" y="2636838"/>
            <a:ext cx="671513" cy="12874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ClrTx/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万年牢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41" name="文本框 44040"/>
          <p:cNvSpPr txBox="1"/>
          <p:nvPr/>
        </p:nvSpPr>
        <p:spPr>
          <a:xfrm>
            <a:off x="2482850" y="12700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自己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经营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42" name="左大括号 44041"/>
          <p:cNvSpPr/>
          <p:nvPr/>
        </p:nvSpPr>
        <p:spPr>
          <a:xfrm>
            <a:off x="3563938" y="1125538"/>
            <a:ext cx="287337" cy="1157287"/>
          </a:xfrm>
          <a:prstGeom prst="leftBrace">
            <a:avLst>
              <a:gd name="adj1" fmla="val 33563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43" name="右大括号 44042"/>
          <p:cNvSpPr/>
          <p:nvPr/>
        </p:nvSpPr>
        <p:spPr>
          <a:xfrm rot="10800000" flipH="1">
            <a:off x="5489575" y="1129665"/>
            <a:ext cx="167640" cy="1212850"/>
          </a:xfrm>
          <a:prstGeom prst="rightBrace">
            <a:avLst>
              <a:gd name="adj1" fmla="val 130613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44044" name="文本框 44043"/>
          <p:cNvSpPr txBox="1"/>
          <p:nvPr/>
        </p:nvSpPr>
        <p:spPr>
          <a:xfrm>
            <a:off x="3378200" y="890905"/>
            <a:ext cx="2717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选择好料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3995738" y="14128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制作工艺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6" name="文本框 44045"/>
          <p:cNvSpPr txBox="1"/>
          <p:nvPr/>
        </p:nvSpPr>
        <p:spPr>
          <a:xfrm>
            <a:off x="3491230" y="1557655"/>
            <a:ext cx="24498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手艺高超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47" name="文本框 44046"/>
          <p:cNvSpPr txBox="1"/>
          <p:nvPr/>
        </p:nvSpPr>
        <p:spPr>
          <a:xfrm>
            <a:off x="5795963" y="155733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认真实在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48" name="矩形 44047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9" name="左大括号 44048"/>
          <p:cNvSpPr/>
          <p:nvPr/>
        </p:nvSpPr>
        <p:spPr>
          <a:xfrm>
            <a:off x="3203575" y="3286125"/>
            <a:ext cx="287338" cy="1155700"/>
          </a:xfrm>
          <a:prstGeom prst="leftBrace">
            <a:avLst>
              <a:gd name="adj1" fmla="val 33517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0" name="右大括号 44049"/>
          <p:cNvSpPr/>
          <p:nvPr/>
        </p:nvSpPr>
        <p:spPr>
          <a:xfrm>
            <a:off x="5651500" y="2997200"/>
            <a:ext cx="152400" cy="1728788"/>
          </a:xfrm>
          <a:prstGeom prst="rightBrace">
            <a:avLst>
              <a:gd name="adj1" fmla="val 94531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44051" name="文本框 44050"/>
          <p:cNvSpPr txBox="1"/>
          <p:nvPr/>
        </p:nvSpPr>
        <p:spPr>
          <a:xfrm>
            <a:off x="2266950" y="34290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受雇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老板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2" name="文本框 44051"/>
          <p:cNvSpPr txBox="1"/>
          <p:nvPr/>
        </p:nvSpPr>
        <p:spPr>
          <a:xfrm>
            <a:off x="5867400" y="3502025"/>
            <a:ext cx="16065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辞去工作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3" name="文本框 44052"/>
          <p:cNvSpPr txBox="1"/>
          <p:nvPr/>
        </p:nvSpPr>
        <p:spPr>
          <a:xfrm>
            <a:off x="1007110" y="5085080"/>
            <a:ext cx="53365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总结   父亲教导一生受益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（7）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4" name="文本框 44053"/>
          <p:cNvSpPr txBox="1"/>
          <p:nvPr/>
        </p:nvSpPr>
        <p:spPr>
          <a:xfrm>
            <a:off x="2967990" y="3429000"/>
            <a:ext cx="308133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不偷工减料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5" name="文本框 44054"/>
          <p:cNvSpPr txBox="1"/>
          <p:nvPr/>
        </p:nvSpPr>
        <p:spPr>
          <a:xfrm>
            <a:off x="3527108" y="39497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不弄虚作假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7" name="文本框 44056"/>
          <p:cNvSpPr txBox="1"/>
          <p:nvPr/>
        </p:nvSpPr>
        <p:spPr>
          <a:xfrm>
            <a:off x="3059748" y="4468813"/>
            <a:ext cx="2881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不欺骗顾客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58" name="左大括号 44057"/>
          <p:cNvSpPr/>
          <p:nvPr/>
        </p:nvSpPr>
        <p:spPr>
          <a:xfrm>
            <a:off x="1908175" y="1989138"/>
            <a:ext cx="287338" cy="1804987"/>
          </a:xfrm>
          <a:prstGeom prst="leftBrace">
            <a:avLst>
              <a:gd name="adj1" fmla="val 52347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3115" y="316865"/>
            <a:ext cx="5302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总起    父亲做糖葫芦非常有名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（1）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bldLvl="0" animBg="1"/>
      <p:bldP spid="4405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2946" name="矩形 722945"/>
          <p:cNvSpPr/>
          <p:nvPr/>
        </p:nvSpPr>
        <p:spPr>
          <a:xfrm>
            <a:off x="0" y="685800"/>
            <a:ext cx="9144000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一、读下面的句子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按要求选择正确的答案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 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父亲的教导使我一生受益”这句中的“益的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意思是（   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更加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更多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好处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公平买卖走正道，顾客点头说声好，回头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再来这是宝，做生意讲实在是万年牢。”的理解正确的是（  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能让顾客回头来，这是法宝。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这句话说明了讲信誉对生意人的重要性。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2947" name="文本框 722946"/>
          <p:cNvSpPr txBox="1"/>
          <p:nvPr/>
        </p:nvSpPr>
        <p:spPr>
          <a:xfrm>
            <a:off x="1746250" y="2135505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C</a:t>
            </a:r>
            <a:endParaRPr lang="en-US" altLang="zh-CN" sz="32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722948" name="文本框 722947"/>
          <p:cNvSpPr txBox="1"/>
          <p:nvPr/>
        </p:nvSpPr>
        <p:spPr>
          <a:xfrm>
            <a:off x="2028825" y="4572635"/>
            <a:ext cx="7921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 B</a:t>
            </a:r>
            <a:endParaRPr lang="en-US" altLang="zh-CN" sz="32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2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2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947" grpId="0"/>
      <p:bldP spid="7229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6018" name="文本框 726017"/>
          <p:cNvSpPr txBox="1"/>
          <p:nvPr/>
        </p:nvSpPr>
        <p:spPr>
          <a:xfrm>
            <a:off x="0" y="230188"/>
            <a:ext cx="9144000" cy="447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080808"/>
                </a:solidFill>
                <a:latin typeface="Arial" panose="020B0604020202020204" pitchFamily="34" charset="0"/>
              </a:rPr>
              <a:t>二、选择合适的关联词，将每组中的两句话连接成一句话。</a:t>
            </a:r>
            <a:endParaRPr lang="zh-CN" altLang="en-US" sz="3200" b="1" dirty="0">
              <a:solidFill>
                <a:srgbClr val="080808"/>
              </a:solidFill>
              <a:latin typeface="Arial" panose="020B0604020202020204" pitchFamily="34" charset="0"/>
            </a:endParaRPr>
          </a:p>
          <a:p>
            <a:pPr algn="l"/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、我的节奏掌握得正好，一点也不耽误。      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200" b="1" dirty="0">
                <a:latin typeface="Arial" panose="020B0604020202020204" pitchFamily="34" charset="0"/>
              </a:rPr>
              <a:t>      父亲很高兴。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l"/>
            <a:endParaRPr lang="zh-CN" altLang="en-US" sz="3200" b="1" dirty="0">
              <a:latin typeface="Arial" panose="020B0604020202020204" pitchFamily="34" charset="0"/>
            </a:endParaRPr>
          </a:p>
          <a:p>
            <a:pPr algn="l"/>
            <a:endParaRPr lang="zh-CN" altLang="en-US" sz="3200" b="1" dirty="0">
              <a:latin typeface="Arial" panose="020B0604020202020204" pitchFamily="34" charset="0"/>
            </a:endParaRPr>
          </a:p>
          <a:p>
            <a:pPr algn="l"/>
            <a:endParaRPr lang="zh-CN" altLang="en-US" sz="3200" b="1">
              <a:latin typeface="Arial" panose="020B0604020202020204" pitchFamily="34" charset="0"/>
            </a:endParaRPr>
          </a:p>
          <a:p>
            <a:pPr algn="l"/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、他的成绩不怎么好。    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200" b="1" dirty="0">
                <a:latin typeface="Arial" panose="020B0604020202020204" pitchFamily="34" charset="0"/>
              </a:rPr>
              <a:t>      他乐于助人。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726019" name="文本框 726018"/>
          <p:cNvSpPr txBox="1"/>
          <p:nvPr/>
        </p:nvSpPr>
        <p:spPr>
          <a:xfrm>
            <a:off x="612775" y="24209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hlinkClick r:id="" action="ppaction://noaction">
                  <a:snd r:embed="rId1" name="type.wav"/>
                </a:hlinkClick>
              </a:rPr>
              <a:t>因为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hlinkClick r:id="" action="ppaction://noaction">
                  <a:snd r:embed="rId1" name="type.wav"/>
                </a:hlinkClick>
              </a:rPr>
              <a:t>我的节奏掌握得正好，一点也不耽误，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hlinkClick r:id="" action="ppaction://noaction">
                <a:snd r:embed="rId1" name="type.wav"/>
              </a:hlinkClick>
            </a:endParaRPr>
          </a:p>
          <a:p>
            <a:pPr algn="l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hlinkClick r:id="" action="ppaction://noaction">
                  <a:snd r:embed="rId1" name="type.wav"/>
                </a:hlinkClick>
              </a:rPr>
              <a:t>所以父亲很高兴</a:t>
            </a:r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726020" name="文本框 726019"/>
          <p:cNvSpPr txBox="1"/>
          <p:nvPr/>
        </p:nvSpPr>
        <p:spPr>
          <a:xfrm>
            <a:off x="539750" y="4983163"/>
            <a:ext cx="8208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虽然他的成绩不怎么好，但是他乐于助人。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2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19" grpId="0"/>
      <p:bldP spid="7260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0962" name="图片 680961" descr="2005080116124727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20001" contrast="-12000"/>
          </a:blip>
          <a:stretch>
            <a:fillRect/>
          </a:stretch>
        </p:blipFill>
        <p:spPr>
          <a:xfrm>
            <a:off x="0" y="501650"/>
            <a:ext cx="9144000" cy="624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0963" name="文本占位符 680962"/>
          <p:cNvSpPr>
            <a:spLocks noGrp="1"/>
          </p:cNvSpPr>
          <p:nvPr>
            <p:ph type="body" idx="1"/>
          </p:nvPr>
        </p:nvSpPr>
        <p:spPr>
          <a:xfrm>
            <a:off x="1116013" y="1773238"/>
            <a:ext cx="4968875" cy="424815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巷               津                 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损               晾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签               耽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甩               赚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680964" name="文本框 680963"/>
          <p:cNvSpPr txBox="1"/>
          <p:nvPr/>
        </p:nvSpPr>
        <p:spPr>
          <a:xfrm>
            <a:off x="5364163" y="1773238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j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  <a:ea typeface="华文中宋" pitchFamily="2" charset="-122"/>
              </a:rPr>
              <a:t>ī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n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65" name="文本框 680964"/>
          <p:cNvSpPr txBox="1"/>
          <p:nvPr/>
        </p:nvSpPr>
        <p:spPr>
          <a:xfrm>
            <a:off x="6732588" y="1779588"/>
            <a:ext cx="2087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（天津）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66" name="文本框 680965"/>
          <p:cNvSpPr txBox="1"/>
          <p:nvPr/>
        </p:nvSpPr>
        <p:spPr>
          <a:xfrm>
            <a:off x="5219700" y="2997200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liàng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67" name="文本框 680966"/>
          <p:cNvSpPr txBox="1"/>
          <p:nvPr/>
        </p:nvSpPr>
        <p:spPr>
          <a:xfrm>
            <a:off x="1476375" y="4156075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qi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  <a:ea typeface="华文中宋" pitchFamily="2" charset="-122"/>
              </a:rPr>
              <a:t>ā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n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68" name="文本框 680967"/>
          <p:cNvSpPr txBox="1"/>
          <p:nvPr/>
        </p:nvSpPr>
        <p:spPr>
          <a:xfrm>
            <a:off x="6731000" y="2997200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（晾晒）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69" name="文本框 680968"/>
          <p:cNvSpPr txBox="1"/>
          <p:nvPr/>
        </p:nvSpPr>
        <p:spPr>
          <a:xfrm>
            <a:off x="1331913" y="1773238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xiàng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70" name="文本框 680969"/>
          <p:cNvSpPr txBox="1"/>
          <p:nvPr/>
        </p:nvSpPr>
        <p:spPr>
          <a:xfrm>
            <a:off x="3060700" y="1779588"/>
            <a:ext cx="215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（巷子）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71" name="文本框 680970"/>
          <p:cNvSpPr txBox="1"/>
          <p:nvPr/>
        </p:nvSpPr>
        <p:spPr>
          <a:xfrm>
            <a:off x="1476375" y="2997200"/>
            <a:ext cx="215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s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  <a:ea typeface="华文中宋" pitchFamily="2" charset="-122"/>
              </a:rPr>
              <a:t>ǔ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n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72" name="文本框 680971"/>
          <p:cNvSpPr txBox="1"/>
          <p:nvPr/>
        </p:nvSpPr>
        <p:spPr>
          <a:xfrm>
            <a:off x="3060700" y="2997200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（破损）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73" name="文本框 680972"/>
          <p:cNvSpPr txBox="1"/>
          <p:nvPr/>
        </p:nvSpPr>
        <p:spPr>
          <a:xfrm>
            <a:off x="5364163" y="4156075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d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  <a:ea typeface="华文中宋" pitchFamily="2" charset="-122"/>
              </a:rPr>
              <a:t>ā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n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74" name="文本框 680973"/>
          <p:cNvSpPr txBox="1"/>
          <p:nvPr/>
        </p:nvSpPr>
        <p:spPr>
          <a:xfrm>
            <a:off x="3059113" y="4149725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（竹签）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75" name="文本框 680974"/>
          <p:cNvSpPr txBox="1"/>
          <p:nvPr/>
        </p:nvSpPr>
        <p:spPr>
          <a:xfrm>
            <a:off x="6804025" y="4156075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（耽误）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76" name="文本框 680975"/>
          <p:cNvSpPr txBox="1"/>
          <p:nvPr/>
        </p:nvSpPr>
        <p:spPr>
          <a:xfrm>
            <a:off x="1403350" y="5373688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shu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  <a:ea typeface="华文中宋" pitchFamily="2" charset="-122"/>
              </a:rPr>
              <a:t>ǎ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i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77" name="文本框 680976"/>
          <p:cNvSpPr txBox="1"/>
          <p:nvPr/>
        </p:nvSpPr>
        <p:spPr>
          <a:xfrm>
            <a:off x="5219700" y="5380038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600" b="1" err="1">
                <a:solidFill>
                  <a:srgbClr val="FF33CC"/>
                </a:solidFill>
                <a:latin typeface="Arial" panose="020B0604020202020204" pitchFamily="34" charset="0"/>
              </a:rPr>
              <a:t>zhuàn</a:t>
            </a: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680978" name="文本框 680977"/>
          <p:cNvSpPr txBox="1"/>
          <p:nvPr/>
        </p:nvSpPr>
        <p:spPr>
          <a:xfrm>
            <a:off x="3059113" y="5373688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（甩掉）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680979" name="文本框 680978"/>
          <p:cNvSpPr txBox="1"/>
          <p:nvPr/>
        </p:nvSpPr>
        <p:spPr>
          <a:xfrm>
            <a:off x="6946900" y="5380038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（赚钱）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680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680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 decel="100000"/>
                                        <p:tgtEl>
                                          <p:spTgt spid="68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 decel="1000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decel="100000" fill="hold"/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680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 decel="100000"/>
                                        <p:tgtEl>
                                          <p:spTgt spid="68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68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 decel="100000"/>
                                        <p:tgtEl>
                                          <p:spTgt spid="68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decel="100000" fill="hold"/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decel="100000" fill="hold"/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 decel="100000"/>
                                        <p:tgtEl>
                                          <p:spTgt spid="68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 fill="hold"/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decel="100000" fill="hold"/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68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 decel="100000"/>
                                        <p:tgtEl>
                                          <p:spTgt spid="680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decel="100000" fill="hold"/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decel="100000" fill="hold"/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decel="100000" fill="hold"/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400" decel="100000"/>
                                        <p:tgtEl>
                                          <p:spTgt spid="680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decel="100000" fill="hold"/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decel="100000" fill="hold"/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decel="100000" fill="hold"/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00" decel="100000"/>
                                        <p:tgtEl>
                                          <p:spTgt spid="680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decel="100000" fill="hold"/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decel="100000" fill="hold"/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decel="100000" fill="hold"/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 decel="100000"/>
                                        <p:tgtEl>
                                          <p:spTgt spid="68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decel="100000" fill="hold"/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decel="100000" fill="hold"/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400" decel="100000"/>
                                        <p:tgtEl>
                                          <p:spTgt spid="680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400" decel="100000" fill="hold"/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00" decel="100000" fill="hold"/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00" decel="100000" fill="hold"/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 decel="100000"/>
                                        <p:tgtEl>
                                          <p:spTgt spid="680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decel="100000" fill="hold"/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decel="100000" fill="hold"/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00" decel="100000" fill="hold"/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64" grpId="0"/>
      <p:bldP spid="680965" grpId="0"/>
      <p:bldP spid="680966" grpId="0"/>
      <p:bldP spid="680967" grpId="0"/>
      <p:bldP spid="680968" grpId="0"/>
      <p:bldP spid="680969" grpId="0"/>
      <p:bldP spid="680970" grpId="0"/>
      <p:bldP spid="680971" grpId="0"/>
      <p:bldP spid="680972" grpId="0"/>
      <p:bldP spid="680973" grpId="0"/>
      <p:bldP spid="680974" grpId="0"/>
      <p:bldP spid="680975" grpId="0"/>
      <p:bldP spid="680976" grpId="0"/>
      <p:bldP spid="680977" grpId="0"/>
      <p:bldP spid="680978" grpId="0"/>
      <p:bldP spid="6809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8914" name="文本框 678913"/>
          <p:cNvSpPr txBox="1"/>
          <p:nvPr/>
        </p:nvSpPr>
        <p:spPr>
          <a:xfrm>
            <a:off x="3400425" y="2209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sp>
        <p:nvSpPr>
          <p:cNvPr id="678915" name="文本框 678914"/>
          <p:cNvSpPr txBox="1"/>
          <p:nvPr/>
        </p:nvSpPr>
        <p:spPr>
          <a:xfrm>
            <a:off x="2627313" y="873125"/>
            <a:ext cx="18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8916" name="文本框 678915"/>
          <p:cNvSpPr txBox="1"/>
          <p:nvPr/>
        </p:nvSpPr>
        <p:spPr>
          <a:xfrm>
            <a:off x="3924300" y="601186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sz="2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8917" name="文本框 678916"/>
          <p:cNvSpPr txBox="1"/>
          <p:nvPr/>
        </p:nvSpPr>
        <p:spPr>
          <a:xfrm>
            <a:off x="3687763" y="21383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sp>
        <p:nvSpPr>
          <p:cNvPr id="678918" name="文本框 678917"/>
          <p:cNvSpPr txBox="1"/>
          <p:nvPr/>
        </p:nvSpPr>
        <p:spPr>
          <a:xfrm>
            <a:off x="7793038" y="51625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dirty="0">
              <a:latin typeface="Arial" panose="020B0604020202020204" pitchFamily="34" charset="0"/>
            </a:endParaRPr>
          </a:p>
        </p:txBody>
      </p:sp>
      <p:pic>
        <p:nvPicPr>
          <p:cNvPr id="678919" name="图片 678918" descr="读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557338"/>
            <a:ext cx="7181850" cy="508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8920" name="图片 678919" descr="底"/>
          <p:cNvPicPr>
            <a:picLocks noChangeAspect="1"/>
          </p:cNvPicPr>
          <p:nvPr/>
        </p:nvPicPr>
        <p:blipFill>
          <a:blip r:embed="rId2"/>
          <a:srcRect r="751"/>
          <a:stretch>
            <a:fillRect/>
          </a:stretch>
        </p:blipFill>
        <p:spPr>
          <a:xfrm>
            <a:off x="250825" y="0"/>
            <a:ext cx="7775575" cy="531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8921" name="文本框 678920"/>
          <p:cNvSpPr txBox="1"/>
          <p:nvPr/>
        </p:nvSpPr>
        <p:spPr>
          <a:xfrm>
            <a:off x="1116013" y="836613"/>
            <a:ext cx="6192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8922" name="文本框 678921"/>
          <p:cNvSpPr txBox="1"/>
          <p:nvPr/>
        </p:nvSpPr>
        <p:spPr>
          <a:xfrm>
            <a:off x="971550" y="765175"/>
            <a:ext cx="6481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78923" name="图片 678922" descr="22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88913"/>
            <a:ext cx="2519362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8924" name="文本框 678923"/>
          <p:cNvSpPr txBox="1"/>
          <p:nvPr/>
        </p:nvSpPr>
        <p:spPr>
          <a:xfrm>
            <a:off x="3736975" y="784225"/>
            <a:ext cx="1493838" cy="457200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词语学习 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78925" name="文本框 678924"/>
          <p:cNvSpPr txBox="1"/>
          <p:nvPr/>
        </p:nvSpPr>
        <p:spPr>
          <a:xfrm>
            <a:off x="1331913" y="2349500"/>
            <a:ext cx="5832475" cy="3667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678926" name="文本框 678925"/>
          <p:cNvSpPr txBox="1"/>
          <p:nvPr/>
        </p:nvSpPr>
        <p:spPr>
          <a:xfrm>
            <a:off x="1619250" y="1773238"/>
            <a:ext cx="5256213" cy="6413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8927" name="文本框 678926"/>
          <p:cNvSpPr txBox="1"/>
          <p:nvPr/>
        </p:nvSpPr>
        <p:spPr>
          <a:xfrm>
            <a:off x="971550" y="1268413"/>
            <a:ext cx="6624638" cy="40544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天津   损伤  晾晒   竹签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耽误   甩出  赚钱 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走街串巷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62" name="矩形 655361"/>
          <p:cNvSpPr/>
          <p:nvPr/>
        </p:nvSpPr>
        <p:spPr>
          <a:xfrm>
            <a:off x="1187450" y="1254125"/>
            <a:ext cx="6624638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多音字组词，先写字音，再组词。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655363" name="图片 655362" descr="返回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4703763"/>
            <a:ext cx="1673225" cy="525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55379" name="组合 655378"/>
          <p:cNvGrpSpPr/>
          <p:nvPr/>
        </p:nvGrpSpPr>
        <p:grpSpPr>
          <a:xfrm>
            <a:off x="611188" y="1916113"/>
            <a:ext cx="3673475" cy="1463675"/>
            <a:chOff x="385" y="1200"/>
            <a:chExt cx="2314" cy="922"/>
          </a:xfrm>
        </p:grpSpPr>
        <p:sp>
          <p:nvSpPr>
            <p:cNvPr id="655364" name="矩形 655363"/>
            <p:cNvSpPr/>
            <p:nvPr/>
          </p:nvSpPr>
          <p:spPr>
            <a:xfrm>
              <a:off x="385" y="1428"/>
              <a:ext cx="489" cy="57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 pitchFamily="49" charset="-122"/>
                </a:rPr>
                <a:t>把</a:t>
              </a:r>
              <a:endParaRPr lang="zh-CN" altLang="en-US" sz="36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55368" name="矩形 655367"/>
            <p:cNvSpPr/>
            <p:nvPr/>
          </p:nvSpPr>
          <p:spPr>
            <a:xfrm>
              <a:off x="839" y="1200"/>
              <a:ext cx="1860" cy="922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)</a:t>
              </a:r>
              <a:endParaRPr lang="en-US" altLang="zh-CN" sz="3000" b="1">
                <a:latin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)</a:t>
              </a:r>
              <a:endParaRPr lang="en-US" altLang="zh-CN" sz="3000" b="1">
                <a:latin typeface="宋体" panose="02010600030101010101" pitchFamily="2" charset="-122"/>
              </a:endParaRPr>
            </a:p>
          </p:txBody>
        </p:sp>
        <p:sp>
          <p:nvSpPr>
            <p:cNvPr id="655369" name="左大括号 655368"/>
            <p:cNvSpPr/>
            <p:nvPr/>
          </p:nvSpPr>
          <p:spPr>
            <a:xfrm>
              <a:off x="748" y="1434"/>
              <a:ext cx="132" cy="607"/>
            </a:xfrm>
            <a:prstGeom prst="leftBrace">
              <a:avLst>
                <a:gd name="adj1" fmla="val 3832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55377" name="组合 655376"/>
          <p:cNvGrpSpPr/>
          <p:nvPr/>
        </p:nvGrpSpPr>
        <p:grpSpPr>
          <a:xfrm>
            <a:off x="611188" y="4221163"/>
            <a:ext cx="3673475" cy="1463675"/>
            <a:chOff x="385" y="2659"/>
            <a:chExt cx="2314" cy="922"/>
          </a:xfrm>
        </p:grpSpPr>
        <p:sp>
          <p:nvSpPr>
            <p:cNvPr id="655376" name="矩形 655375"/>
            <p:cNvSpPr/>
            <p:nvPr/>
          </p:nvSpPr>
          <p:spPr>
            <a:xfrm>
              <a:off x="839" y="2659"/>
              <a:ext cx="1860" cy="922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)</a:t>
              </a:r>
              <a:endParaRPr lang="en-US" altLang="zh-CN" sz="3000" b="1">
                <a:latin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)</a:t>
              </a:r>
              <a:endParaRPr lang="en-US" altLang="zh-CN" sz="3000" b="1">
                <a:latin typeface="宋体" panose="02010600030101010101" pitchFamily="2" charset="-122"/>
              </a:endParaRPr>
            </a:p>
          </p:txBody>
        </p:sp>
        <p:sp>
          <p:nvSpPr>
            <p:cNvPr id="655366" name="矩形 655365"/>
            <p:cNvSpPr/>
            <p:nvPr/>
          </p:nvSpPr>
          <p:spPr>
            <a:xfrm>
              <a:off x="385" y="2887"/>
              <a:ext cx="418" cy="49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3000" b="1" dirty="0">
                  <a:latin typeface="Times New Roman" panose="02020603050405020304" pitchFamily="18" charset="0"/>
                  <a:ea typeface="楷体_GB2312" pitchFamily="49" charset="-122"/>
                </a:rPr>
                <a:t>削</a:t>
              </a:r>
              <a:endParaRPr lang="zh-CN" altLang="en-US" sz="3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55372" name="左大括号 655371"/>
            <p:cNvSpPr/>
            <p:nvPr/>
          </p:nvSpPr>
          <p:spPr>
            <a:xfrm>
              <a:off x="748" y="2893"/>
              <a:ext cx="132" cy="607"/>
            </a:xfrm>
            <a:prstGeom prst="leftBrace">
              <a:avLst>
                <a:gd name="adj1" fmla="val 3832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655373" name="图片 655372" descr="钢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3" y="908050"/>
            <a:ext cx="439737" cy="10334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55378" name="组合 655377"/>
          <p:cNvGrpSpPr/>
          <p:nvPr/>
        </p:nvGrpSpPr>
        <p:grpSpPr>
          <a:xfrm>
            <a:off x="4932363" y="1916113"/>
            <a:ext cx="3960812" cy="1463675"/>
            <a:chOff x="3113" y="1200"/>
            <a:chExt cx="2307" cy="922"/>
          </a:xfrm>
        </p:grpSpPr>
        <p:sp>
          <p:nvSpPr>
            <p:cNvPr id="655365" name="矩形 655364"/>
            <p:cNvSpPr/>
            <p:nvPr/>
          </p:nvSpPr>
          <p:spPr>
            <a:xfrm>
              <a:off x="3113" y="1428"/>
              <a:ext cx="499" cy="49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3000" b="1" dirty="0">
                  <a:latin typeface="Times New Roman" panose="02020603050405020304" pitchFamily="18" charset="0"/>
                  <a:ea typeface="楷体_GB2312" pitchFamily="49" charset="-122"/>
                </a:rPr>
                <a:t>闷</a:t>
              </a:r>
              <a:endParaRPr lang="zh-CN" altLang="en-US" sz="3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55371" name="左大括号 655370"/>
            <p:cNvSpPr/>
            <p:nvPr/>
          </p:nvSpPr>
          <p:spPr>
            <a:xfrm>
              <a:off x="3475" y="1434"/>
              <a:ext cx="132" cy="607"/>
            </a:xfrm>
            <a:prstGeom prst="leftBrace">
              <a:avLst>
                <a:gd name="adj1" fmla="val 3832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55375" name="矩形 655374"/>
            <p:cNvSpPr/>
            <p:nvPr/>
          </p:nvSpPr>
          <p:spPr>
            <a:xfrm>
              <a:off x="3560" y="1200"/>
              <a:ext cx="1860" cy="922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)</a:t>
              </a:r>
              <a:endParaRPr lang="en-US" altLang="zh-CN" sz="3000" b="1">
                <a:latin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3000" b="1">
                  <a:latin typeface="宋体" panose="02010600030101010101" pitchFamily="2" charset="-122"/>
                </a:rPr>
                <a:t>(    )(        )</a:t>
              </a:r>
              <a:endParaRPr lang="en-US" altLang="zh-CN" sz="3000" b="1">
                <a:latin typeface="宋体" panose="02010600030101010101" pitchFamily="2" charset="-122"/>
              </a:endParaRPr>
            </a:p>
          </p:txBody>
        </p:sp>
      </p:grpSp>
      <p:sp>
        <p:nvSpPr>
          <p:cNvPr id="655380" name="矩形 655379"/>
          <p:cNvSpPr/>
          <p:nvPr/>
        </p:nvSpPr>
        <p:spPr>
          <a:xfrm>
            <a:off x="1743075" y="1890713"/>
            <a:ext cx="884238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bǎ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bà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381" name="矩形 655380"/>
          <p:cNvSpPr/>
          <p:nvPr/>
        </p:nvSpPr>
        <p:spPr>
          <a:xfrm>
            <a:off x="5940425" y="1890713"/>
            <a:ext cx="1152525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mēn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mèn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382" name="矩形 655381"/>
          <p:cNvSpPr/>
          <p:nvPr/>
        </p:nvSpPr>
        <p:spPr>
          <a:xfrm>
            <a:off x="2700338" y="1903413"/>
            <a:ext cx="1584325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把手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伞把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383" name="矩形 655382"/>
          <p:cNvSpPr/>
          <p:nvPr/>
        </p:nvSpPr>
        <p:spPr>
          <a:xfrm>
            <a:off x="1547813" y="4203700"/>
            <a:ext cx="1200150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xiāo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xuē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384" name="矩形 655383"/>
          <p:cNvSpPr/>
          <p:nvPr/>
        </p:nvSpPr>
        <p:spPr>
          <a:xfrm>
            <a:off x="7019925" y="1916113"/>
            <a:ext cx="1944688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闷热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闷闷不乐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385" name="矩形 655384"/>
          <p:cNvSpPr/>
          <p:nvPr/>
        </p:nvSpPr>
        <p:spPr>
          <a:xfrm>
            <a:off x="2700338" y="4203700"/>
            <a:ext cx="1584325" cy="14573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削笔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剥削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55386" name="图片 655385" descr="22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115888"/>
            <a:ext cx="2519362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38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53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538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538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538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53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4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55384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553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3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55383">
                                            <p:txEl>
                                              <p:charRg st="5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553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5538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5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2530" name="矩形 662529"/>
          <p:cNvSpPr/>
          <p:nvPr/>
        </p:nvSpPr>
        <p:spPr>
          <a:xfrm>
            <a:off x="539750" y="1989138"/>
            <a:ext cx="8208963" cy="70961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662533" name="图片 662532" descr="2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188913"/>
            <a:ext cx="2592387" cy="118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2534" name="矩形 662533"/>
          <p:cNvSpPr/>
          <p:nvPr/>
        </p:nvSpPr>
        <p:spPr>
          <a:xfrm>
            <a:off x="179388" y="1008063"/>
            <a:ext cx="8901112" cy="3387725"/>
          </a:xfrm>
          <a:prstGeom prst="rect">
            <a:avLst/>
          </a:prstGeom>
          <a:noFill/>
          <a:ln w="19050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二、比一比，再组词。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晾（　　）　　赚（　　）　　损（　　）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凉（　　）　　嫌（　　）　　陨（　　）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4584" name="图片 664583" descr="2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88913"/>
            <a:ext cx="2519362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4585" name="矩形 664584"/>
          <p:cNvSpPr/>
          <p:nvPr/>
        </p:nvSpPr>
        <p:spPr>
          <a:xfrm>
            <a:off x="179388" y="1008063"/>
            <a:ext cx="8901112" cy="3387725"/>
          </a:xfrm>
          <a:prstGeom prst="rect">
            <a:avLst/>
          </a:prstGeom>
          <a:noFill/>
          <a:ln w="19050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二、比一比，再组词。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</a:rPr>
              <a:t>晾（晾干）　　赚（赚钱）　　损（损失）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algn="l"/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凉（凉快）　　嫌（嫌弃）　　陨（陨石）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4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42" name="文本框 675841"/>
          <p:cNvSpPr txBox="1"/>
          <p:nvPr/>
        </p:nvSpPr>
        <p:spPr>
          <a:xfrm>
            <a:off x="250825" y="1736725"/>
            <a:ext cx="84248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有名 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耽误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均匀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 ）   邀请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675843" name="组合 675842"/>
          <p:cNvGrpSpPr/>
          <p:nvPr/>
        </p:nvGrpSpPr>
        <p:grpSpPr>
          <a:xfrm>
            <a:off x="457200" y="228600"/>
            <a:ext cx="3124200" cy="1066800"/>
            <a:chOff x="288" y="144"/>
            <a:chExt cx="1968" cy="672"/>
          </a:xfrm>
        </p:grpSpPr>
        <p:sp>
          <p:nvSpPr>
            <p:cNvPr id="675844" name="椭圆 675843"/>
            <p:cNvSpPr/>
            <p:nvPr/>
          </p:nvSpPr>
          <p:spPr>
            <a:xfrm>
              <a:off x="288" y="144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5845" name="文本框 675844"/>
            <p:cNvSpPr txBox="1"/>
            <p:nvPr/>
          </p:nvSpPr>
          <p:spPr>
            <a:xfrm>
              <a:off x="480" y="240"/>
              <a:ext cx="177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4800" b="1" dirty="0">
                  <a:solidFill>
                    <a:srgbClr val="CC66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近义词</a:t>
              </a:r>
              <a:endParaRPr lang="zh-CN" altLang="en-US" sz="4800" b="1">
                <a:solidFill>
                  <a:srgbClr val="CC66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sp>
        <p:nvSpPr>
          <p:cNvPr id="675846" name="文本框 675845"/>
          <p:cNvSpPr txBox="1"/>
          <p:nvPr/>
        </p:nvSpPr>
        <p:spPr>
          <a:xfrm>
            <a:off x="2438400" y="170656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著名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47" name="文本框 675846"/>
          <p:cNvSpPr txBox="1"/>
          <p:nvPr/>
        </p:nvSpPr>
        <p:spPr>
          <a:xfrm>
            <a:off x="1979613" y="2420938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平均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48" name="文本框 675847"/>
          <p:cNvSpPr txBox="1"/>
          <p:nvPr/>
        </p:nvSpPr>
        <p:spPr>
          <a:xfrm>
            <a:off x="6011863" y="1773238"/>
            <a:ext cx="21224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耽搁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75849" name="组合 675848"/>
          <p:cNvGrpSpPr/>
          <p:nvPr/>
        </p:nvGrpSpPr>
        <p:grpSpPr>
          <a:xfrm>
            <a:off x="609600" y="3429000"/>
            <a:ext cx="3124200" cy="1066800"/>
            <a:chOff x="384" y="2160"/>
            <a:chExt cx="1968" cy="672"/>
          </a:xfrm>
        </p:grpSpPr>
        <p:sp>
          <p:nvSpPr>
            <p:cNvPr id="675850" name="椭圆 675849"/>
            <p:cNvSpPr/>
            <p:nvPr/>
          </p:nvSpPr>
          <p:spPr>
            <a:xfrm>
              <a:off x="384" y="2160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5851" name="文本框 675850"/>
            <p:cNvSpPr txBox="1"/>
            <p:nvPr/>
          </p:nvSpPr>
          <p:spPr>
            <a:xfrm>
              <a:off x="576" y="2256"/>
              <a:ext cx="177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4800" b="1" dirty="0">
                  <a:solidFill>
                    <a:srgbClr val="CC66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反义词</a:t>
              </a:r>
              <a:endParaRPr lang="zh-CN" altLang="en-US" sz="4800" b="1">
                <a:solidFill>
                  <a:srgbClr val="CC66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sp>
        <p:nvSpPr>
          <p:cNvPr id="675852" name="文本框 675851"/>
          <p:cNvSpPr txBox="1"/>
          <p:nvPr/>
        </p:nvSpPr>
        <p:spPr>
          <a:xfrm>
            <a:off x="250825" y="5181600"/>
            <a:ext cx="87137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耽误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漂亮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满意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    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熟练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） </a:t>
            </a:r>
            <a:endParaRPr lang="zh-CN" altLang="en-US" sz="32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53" name="文本框 675852"/>
          <p:cNvSpPr txBox="1"/>
          <p:nvPr/>
        </p:nvSpPr>
        <p:spPr>
          <a:xfrm>
            <a:off x="2051050" y="5157788"/>
            <a:ext cx="1600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及时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54" name="文本框 675853"/>
          <p:cNvSpPr txBox="1"/>
          <p:nvPr/>
        </p:nvSpPr>
        <p:spPr>
          <a:xfrm>
            <a:off x="6011863" y="5157788"/>
            <a:ext cx="1906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丑陋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55" name="文本框 675854"/>
          <p:cNvSpPr txBox="1"/>
          <p:nvPr/>
        </p:nvSpPr>
        <p:spPr>
          <a:xfrm>
            <a:off x="5940425" y="2420938"/>
            <a:ext cx="19446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en-US" altLang="zh-CN" sz="28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buClr>
                <a:schemeClr val="bg1"/>
              </a:buClr>
            </a:pP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856" name="文本框 675855"/>
          <p:cNvSpPr txBox="1"/>
          <p:nvPr/>
        </p:nvSpPr>
        <p:spPr>
          <a:xfrm>
            <a:off x="1835150" y="5876925"/>
            <a:ext cx="1182688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不满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75857" name="文本框 675856"/>
          <p:cNvSpPr txBox="1"/>
          <p:nvPr/>
        </p:nvSpPr>
        <p:spPr>
          <a:xfrm>
            <a:off x="6157913" y="2492375"/>
            <a:ext cx="996950" cy="854075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约请</a:t>
            </a:r>
            <a:endParaRPr lang="zh-CN" altLang="en-US" sz="32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5858" name="文本框 675857"/>
          <p:cNvSpPr txBox="1"/>
          <p:nvPr/>
        </p:nvSpPr>
        <p:spPr>
          <a:xfrm>
            <a:off x="6372225" y="5805488"/>
            <a:ext cx="996950" cy="579437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生疏</a:t>
            </a:r>
            <a:endParaRPr lang="zh-CN" altLang="en-US" sz="3200" b="1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7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7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7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7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7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7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7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7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2" grpId="0"/>
      <p:bldP spid="675846" grpId="0"/>
      <p:bldP spid="675847" grpId="0"/>
      <p:bldP spid="675848" grpId="0"/>
      <p:bldP spid="675852" grpId="0"/>
      <p:bldP spid="675853" grpId="0"/>
      <p:bldP spid="675854" grpId="0"/>
      <p:bldP spid="675856" grpId="0"/>
      <p:bldP spid="675857" grpId="0"/>
      <p:bldP spid="675858" grpId="0"/>
    </p:bldLst>
  </p:timing>
</p:sld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7"/>
    </a:accent6>
    <a:hlink>
      <a:srgbClr val="000066"/>
    </a:hlink>
    <a:folHlink>
      <a:srgbClr val="0000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3213</Words>
  <Application>WPS 演示</Application>
  <PresentationFormat>在屏幕上显示</PresentationFormat>
  <Paragraphs>1272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39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隶书</vt:lpstr>
      <vt:lpstr>黑体</vt:lpstr>
      <vt:lpstr>楷体_GB2312</vt:lpstr>
      <vt:lpstr>华文新魏</vt:lpstr>
      <vt:lpstr>华文中宋</vt:lpstr>
      <vt:lpstr>华文行楷</vt:lpstr>
      <vt:lpstr>微软雅黑</vt:lpstr>
      <vt:lpstr>Arial Unicode MS</vt:lpstr>
      <vt:lpstr>Calibri</vt:lpstr>
      <vt:lpstr>华文琥珀</vt:lpstr>
      <vt:lpstr>新宋体</vt:lpstr>
      <vt:lpstr>2_默认设计模板</vt:lpstr>
      <vt:lpstr>5_默认设计模板</vt:lpstr>
      <vt:lpstr>6_默认设计模板</vt:lpstr>
      <vt:lpstr>默认设计模板</vt:lpstr>
      <vt:lpstr>4_默认设计模板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齐读阅读提示：再带着以下问题自由读课文。</vt:lpstr>
      <vt:lpstr>请你把课文分成四段，怎样分？</vt:lpstr>
      <vt:lpstr>研读重点部分。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课文当中，新凤霞的父亲是个怎样的人呢？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讨论：    这三处的万年牢之间有什么联系？</vt:lpstr>
      <vt:lpstr>PowerPoint 演示文稿</vt:lpstr>
      <vt:lpstr>PowerPoint 演示文稿</vt:lpstr>
      <vt:lpstr>PowerPoint 演示文稿</vt:lpstr>
      <vt:lpstr>PowerPoint 演示文稿</vt:lpstr>
    </vt:vector>
  </TitlesOfParts>
  <Company>dt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zhangshufang</dc:creator>
  <cp:lastModifiedBy>罗美芳</cp:lastModifiedBy>
  <cp:revision>1372</cp:revision>
  <dcterms:created xsi:type="dcterms:W3CDTF">2004-05-06T11:33:00Z</dcterms:created>
  <dcterms:modified xsi:type="dcterms:W3CDTF">2019-03-11T20:43:03Z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